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slide+xml" PartName="/ppt/slides/slide182.xml"/>
  <Override ContentType="application/vnd.openxmlformats-officedocument.presentationml.slide+xml" PartName="/ppt/slides/slide183.xml"/>
  <Override ContentType="application/vnd.openxmlformats-officedocument.presentationml.slide+xml" PartName="/ppt/slides/slide184.xml"/>
  <Override ContentType="application/vnd.openxmlformats-officedocument.presentationml.slide+xml" PartName="/ppt/slides/slide185.xml"/>
  <Override ContentType="application/vnd.openxmlformats-officedocument.presentationml.slide+xml" PartName="/ppt/slides/slide186.xml"/>
  <Override ContentType="application/vnd.openxmlformats-officedocument.presentationml.slide+xml" PartName="/ppt/slides/slide187.xml"/>
  <Override ContentType="application/vnd.openxmlformats-officedocument.presentationml.slide+xml" PartName="/ppt/slides/slide188.xml"/>
  <Override ContentType="application/vnd.openxmlformats-officedocument.presentationml.slide+xml" PartName="/ppt/slides/slide189.xml"/>
  <Override ContentType="application/vnd.openxmlformats-officedocument.presentationml.slide+xml" PartName="/ppt/slides/slide190.xml"/>
  <Override ContentType="application/vnd.openxmlformats-officedocument.presentationml.slide+xml" PartName="/ppt/slides/slide191.xml"/>
  <Override ContentType="application/vnd.openxmlformats-officedocument.presentationml.slide+xml" PartName="/ppt/slides/slide192.xml"/>
  <Override ContentType="application/vnd.openxmlformats-officedocument.presentationml.slide+xml" PartName="/ppt/slides/slide193.xml"/>
  <Override ContentType="application/vnd.openxmlformats-officedocument.presentationml.slide+xml" PartName="/ppt/slides/slide194.xml"/>
  <Override ContentType="application/vnd.openxmlformats-officedocument.presentationml.slide+xml" PartName="/ppt/slides/slide195.xml"/>
  <Override ContentType="application/vnd.openxmlformats-officedocument.presentationml.slide+xml" PartName="/ppt/slides/slide196.xml"/>
  <Override ContentType="application/vnd.openxmlformats-officedocument.presentationml.slide+xml" PartName="/ppt/slides/slide197.xml"/>
  <Override ContentType="application/vnd.openxmlformats-officedocument.presentationml.slide+xml" PartName="/ppt/slides/slide198.xml"/>
  <Override ContentType="application/vnd.openxmlformats-officedocument.presentationml.slide+xml" PartName="/ppt/slides/slide199.xml"/>
  <Override ContentType="application/vnd.openxmlformats-officedocument.presentationml.slide+xml" PartName="/ppt/slides/slide200.xml"/>
  <Override ContentType="application/vnd.openxmlformats-officedocument.presentationml.slide+xml" PartName="/ppt/slides/slide201.xml"/>
  <Override ContentType="application/vnd.openxmlformats-officedocument.presentationml.slide+xml" PartName="/ppt/slides/slide202.xml"/>
  <Override ContentType="application/vnd.openxmlformats-officedocument.presentationml.slide+xml" PartName="/ppt/slides/slide203.xml"/>
  <Override ContentType="application/vnd.openxmlformats-officedocument.presentationml.slide+xml" PartName="/ppt/slides/slide204.xml"/>
  <Override ContentType="application/vnd.openxmlformats-officedocument.presentationml.slide+xml" PartName="/ppt/slides/slide205.xml"/>
  <Override ContentType="application/vnd.openxmlformats-officedocument.presentationml.slide+xml" PartName="/ppt/slides/slide206.xml"/>
  <Override ContentType="application/vnd.openxmlformats-officedocument.presentationml.slide+xml" PartName="/ppt/slides/slide207.xml"/>
  <Override ContentType="application/vnd.openxmlformats-officedocument.presentationml.slide+xml" PartName="/ppt/slides/slide208.xml"/>
  <Override ContentType="application/vnd.openxmlformats-officedocument.presentationml.slide+xml" PartName="/ppt/slides/slide209.xml"/>
  <Override ContentType="application/vnd.openxmlformats-officedocument.presentationml.slide+xml" PartName="/ppt/slides/slide210.xml"/>
  <Override ContentType="application/vnd.openxmlformats-officedocument.presentationml.slide+xml" PartName="/ppt/slides/slide211.xml"/>
  <Override ContentType="application/vnd.openxmlformats-officedocument.presentationml.slide+xml" PartName="/ppt/slides/slide212.xml"/>
  <Override ContentType="application/vnd.openxmlformats-officedocument.presentationml.slide+xml" PartName="/ppt/slides/slide213.xml"/>
  <Override ContentType="application/vnd.openxmlformats-officedocument.presentationml.slide+xml" PartName="/ppt/slides/slide214.xml"/>
  <Override ContentType="application/vnd.openxmlformats-officedocument.presentationml.slide+xml" PartName="/ppt/slides/slide215.xml"/>
  <Override ContentType="application/vnd.openxmlformats-officedocument.presentationml.slide+xml" PartName="/ppt/slides/slide216.xml"/>
  <Override ContentType="application/vnd.openxmlformats-officedocument.presentationml.slide+xml" PartName="/ppt/slides/slide217.xml"/>
  <Override ContentType="application/vnd.openxmlformats-officedocument.presentationml.slide+xml" PartName="/ppt/slides/slide218.xml"/>
  <Override ContentType="application/vnd.openxmlformats-officedocument.presentationml.slide+xml" PartName="/ppt/slides/slide219.xml"/>
  <Override ContentType="application/vnd.openxmlformats-officedocument.presentationml.slide+xml" PartName="/ppt/slides/slide220.xml"/>
  <Override ContentType="application/vnd.openxmlformats-officedocument.presentationml.slide+xml" PartName="/ppt/slides/slide2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Lst>
  <p:sldSz cx="18288000" cy="10287000"/>
  <p:notesSz cx="6858000" cy="9144000"/>
  <p:embeddedFontLst>
    <p:embeddedFont>
      <p:font typeface="Garet Bold" charset="1" panose="00000000000000000000"/>
      <p:regular r:id="rId227"/>
    </p:embeddedFont>
    <p:embeddedFont>
      <p:font typeface="Garet" charset="1" panose="00000000000000000000"/>
      <p:regular r:id="rId228"/>
    </p:embeddedFont>
    <p:embeddedFont>
      <p:font typeface="Be Vietnam Pro Bold" charset="1" panose="00000000000000000000"/>
      <p:regular r:id="rId229"/>
    </p:embeddedFont>
    <p:embeddedFont>
      <p:font typeface="Be Vietnam Pro" charset="1" panose="00000000000000000000"/>
      <p:regular r:id="rId230"/>
    </p:embeddedFont>
    <p:embeddedFont>
      <p:font typeface="Noto Serif Display" charset="1" panose="02020502080505020204"/>
      <p:regular r:id="rId231"/>
    </p:embeddedFont>
    <p:embeddedFont>
      <p:font typeface="Holla" charset="1" panose="00000500000000000000"/>
      <p:regular r:id="rId232"/>
    </p:embeddedFont>
    <p:embeddedFont>
      <p:font typeface="Muli Bold" charset="1" panose="00000800000000000000"/>
      <p:regular r:id="rId233"/>
    </p:embeddedFont>
    <p:embeddedFont>
      <p:font typeface="Muli" charset="1" panose="00000500000000000000"/>
      <p:regular r:id="rId234"/>
    </p:embeddedFont>
    <p:embeddedFont>
      <p:font typeface="Muli Bold Italics" charset="1" panose="00000800000000000000"/>
      <p:regular r:id="rId235"/>
    </p:embeddedFont>
    <p:embeddedFont>
      <p:font typeface="Muli Italics" charset="1" panose="00000500000000000000"/>
      <p:regular r:id="rId236"/>
    </p:embeddedFont>
    <p:embeddedFont>
      <p:font typeface="Garet Italics" charset="1" panose="00000000000000000000"/>
      <p:regular r:id="rId237"/>
    </p:embeddedFont>
    <p:embeddedFont>
      <p:font typeface="Garet Bold Italics" charset="1" panose="00000000000000000000"/>
      <p:regular r:id="rId2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slides/slide138.xml" Type="http://schemas.openxmlformats.org/officeDocument/2006/relationships/slide"/><Relationship Id="rId144" Target="slides/slide139.xml" Type="http://schemas.openxmlformats.org/officeDocument/2006/relationships/slide"/><Relationship Id="rId145" Target="slides/slide140.xml" Type="http://schemas.openxmlformats.org/officeDocument/2006/relationships/slide"/><Relationship Id="rId146" Target="slides/slide141.xml" Type="http://schemas.openxmlformats.org/officeDocument/2006/relationships/slide"/><Relationship Id="rId147" Target="slides/slide142.xml" Type="http://schemas.openxmlformats.org/officeDocument/2006/relationships/slide"/><Relationship Id="rId148" Target="slides/slide143.xml" Type="http://schemas.openxmlformats.org/officeDocument/2006/relationships/slide"/><Relationship Id="rId149" Target="slides/slide144.xml" Type="http://schemas.openxmlformats.org/officeDocument/2006/relationships/slide"/><Relationship Id="rId15" Target="slides/slide10.xml" Type="http://schemas.openxmlformats.org/officeDocument/2006/relationships/slide"/><Relationship Id="rId150" Target="slides/slide145.xml" Type="http://schemas.openxmlformats.org/officeDocument/2006/relationships/slide"/><Relationship Id="rId151" Target="slides/slide146.xml" Type="http://schemas.openxmlformats.org/officeDocument/2006/relationships/slide"/><Relationship Id="rId152" Target="slides/slide147.xml" Type="http://schemas.openxmlformats.org/officeDocument/2006/relationships/slide"/><Relationship Id="rId153" Target="slides/slide148.xml" Type="http://schemas.openxmlformats.org/officeDocument/2006/relationships/slide"/><Relationship Id="rId154" Target="slides/slide149.xml" Type="http://schemas.openxmlformats.org/officeDocument/2006/relationships/slide"/><Relationship Id="rId155" Target="slides/slide150.xml" Type="http://schemas.openxmlformats.org/officeDocument/2006/relationships/slide"/><Relationship Id="rId156" Target="slides/slide151.xml" Type="http://schemas.openxmlformats.org/officeDocument/2006/relationships/slide"/><Relationship Id="rId157" Target="slides/slide152.xml" Type="http://schemas.openxmlformats.org/officeDocument/2006/relationships/slide"/><Relationship Id="rId158" Target="slides/slide153.xml" Type="http://schemas.openxmlformats.org/officeDocument/2006/relationships/slide"/><Relationship Id="rId159" Target="slides/slide154.xml" Type="http://schemas.openxmlformats.org/officeDocument/2006/relationships/slide"/><Relationship Id="rId16" Target="slides/slide11.xml" Type="http://schemas.openxmlformats.org/officeDocument/2006/relationships/slide"/><Relationship Id="rId160" Target="slides/slide155.xml" Type="http://schemas.openxmlformats.org/officeDocument/2006/relationships/slide"/><Relationship Id="rId161" Target="slides/slide156.xml" Type="http://schemas.openxmlformats.org/officeDocument/2006/relationships/slide"/><Relationship Id="rId162" Target="slides/slide157.xml" Type="http://schemas.openxmlformats.org/officeDocument/2006/relationships/slide"/><Relationship Id="rId163" Target="slides/slide158.xml" Type="http://schemas.openxmlformats.org/officeDocument/2006/relationships/slide"/><Relationship Id="rId164" Target="slides/slide159.xml" Type="http://schemas.openxmlformats.org/officeDocument/2006/relationships/slide"/><Relationship Id="rId165" Target="slides/slide160.xml" Type="http://schemas.openxmlformats.org/officeDocument/2006/relationships/slide"/><Relationship Id="rId166" Target="slides/slide161.xml" Type="http://schemas.openxmlformats.org/officeDocument/2006/relationships/slide"/><Relationship Id="rId167" Target="slides/slide162.xml" Type="http://schemas.openxmlformats.org/officeDocument/2006/relationships/slide"/><Relationship Id="rId168" Target="slides/slide163.xml" Type="http://schemas.openxmlformats.org/officeDocument/2006/relationships/slide"/><Relationship Id="rId169" Target="slides/slide164.xml" Type="http://schemas.openxmlformats.org/officeDocument/2006/relationships/slide"/><Relationship Id="rId17" Target="slides/slide12.xml" Type="http://schemas.openxmlformats.org/officeDocument/2006/relationships/slide"/><Relationship Id="rId170" Target="slides/slide165.xml" Type="http://schemas.openxmlformats.org/officeDocument/2006/relationships/slide"/><Relationship Id="rId171" Target="slides/slide166.xml" Type="http://schemas.openxmlformats.org/officeDocument/2006/relationships/slide"/><Relationship Id="rId172" Target="slides/slide167.xml" Type="http://schemas.openxmlformats.org/officeDocument/2006/relationships/slide"/><Relationship Id="rId173" Target="slides/slide168.xml" Type="http://schemas.openxmlformats.org/officeDocument/2006/relationships/slide"/><Relationship Id="rId174" Target="slides/slide169.xml" Type="http://schemas.openxmlformats.org/officeDocument/2006/relationships/slide"/><Relationship Id="rId175" Target="slides/slide170.xml" Type="http://schemas.openxmlformats.org/officeDocument/2006/relationships/slide"/><Relationship Id="rId176" Target="slides/slide171.xml" Type="http://schemas.openxmlformats.org/officeDocument/2006/relationships/slide"/><Relationship Id="rId177" Target="slides/slide172.xml" Type="http://schemas.openxmlformats.org/officeDocument/2006/relationships/slide"/><Relationship Id="rId178" Target="slides/slide173.xml" Type="http://schemas.openxmlformats.org/officeDocument/2006/relationships/slide"/><Relationship Id="rId179" Target="slides/slide174.xml" Type="http://schemas.openxmlformats.org/officeDocument/2006/relationships/slide"/><Relationship Id="rId18" Target="slides/slide13.xml" Type="http://schemas.openxmlformats.org/officeDocument/2006/relationships/slide"/><Relationship Id="rId180" Target="slides/slide175.xml" Type="http://schemas.openxmlformats.org/officeDocument/2006/relationships/slide"/><Relationship Id="rId181" Target="slides/slide176.xml" Type="http://schemas.openxmlformats.org/officeDocument/2006/relationships/slide"/><Relationship Id="rId182" Target="slides/slide177.xml" Type="http://schemas.openxmlformats.org/officeDocument/2006/relationships/slide"/><Relationship Id="rId183" Target="slides/slide178.xml" Type="http://schemas.openxmlformats.org/officeDocument/2006/relationships/slide"/><Relationship Id="rId184" Target="slides/slide179.xml" Type="http://schemas.openxmlformats.org/officeDocument/2006/relationships/slide"/><Relationship Id="rId185" Target="slides/slide180.xml" Type="http://schemas.openxmlformats.org/officeDocument/2006/relationships/slide"/><Relationship Id="rId186" Target="slides/slide181.xml" Type="http://schemas.openxmlformats.org/officeDocument/2006/relationships/slide"/><Relationship Id="rId187" Target="slides/slide182.xml" Type="http://schemas.openxmlformats.org/officeDocument/2006/relationships/slide"/><Relationship Id="rId188" Target="slides/slide183.xml" Type="http://schemas.openxmlformats.org/officeDocument/2006/relationships/slide"/><Relationship Id="rId189" Target="slides/slide184.xml" Type="http://schemas.openxmlformats.org/officeDocument/2006/relationships/slide"/><Relationship Id="rId19" Target="slides/slide14.xml" Type="http://schemas.openxmlformats.org/officeDocument/2006/relationships/slide"/><Relationship Id="rId190" Target="slides/slide185.xml" Type="http://schemas.openxmlformats.org/officeDocument/2006/relationships/slide"/><Relationship Id="rId191" Target="slides/slide186.xml" Type="http://schemas.openxmlformats.org/officeDocument/2006/relationships/slide"/><Relationship Id="rId192" Target="slides/slide187.xml" Type="http://schemas.openxmlformats.org/officeDocument/2006/relationships/slide"/><Relationship Id="rId193" Target="slides/slide188.xml" Type="http://schemas.openxmlformats.org/officeDocument/2006/relationships/slide"/><Relationship Id="rId194" Target="slides/slide189.xml" Type="http://schemas.openxmlformats.org/officeDocument/2006/relationships/slide"/><Relationship Id="rId195" Target="slides/slide190.xml" Type="http://schemas.openxmlformats.org/officeDocument/2006/relationships/slide"/><Relationship Id="rId196" Target="slides/slide191.xml" Type="http://schemas.openxmlformats.org/officeDocument/2006/relationships/slide"/><Relationship Id="rId197" Target="slides/slide192.xml" Type="http://schemas.openxmlformats.org/officeDocument/2006/relationships/slide"/><Relationship Id="rId198" Target="slides/slide193.xml" Type="http://schemas.openxmlformats.org/officeDocument/2006/relationships/slide"/><Relationship Id="rId199" Target="slides/slide19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00" Target="slides/slide195.xml" Type="http://schemas.openxmlformats.org/officeDocument/2006/relationships/slide"/><Relationship Id="rId201" Target="slides/slide196.xml" Type="http://schemas.openxmlformats.org/officeDocument/2006/relationships/slide"/><Relationship Id="rId202" Target="slides/slide197.xml" Type="http://schemas.openxmlformats.org/officeDocument/2006/relationships/slide"/><Relationship Id="rId203" Target="slides/slide198.xml" Type="http://schemas.openxmlformats.org/officeDocument/2006/relationships/slide"/><Relationship Id="rId204" Target="slides/slide199.xml" Type="http://schemas.openxmlformats.org/officeDocument/2006/relationships/slide"/><Relationship Id="rId205" Target="slides/slide200.xml" Type="http://schemas.openxmlformats.org/officeDocument/2006/relationships/slide"/><Relationship Id="rId206" Target="slides/slide201.xml" Type="http://schemas.openxmlformats.org/officeDocument/2006/relationships/slide"/><Relationship Id="rId207" Target="slides/slide202.xml" Type="http://schemas.openxmlformats.org/officeDocument/2006/relationships/slide"/><Relationship Id="rId208" Target="slides/slide203.xml" Type="http://schemas.openxmlformats.org/officeDocument/2006/relationships/slide"/><Relationship Id="rId209" Target="slides/slide204.xml" Type="http://schemas.openxmlformats.org/officeDocument/2006/relationships/slide"/><Relationship Id="rId21" Target="slides/slide16.xml" Type="http://schemas.openxmlformats.org/officeDocument/2006/relationships/slide"/><Relationship Id="rId210" Target="slides/slide205.xml" Type="http://schemas.openxmlformats.org/officeDocument/2006/relationships/slide"/><Relationship Id="rId211" Target="slides/slide206.xml" Type="http://schemas.openxmlformats.org/officeDocument/2006/relationships/slide"/><Relationship Id="rId212" Target="slides/slide207.xml" Type="http://schemas.openxmlformats.org/officeDocument/2006/relationships/slide"/><Relationship Id="rId213" Target="slides/slide208.xml" Type="http://schemas.openxmlformats.org/officeDocument/2006/relationships/slide"/><Relationship Id="rId214" Target="slides/slide209.xml" Type="http://schemas.openxmlformats.org/officeDocument/2006/relationships/slide"/><Relationship Id="rId215" Target="slides/slide210.xml" Type="http://schemas.openxmlformats.org/officeDocument/2006/relationships/slide"/><Relationship Id="rId216" Target="slides/slide211.xml" Type="http://schemas.openxmlformats.org/officeDocument/2006/relationships/slide"/><Relationship Id="rId217" Target="slides/slide212.xml" Type="http://schemas.openxmlformats.org/officeDocument/2006/relationships/slide"/><Relationship Id="rId218" Target="slides/slide213.xml" Type="http://schemas.openxmlformats.org/officeDocument/2006/relationships/slide"/><Relationship Id="rId219" Target="slides/slide214.xml" Type="http://schemas.openxmlformats.org/officeDocument/2006/relationships/slide"/><Relationship Id="rId22" Target="slides/slide17.xml" Type="http://schemas.openxmlformats.org/officeDocument/2006/relationships/slide"/><Relationship Id="rId220" Target="slides/slide215.xml" Type="http://schemas.openxmlformats.org/officeDocument/2006/relationships/slide"/><Relationship Id="rId221" Target="slides/slide216.xml" Type="http://schemas.openxmlformats.org/officeDocument/2006/relationships/slide"/><Relationship Id="rId222" Target="slides/slide217.xml" Type="http://schemas.openxmlformats.org/officeDocument/2006/relationships/slide"/><Relationship Id="rId223" Target="slides/slide218.xml" Type="http://schemas.openxmlformats.org/officeDocument/2006/relationships/slide"/><Relationship Id="rId224" Target="slides/slide219.xml" Type="http://schemas.openxmlformats.org/officeDocument/2006/relationships/slide"/><Relationship Id="rId225" Target="slides/slide220.xml" Type="http://schemas.openxmlformats.org/officeDocument/2006/relationships/slide"/><Relationship Id="rId226" Target="slides/slide221.xml" Type="http://schemas.openxmlformats.org/officeDocument/2006/relationships/slide"/><Relationship Id="rId227" Target="fonts/font227.fntdata" Type="http://schemas.openxmlformats.org/officeDocument/2006/relationships/font"/><Relationship Id="rId228" Target="fonts/font228.fntdata" Type="http://schemas.openxmlformats.org/officeDocument/2006/relationships/font"/><Relationship Id="rId229" Target="fonts/font229.fntdata" Type="http://schemas.openxmlformats.org/officeDocument/2006/relationships/font"/><Relationship Id="rId23" Target="slides/slide18.xml" Type="http://schemas.openxmlformats.org/officeDocument/2006/relationships/slide"/><Relationship Id="rId230" Target="fonts/font230.fntdata" Type="http://schemas.openxmlformats.org/officeDocument/2006/relationships/font"/><Relationship Id="rId231" Target="fonts/font231.fntdata" Type="http://schemas.openxmlformats.org/officeDocument/2006/relationships/font"/><Relationship Id="rId232" Target="fonts/font232.fntdata" Type="http://schemas.openxmlformats.org/officeDocument/2006/relationships/font"/><Relationship Id="rId233" Target="fonts/font233.fntdata" Type="http://schemas.openxmlformats.org/officeDocument/2006/relationships/font"/><Relationship Id="rId234" Target="fonts/font234.fntdata" Type="http://schemas.openxmlformats.org/officeDocument/2006/relationships/font"/><Relationship Id="rId235" Target="fonts/font235.fntdata" Type="http://schemas.openxmlformats.org/officeDocument/2006/relationships/font"/><Relationship Id="rId236" Target="fonts/font236.fntdata" Type="http://schemas.openxmlformats.org/officeDocument/2006/relationships/font"/><Relationship Id="rId237" Target="fonts/font237.fntdata" Type="http://schemas.openxmlformats.org/officeDocument/2006/relationships/font"/><Relationship Id="rId238" Target="fonts/font238.fntdata" Type="http://schemas.openxmlformats.org/officeDocument/2006/relationships/font"/><Relationship Id="rId239" Target="notesMasters/notesMaster1.xml" Type="http://schemas.openxmlformats.org/officeDocument/2006/relationships/notesMaster"/><Relationship Id="rId24" Target="slides/slide19.xml" Type="http://schemas.openxmlformats.org/officeDocument/2006/relationships/slide"/><Relationship Id="rId240" Target="theme/theme2.xml" Type="http://schemas.openxmlformats.org/officeDocument/2006/relationships/theme"/><Relationship Id="rId241" Target="notesSlides/notesSlide1.xml" Type="http://schemas.openxmlformats.org/officeDocument/2006/relationships/note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Linear: Often used for regression problems.</a:t>
            </a:r>
          </a:p>
          <a:p>
            <a:r>
              <a:rPr lang="en-US"/>
              <a:t/>
            </a:r>
          </a:p>
          <a:p>
            <a:r>
              <a:rPr lang="en-US"/>
              <a:t>- Sigmoid: Used in binary classification, can cause vanishing gradients.</a:t>
            </a:r>
          </a:p>
          <a:p>
            <a:r>
              <a:rPr lang="en-US"/>
              <a:t/>
            </a:r>
          </a:p>
          <a:p>
            <a:r>
              <a:rPr lang="en-US"/>
              <a:t>   - ReLU (Rectified Linear Unit): Most popular due to its simplicity and ability to avoid vanishing gradients.</a:t>
            </a:r>
          </a:p>
          <a:p>
            <a:r>
              <a:rPr lang="en-US"/>
              <a:t/>
            </a:r>
          </a:p>
          <a:p>
            <a:r>
              <a:rPr lang="en-US"/>
              <a:t>   - Tanh: Outputs between -1 and 1, beneficial for zero-centered data but still suffers from vanishing gradients.</a:t>
            </a:r>
          </a:p>
          <a:p>
            <a:r>
              <a:rPr lang="en-US"/>
              <a:t/>
            </a:r>
          </a:p>
          <a:p>
            <a:r>
              <a:rPr lang="en-US"/>
              <a:t>   - Softmax: Converts raw scores into probabilities for multi-class classification.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80.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81.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82.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83.png" Type="http://schemas.openxmlformats.org/officeDocument/2006/relationships/image"/><Relationship Id="rId6" Target="../media/image184.sv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85.png" Type="http://schemas.openxmlformats.org/officeDocument/2006/relationships/image"/><Relationship Id="rId6" Target="../media/image186.sv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1.png" Type="http://schemas.openxmlformats.org/officeDocument/2006/relationships/image"/><Relationship Id="rId5" Target="../media/image12.png" Type="http://schemas.openxmlformats.org/officeDocument/2006/relationships/image"/><Relationship Id="rId6" Target="../media/image52.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87.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88.png" Type="http://schemas.openxmlformats.org/officeDocument/2006/relationships/image"/><Relationship Id="rId6" Target="../media/image189.sv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90.png" Type="http://schemas.openxmlformats.org/officeDocument/2006/relationships/image"/><Relationship Id="rId6" Target="../media/image19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92.png" Type="http://schemas.openxmlformats.org/officeDocument/2006/relationships/image"/><Relationship Id="rId6" Target="../media/image193.sv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94.png" Type="http://schemas.openxmlformats.org/officeDocument/2006/relationships/image"/><Relationship Id="rId6" Target="../media/image195.sv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96.png" Type="http://schemas.openxmlformats.org/officeDocument/2006/relationships/image"/><Relationship Id="rId6" Target="../media/image197.sv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98.png" Type="http://schemas.openxmlformats.org/officeDocument/2006/relationships/image"/><Relationship Id="rId6" Target="../media/image199.sv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00.png" Type="http://schemas.openxmlformats.org/officeDocument/2006/relationships/image"/><Relationship Id="rId6" Target="../media/image201.sv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02.png" Type="http://schemas.openxmlformats.org/officeDocument/2006/relationships/image"/><Relationship Id="rId6" Target="../media/image203.sv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04.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05.png" Type="http://schemas.openxmlformats.org/officeDocument/2006/relationships/image"/><Relationship Id="rId6" Target="../media/image206.sv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07.png" Type="http://schemas.openxmlformats.org/officeDocument/2006/relationships/image"/><Relationship Id="rId6" Target="../media/image20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09.png" Type="http://schemas.openxmlformats.org/officeDocument/2006/relationships/image"/><Relationship Id="rId6" Target="../media/image210.sv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11.png" Type="http://schemas.openxmlformats.org/officeDocument/2006/relationships/image"/><Relationship Id="rId6" Target="../media/image212.sv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13.pn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14.png" Type="http://schemas.openxmlformats.org/officeDocument/2006/relationships/image"/><Relationship Id="rId6" Target="../media/image215.svg" Type="http://schemas.openxmlformats.org/officeDocument/2006/relationships/image"/></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16.png" Type="http://schemas.openxmlformats.org/officeDocument/2006/relationships/image"/><Relationship Id="rId6" Target="../media/image217.svg"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18.png" Type="http://schemas.openxmlformats.org/officeDocument/2006/relationships/image"/><Relationship Id="rId6" Target="../media/image219.svg"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20.png" Type="http://schemas.openxmlformats.org/officeDocument/2006/relationships/image"/><Relationship Id="rId6" Target="../media/image221.sv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22.png" Type="http://schemas.openxmlformats.org/officeDocument/2006/relationships/image"/></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23.png" Type="http://schemas.openxmlformats.org/officeDocument/2006/relationships/image"/><Relationship Id="rId6" Target="../media/image224.svg"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26.png" Type="http://schemas.openxmlformats.org/officeDocument/2006/relationships/image"/><Relationship Id="rId6" Target="../media/image227.svg"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02.png" Type="http://schemas.openxmlformats.org/officeDocument/2006/relationships/image"/><Relationship Id="rId6" Target="../media/image228.png" Type="http://schemas.openxmlformats.org/officeDocument/2006/relationships/image"/><Relationship Id="rId7" Target="../media/image229.svg"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02.png" Type="http://schemas.openxmlformats.org/officeDocument/2006/relationships/image"/></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30.png" Type="http://schemas.openxmlformats.org/officeDocument/2006/relationships/image"/><Relationship Id="rId6" Target="../media/image231.svg" Type="http://schemas.openxmlformats.org/officeDocument/2006/relationships/image"/><Relationship Id="rId7" Target="../media/image232.png" Type="http://schemas.openxmlformats.org/officeDocument/2006/relationships/image"/><Relationship Id="rId8" Target="../media/image233.svg" Type="http://schemas.openxmlformats.org/officeDocument/2006/relationships/image"/></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36.png" Type="http://schemas.openxmlformats.org/officeDocument/2006/relationships/image"/><Relationship Id="rId6" Target="../media/image237.svg" Type="http://schemas.openxmlformats.org/officeDocument/2006/relationships/image"/></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38.png" Type="http://schemas.openxmlformats.org/officeDocument/2006/relationships/image"/><Relationship Id="rId6" Target="../media/image239.svg" Type="http://schemas.openxmlformats.org/officeDocument/2006/relationships/image"/></Relationships>
</file>

<file path=ppt/slides/_rels/slide1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40.png" Type="http://schemas.openxmlformats.org/officeDocument/2006/relationships/image"/><Relationship Id="rId6" Target="../media/image241.svg" Type="http://schemas.openxmlformats.org/officeDocument/2006/relationships/image"/></Relationships>
</file>

<file path=ppt/slides/_rels/slide1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42.png" Type="http://schemas.openxmlformats.org/officeDocument/2006/relationships/image"/><Relationship Id="rId6" Target="../media/image24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9.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44.png" Type="http://schemas.openxmlformats.org/officeDocument/2006/relationships/image"/><Relationship Id="rId6" Target="../media/image245.svg" Type="http://schemas.openxmlformats.org/officeDocument/2006/relationships/image"/><Relationship Id="rId7" Target="../media/image246.png" Type="http://schemas.openxmlformats.org/officeDocument/2006/relationships/image"/><Relationship Id="rId8" Target="../media/image247.svg" Type="http://schemas.openxmlformats.org/officeDocument/2006/relationships/image"/><Relationship Id="rId9" Target="../media/image248.png" Type="http://schemas.openxmlformats.org/officeDocument/2006/relationships/image"/></Relationships>
</file>

<file path=ppt/slides/_rels/slide1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250.jpeg" Type="http://schemas.openxmlformats.org/officeDocument/2006/relationships/image"/><Relationship Id="rId6" Target="../media/image251.jpeg" Type="http://schemas.openxmlformats.org/officeDocument/2006/relationships/image"/><Relationship Id="rId7" Target="../media/image252.jpeg" Type="http://schemas.openxmlformats.org/officeDocument/2006/relationships/image"/></Relationships>
</file>

<file path=ppt/slides/_rels/slide1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53.png" Type="http://schemas.openxmlformats.org/officeDocument/2006/relationships/image"/><Relationship Id="rId5" Target="../media/image12.png" Type="http://schemas.openxmlformats.org/officeDocument/2006/relationships/image"/></Relationships>
</file>

<file path=ppt/slides/_rels/slide1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8.png" Type="http://schemas.openxmlformats.org/officeDocument/2006/relationships/image"/><Relationship Id="rId4" Target="../media/image4.png" Type="http://schemas.openxmlformats.org/officeDocument/2006/relationships/image"/></Relationships>
</file>

<file path=ppt/slides/_rels/slide1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54.png" Type="http://schemas.openxmlformats.org/officeDocument/2006/relationships/image"/><Relationship Id="rId5" Target="../media/image255.svg" Type="http://schemas.openxmlformats.org/officeDocument/2006/relationships/image"/></Relationships>
</file>

<file path=ppt/slides/_rels/slide1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56.png" Type="http://schemas.openxmlformats.org/officeDocument/2006/relationships/image"/><Relationship Id="rId5" Target="../media/image257.png" Type="http://schemas.openxmlformats.org/officeDocument/2006/relationships/image"/><Relationship Id="rId6" Target="../media/image258.svg" Type="http://schemas.openxmlformats.org/officeDocument/2006/relationships/image"/></Relationships>
</file>

<file path=ppt/slides/_rels/slide1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59.png" Type="http://schemas.openxmlformats.org/officeDocument/2006/relationships/image"/><Relationship Id="rId5" Target="../media/image260.png" Type="http://schemas.openxmlformats.org/officeDocument/2006/relationships/image"/><Relationship Id="rId6" Target="../media/image261.svg" Type="http://schemas.openxmlformats.org/officeDocument/2006/relationships/image"/></Relationships>
</file>

<file path=ppt/slides/_rels/slide1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62.png" Type="http://schemas.openxmlformats.org/officeDocument/2006/relationships/image"/><Relationship Id="rId5" Target="../media/image263.png" Type="http://schemas.openxmlformats.org/officeDocument/2006/relationships/image"/></Relationships>
</file>

<file path=ppt/slides/_rels/slide1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64.png" Type="http://schemas.openxmlformats.org/officeDocument/2006/relationships/image"/><Relationship Id="rId5" Target="../media/image265.jpeg" Type="http://schemas.openxmlformats.org/officeDocument/2006/relationships/image"/><Relationship Id="rId6" Target="../media/image266.png" Type="http://schemas.openxmlformats.org/officeDocument/2006/relationships/image"/></Relationships>
</file>

<file path=ppt/slides/_rels/slide1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67.png" Type="http://schemas.openxmlformats.org/officeDocument/2006/relationships/image"/><Relationship Id="rId5" Target="../media/image268.png" Type="http://schemas.openxmlformats.org/officeDocument/2006/relationships/image"/><Relationship Id="rId6" Target="../media/image26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70.png" Type="http://schemas.openxmlformats.org/officeDocument/2006/relationships/image"/><Relationship Id="rId5" Target="../media/image271.png" Type="http://schemas.openxmlformats.org/officeDocument/2006/relationships/image"/></Relationships>
</file>

<file path=ppt/slides/_rels/slide1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72.png" Type="http://schemas.openxmlformats.org/officeDocument/2006/relationships/image"/></Relationships>
</file>

<file path=ppt/slides/_rels/slide1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3.png" Type="http://schemas.openxmlformats.org/officeDocument/2006/relationships/image"/><Relationship Id="rId4" Target="../media/image4.png" Type="http://schemas.openxmlformats.org/officeDocument/2006/relationships/image"/><Relationship Id="rId5" Target="../media/image274.png" Type="http://schemas.openxmlformats.org/officeDocument/2006/relationships/image"/></Relationships>
</file>

<file path=ppt/slides/_rels/slide1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75.png" Type="http://schemas.openxmlformats.org/officeDocument/2006/relationships/image"/></Relationships>
</file>

<file path=ppt/slides/_rels/slide15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276.png" Type="http://schemas.openxmlformats.org/officeDocument/2006/relationships/image"/></Relationships>
</file>

<file path=ppt/slides/_rels/slide1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77.png" Type="http://schemas.openxmlformats.org/officeDocument/2006/relationships/image"/><Relationship Id="rId5" Target="../media/image278.png" Type="http://schemas.openxmlformats.org/officeDocument/2006/relationships/image"/><Relationship Id="rId6" Target="../media/image279.png" Type="http://schemas.openxmlformats.org/officeDocument/2006/relationships/image"/><Relationship Id="rId7" Target="../media/image280.png" Type="http://schemas.openxmlformats.org/officeDocument/2006/relationships/image"/></Relationships>
</file>

<file path=ppt/slides/_rels/slide1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81.png" Type="http://schemas.openxmlformats.org/officeDocument/2006/relationships/image"/></Relationships>
</file>

<file path=ppt/slides/_rels/slide1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82.png" Type="http://schemas.openxmlformats.org/officeDocument/2006/relationships/image"/></Relationships>
</file>

<file path=ppt/slides/_rels/slide1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83.png" Type="http://schemas.openxmlformats.org/officeDocument/2006/relationships/image"/><Relationship Id="rId5" Target="../media/image284.png" Type="http://schemas.openxmlformats.org/officeDocument/2006/relationships/image"/></Relationships>
</file>

<file path=ppt/slides/_rels/slide1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85.png" Type="http://schemas.openxmlformats.org/officeDocument/2006/relationships/image"/><Relationship Id="rId5" Target="../media/image28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87.jpeg" Type="http://schemas.openxmlformats.org/officeDocument/2006/relationships/image"/></Relationships>
</file>

<file path=ppt/slides/_rels/slide1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88.png" Type="http://schemas.openxmlformats.org/officeDocument/2006/relationships/image"/><Relationship Id="rId5" Target="../media/image289.png" Type="http://schemas.openxmlformats.org/officeDocument/2006/relationships/image"/><Relationship Id="rId6" Target="../media/image290.png" Type="http://schemas.openxmlformats.org/officeDocument/2006/relationships/image"/></Relationships>
</file>

<file path=ppt/slides/_rels/slide1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91.png" Type="http://schemas.openxmlformats.org/officeDocument/2006/relationships/image"/></Relationships>
</file>

<file path=ppt/slides/_rels/slide1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92.png" Type="http://schemas.openxmlformats.org/officeDocument/2006/relationships/image"/></Relationships>
</file>

<file path=ppt/slides/_rels/slide1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93.png" Type="http://schemas.openxmlformats.org/officeDocument/2006/relationships/image"/></Relationships>
</file>

<file path=ppt/slides/_rels/slide1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94.png" Type="http://schemas.openxmlformats.org/officeDocument/2006/relationships/image"/></Relationships>
</file>

<file path=ppt/slides/_rels/slide1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95.png" Type="http://schemas.openxmlformats.org/officeDocument/2006/relationships/image"/></Relationships>
</file>

<file path=ppt/slides/_rels/slide1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96.png" Type="http://schemas.openxmlformats.org/officeDocument/2006/relationships/image"/></Relationships>
</file>

<file path=ppt/slides/_rels/slide1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97.png" Type="http://schemas.openxmlformats.org/officeDocument/2006/relationships/image"/></Relationships>
</file>

<file path=ppt/slides/_rels/slide1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98.png" Type="http://schemas.openxmlformats.org/officeDocument/2006/relationships/image"/><Relationship Id="rId5" Target="../media/image29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1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300.png" Type="http://schemas.openxmlformats.org/officeDocument/2006/relationships/image"/></Relationships>
</file>

<file path=ppt/slides/_rels/slide1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1.png" Type="http://schemas.openxmlformats.org/officeDocument/2006/relationships/image"/></Relationships>
</file>

<file path=ppt/slides/_rels/slide1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1.png" Type="http://schemas.openxmlformats.org/officeDocument/2006/relationships/image"/></Relationships>
</file>

<file path=ppt/slides/_rels/slide1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2.png" Type="http://schemas.openxmlformats.org/officeDocument/2006/relationships/image"/></Relationships>
</file>

<file path=ppt/slides/_rels/slide1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2.png" Type="http://schemas.openxmlformats.org/officeDocument/2006/relationships/image"/></Relationships>
</file>

<file path=ppt/slides/_rels/slide1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s>
</file>

<file path=ppt/slides/_rels/slide1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s>
</file>

<file path=ppt/slides/_rels/slide1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3.png" Type="http://schemas.openxmlformats.org/officeDocument/2006/relationships/image"/></Relationships>
</file>

<file path=ppt/slides/_rels/slide1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3.png" Type="http://schemas.openxmlformats.org/officeDocument/2006/relationships/image"/></Relationships>
</file>

<file path=ppt/slides/_rels/slide1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1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5.png" Type="http://schemas.openxmlformats.org/officeDocument/2006/relationships/image"/></Relationships>
</file>

<file path=ppt/slides/_rels/slide1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6.png" Type="http://schemas.openxmlformats.org/officeDocument/2006/relationships/image"/></Relationships>
</file>

<file path=ppt/slides/_rels/slide1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7.png" Type="http://schemas.openxmlformats.org/officeDocument/2006/relationships/image"/></Relationships>
</file>

<file path=ppt/slides/_rels/slide1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8.png" Type="http://schemas.openxmlformats.org/officeDocument/2006/relationships/image"/></Relationships>
</file>

<file path=ppt/slides/_rels/slide1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09.png" Type="http://schemas.openxmlformats.org/officeDocument/2006/relationships/image"/><Relationship Id="rId5" Target="../media/image310.png" Type="http://schemas.openxmlformats.org/officeDocument/2006/relationships/image"/></Relationships>
</file>

<file path=ppt/slides/_rels/slide1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1.png" Type="http://schemas.openxmlformats.org/officeDocument/2006/relationships/image"/></Relationships>
</file>

<file path=ppt/slides/_rels/slide1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2.png" Type="http://schemas.openxmlformats.org/officeDocument/2006/relationships/image"/></Relationships>
</file>

<file path=ppt/slides/_rels/slide1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1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3.png" Type="http://schemas.openxmlformats.org/officeDocument/2006/relationships/image"/></Relationships>
</file>

<file path=ppt/slides/_rels/slide1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8.png" Type="http://schemas.openxmlformats.org/officeDocument/2006/relationships/image"/></Relationships>
</file>

<file path=ppt/slides/_rels/slide1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5.png" Type="http://schemas.openxmlformats.org/officeDocument/2006/relationships/image"/></Relationships>
</file>

<file path=ppt/slides/_rels/slide1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5.png" Type="http://schemas.openxmlformats.org/officeDocument/2006/relationships/image"/></Relationships>
</file>

<file path=ppt/slides/_rels/slide1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5.png" Type="http://schemas.openxmlformats.org/officeDocument/2006/relationships/image"/></Relationships>
</file>

<file path=ppt/slides/_rels/slide1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6.png" Type="http://schemas.openxmlformats.org/officeDocument/2006/relationships/image"/><Relationship Id="rId4" Target="../media/image4.png" Type="http://schemas.openxmlformats.org/officeDocument/2006/relationships/image"/><Relationship Id="rId5" Target="../media/image317.png" Type="http://schemas.openxmlformats.org/officeDocument/2006/relationships/image"/></Relationships>
</file>

<file path=ppt/slides/_rels/slide1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8.png" Type="http://schemas.openxmlformats.org/officeDocument/2006/relationships/image"/></Relationships>
</file>

<file path=ppt/slides/_rels/slide1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9.png" Type="http://schemas.openxmlformats.org/officeDocument/2006/relationships/image"/></Relationships>
</file>

<file path=ppt/slides/_rels/slide1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20.png" Type="http://schemas.openxmlformats.org/officeDocument/2006/relationships/image"/></Relationships>
</file>

<file path=ppt/slides/_rels/slide1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21.png" Type="http://schemas.openxmlformats.org/officeDocument/2006/relationships/image"/></Relationships>
</file>

<file path=ppt/slides/_rels/slide1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22.png" Type="http://schemas.openxmlformats.org/officeDocument/2006/relationships/image"/><Relationship Id="rId5" Target="../media/image323.png" Type="http://schemas.openxmlformats.org/officeDocument/2006/relationships/image"/></Relationships>
</file>

<file path=ppt/slides/_rels/slide1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4.png" Type="http://schemas.openxmlformats.org/officeDocument/2006/relationships/image"/><Relationship Id="rId4" Target="../media/image4.png" Type="http://schemas.openxmlformats.org/officeDocument/2006/relationships/image"/><Relationship Id="rId5" Target="../media/image3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2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10.png" Type="http://schemas.openxmlformats.org/officeDocument/2006/relationships/image"/><Relationship Id="rId5" Target="../media/image326.png" Type="http://schemas.openxmlformats.org/officeDocument/2006/relationships/image"/></Relationships>
</file>

<file path=ppt/slides/_rels/slide2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27.png" Type="http://schemas.openxmlformats.org/officeDocument/2006/relationships/image"/><Relationship Id="rId5" Target="../media/image328.png" Type="http://schemas.openxmlformats.org/officeDocument/2006/relationships/image"/><Relationship Id="rId6" Target="../media/image329.svg" Type="http://schemas.openxmlformats.org/officeDocument/2006/relationships/image"/><Relationship Id="rId7" Target="../media/image330.gif" Type="http://schemas.openxmlformats.org/officeDocument/2006/relationships/image"/></Relationships>
</file>

<file path=ppt/slides/_rels/slide2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31.png" Type="http://schemas.openxmlformats.org/officeDocument/2006/relationships/image"/></Relationships>
</file>

<file path=ppt/slides/_rels/slide2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32.png" Type="http://schemas.openxmlformats.org/officeDocument/2006/relationships/image"/><Relationship Id="rId5" Target="../media/image13.png" Type="http://schemas.openxmlformats.org/officeDocument/2006/relationships/image"/></Relationships>
</file>

<file path=ppt/slides/_rels/slide2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33.png" Type="http://schemas.openxmlformats.org/officeDocument/2006/relationships/image"/></Relationships>
</file>

<file path=ppt/slides/_rels/slide2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34.png" Type="http://schemas.openxmlformats.org/officeDocument/2006/relationships/image"/><Relationship Id="rId5" Target="../media/image335.svg" Type="http://schemas.openxmlformats.org/officeDocument/2006/relationships/image"/><Relationship Id="rId6" Target="../media/image12.png" Type="http://schemas.openxmlformats.org/officeDocument/2006/relationships/image"/><Relationship Id="rId7" Target="../media/image336.png" Type="http://schemas.openxmlformats.org/officeDocument/2006/relationships/image"/></Relationships>
</file>

<file path=ppt/slides/_rels/slide2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32.png" Type="http://schemas.openxmlformats.org/officeDocument/2006/relationships/image"/><Relationship Id="rId5" Target="../media/image13.png" Type="http://schemas.openxmlformats.org/officeDocument/2006/relationships/image"/></Relationships>
</file>

<file path=ppt/slides/_rels/slide2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37.png" Type="http://schemas.openxmlformats.org/officeDocument/2006/relationships/image"/><Relationship Id="rId5" Target="../media/image338.svg" Type="http://schemas.openxmlformats.org/officeDocument/2006/relationships/image"/></Relationships>
</file>

<file path=ppt/slides/_rels/slide2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39.png" Type="http://schemas.openxmlformats.org/officeDocument/2006/relationships/image"/><Relationship Id="rId5" Target="../media/image340.svg" Type="http://schemas.openxmlformats.org/officeDocument/2006/relationships/image"/></Relationships>
</file>

<file path=ppt/slides/_rels/slide2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32.png" Type="http://schemas.openxmlformats.org/officeDocument/2006/relationships/image"/><Relationship Id="rId5"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s>
</file>

<file path=ppt/slides/_rels/slide2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41.png" Type="http://schemas.openxmlformats.org/officeDocument/2006/relationships/image"/><Relationship Id="rId5" Target="../media/image342.png" Type="http://schemas.openxmlformats.org/officeDocument/2006/relationships/image"/><Relationship Id="rId6" Target="../media/image343.png" Type="http://schemas.openxmlformats.org/officeDocument/2006/relationships/image"/><Relationship Id="rId7" Target="../media/image344.png" Type="http://schemas.openxmlformats.org/officeDocument/2006/relationships/image"/><Relationship Id="rId8" Target="../media/image345.png" Type="http://schemas.openxmlformats.org/officeDocument/2006/relationships/image"/></Relationships>
</file>

<file path=ppt/slides/_rels/slide2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46.png" Type="http://schemas.openxmlformats.org/officeDocument/2006/relationships/image"/><Relationship Id="rId5" Target="../media/image347.png" Type="http://schemas.openxmlformats.org/officeDocument/2006/relationships/image"/><Relationship Id="rId6" Target="../media/image348.png" Type="http://schemas.openxmlformats.org/officeDocument/2006/relationships/image"/><Relationship Id="rId7" Target="../media/image349.png" Type="http://schemas.openxmlformats.org/officeDocument/2006/relationships/image"/></Relationships>
</file>

<file path=ppt/slides/_rels/slide2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32.png" Type="http://schemas.openxmlformats.org/officeDocument/2006/relationships/image"/><Relationship Id="rId5" Target="../media/image13.png" Type="http://schemas.openxmlformats.org/officeDocument/2006/relationships/image"/></Relationships>
</file>

<file path=ppt/slides/_rels/slide2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50.png" Type="http://schemas.openxmlformats.org/officeDocument/2006/relationships/image"/></Relationships>
</file>

<file path=ppt/slides/_rels/slide2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50.png" Type="http://schemas.openxmlformats.org/officeDocument/2006/relationships/image"/></Relationships>
</file>

<file path=ppt/slides/_rels/slide2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1.png" Type="http://schemas.openxmlformats.org/officeDocument/2006/relationships/image"/><Relationship Id="rId4" Target="../media/image4.png" Type="http://schemas.openxmlformats.org/officeDocument/2006/relationships/image"/><Relationship Id="rId5" Target="../media/image352.png" Type="http://schemas.openxmlformats.org/officeDocument/2006/relationships/image"/></Relationships>
</file>

<file path=ppt/slides/_rels/slide2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53.png" Type="http://schemas.openxmlformats.org/officeDocument/2006/relationships/image"/></Relationships>
</file>

<file path=ppt/slides/_rels/slide2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54.png" Type="http://schemas.openxmlformats.org/officeDocument/2006/relationships/image"/></Relationships>
</file>

<file path=ppt/slides/_rels/slide2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55.png" Type="http://schemas.openxmlformats.org/officeDocument/2006/relationships/image"/></Relationships>
</file>

<file path=ppt/slides/_rels/slide2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35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https://en.wikipedia.org/wiki/Business_intelligence" TargetMode="External" Type="http://schemas.openxmlformats.org/officeDocument/2006/relationships/hyperlink"/><Relationship Id="rId11" Target="https://en.wikipedia.org/wiki/Repository_(version_control)" TargetMode="External" Type="http://schemas.openxmlformats.org/officeDocument/2006/relationships/hyperlink"/><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https://en.wikipedia.org/wiki/Business_intelligence" TargetMode="External" Type="http://schemas.openxmlformats.org/officeDocument/2006/relationships/hyperlink"/><Relationship Id="rId9" Target="https://en.wikipedia.org/wiki/Data_analysis" TargetMode="External" Type="http://schemas.openxmlformats.org/officeDocument/2006/relationships/hyperlink"/></Relationships>
</file>

<file path=ppt/slides/_rels/slide2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6.png" Type="http://schemas.openxmlformats.org/officeDocument/2006/relationships/image"/><Relationship Id="rId4" Target="../media/image4.png" Type="http://schemas.openxmlformats.org/officeDocument/2006/relationships/image"/><Relationship Id="rId5" Target="../media/image357.png" Type="http://schemas.openxmlformats.org/officeDocument/2006/relationships/image"/><Relationship Id="rId6" Target="../media/image358.png" Type="http://schemas.openxmlformats.org/officeDocument/2006/relationships/image"/></Relationships>
</file>

<file path=ppt/slides/_rels/slide2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1.png" Type="http://schemas.openxmlformats.org/officeDocument/2006/relationships/image"/><Relationship Id="rId5" Target="../media/image12.png" Type="http://schemas.openxmlformats.org/officeDocument/2006/relationships/image"/><Relationship Id="rId6"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1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png" Type="http://schemas.openxmlformats.org/officeDocument/2006/relationships/image"/><Relationship Id="rId12" Target="../media/image96.png" Type="http://schemas.openxmlformats.org/officeDocument/2006/relationships/image"/><Relationship Id="rId2" Target="../media/image1.jpeg" Type="http://schemas.openxmlformats.org/officeDocument/2006/relationships/image"/><Relationship Id="rId3" Target="../media/image88.png" Type="http://schemas.openxmlformats.org/officeDocument/2006/relationships/image"/><Relationship Id="rId4" Target="../media/image4.png" Type="http://schemas.openxmlformats.org/officeDocument/2006/relationships/image"/><Relationship Id="rId5" Target="../media/image89.png" Type="http://schemas.openxmlformats.org/officeDocument/2006/relationships/image"/><Relationship Id="rId6" Target="../media/image90.png" Type="http://schemas.openxmlformats.org/officeDocument/2006/relationships/image"/><Relationship Id="rId7" Target="../media/image91.png" Type="http://schemas.openxmlformats.org/officeDocument/2006/relationships/image"/><Relationship Id="rId8" Target="../media/image92.png" Type="http://schemas.openxmlformats.org/officeDocument/2006/relationships/image"/><Relationship Id="rId9" Target="../media/image9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8.png" Type="http://schemas.openxmlformats.org/officeDocument/2006/relationships/image"/><Relationship Id="rId4" Target="../media/image4.png" Type="http://schemas.openxmlformats.org/officeDocument/2006/relationships/image"/><Relationship Id="rId5" Target="../media/image9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8.png" Type="http://schemas.openxmlformats.org/officeDocument/2006/relationships/image"/><Relationship Id="rId4" Target="../media/image4.png" Type="http://schemas.openxmlformats.org/officeDocument/2006/relationships/image"/><Relationship Id="rId5" Target="../media/image9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8.png" Type="http://schemas.openxmlformats.org/officeDocument/2006/relationships/image"/><Relationship Id="rId4" Target="../media/image4.png" Type="http://schemas.openxmlformats.org/officeDocument/2006/relationships/image"/><Relationship Id="rId5" Target="../media/image99.png" Type="http://schemas.openxmlformats.org/officeDocument/2006/relationships/image"/><Relationship Id="rId6" Target="https://careerfoundry.com/en/blog/data-analytics/different-types-of-data-analysis/#3-predictive-analytics-what-is-likely-to-happen-in-the-future"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 Id="rId5" Target="../media/image14.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 Id="rId5" Target="../media/image100.png" Type="http://schemas.openxmlformats.org/officeDocument/2006/relationships/image"/><Relationship Id="rId6" Target="../media/image101.svg" Type="http://schemas.openxmlformats.org/officeDocument/2006/relationships/image"/><Relationship Id="rId7" Target="../media/image102.png" Type="http://schemas.openxmlformats.org/officeDocument/2006/relationships/image"/><Relationship Id="rId8" Target="../media/image103.png" Type="http://schemas.openxmlformats.org/officeDocument/2006/relationships/image"/><Relationship Id="rId9" Target="../media/image104.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3.png" Type="http://schemas.openxmlformats.org/officeDocument/2006/relationships/image"/><Relationship Id="rId5" Target="../media/image8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5.png" Type="http://schemas.openxmlformats.org/officeDocument/2006/relationships/image"/><Relationship Id="rId4" Target="../media/image4.png" Type="http://schemas.openxmlformats.org/officeDocument/2006/relationships/image"/><Relationship Id="rId5" Target="../media/image10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0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08.png" Type="http://schemas.openxmlformats.org/officeDocument/2006/relationships/image"/><Relationship Id="rId5" Target="../media/image109.png" Type="http://schemas.openxmlformats.org/officeDocument/2006/relationships/image"/><Relationship Id="rId6" Target="../media/image110.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 Id="rId6" Target="../media/image113.png" Type="http://schemas.openxmlformats.org/officeDocument/2006/relationships/image"/><Relationship Id="rId7" Target="../media/image114.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15.png" Type="http://schemas.openxmlformats.org/officeDocument/2006/relationships/image"/><Relationship Id="rId5" Target="../media/image116.svg" Type="http://schemas.openxmlformats.org/officeDocument/2006/relationships/image"/><Relationship Id="rId6" Target="../media/image117.png" Type="http://schemas.openxmlformats.org/officeDocument/2006/relationships/image"/><Relationship Id="rId7" Target="../media/image118.svg" Type="http://schemas.openxmlformats.org/officeDocument/2006/relationships/image"/><Relationship Id="rId8" Target="../media/image119.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0.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1.png" Type="http://schemas.openxmlformats.org/officeDocument/2006/relationships/image"/><Relationship Id="rId5" Target="../media/image122.svg" Type="http://schemas.openxmlformats.org/officeDocument/2006/relationships/image"/><Relationship Id="rId6" Target="../media/image12.png" Type="http://schemas.openxmlformats.org/officeDocument/2006/relationships/image"/><Relationship Id="rId7" Target="../media/image10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3.png" Type="http://schemas.openxmlformats.org/officeDocument/2006/relationships/image"/><Relationship Id="rId5" Target="../media/image124.svg" Type="http://schemas.openxmlformats.org/officeDocument/2006/relationships/image"/><Relationship Id="rId6" Target="../media/image1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6.png" Type="http://schemas.openxmlformats.org/officeDocument/2006/relationships/image"/><Relationship Id="rId5" Target="../media/image88.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7.png" Type="http://schemas.openxmlformats.org/officeDocument/2006/relationships/image"/><Relationship Id="rId5" Target="../media/image128.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29.png" Type="http://schemas.openxmlformats.org/officeDocument/2006/relationships/image"/><Relationship Id="rId5" Target="../media/image130.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31.png" Type="http://schemas.openxmlformats.org/officeDocument/2006/relationships/image"/><Relationship Id="rId5" Target="../media/image132.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33.png" Type="http://schemas.openxmlformats.org/officeDocument/2006/relationships/image"/><Relationship Id="rId5" Target="../media/image134.svg" Type="http://schemas.openxmlformats.org/officeDocument/2006/relationships/image"/><Relationship Id="rId6" Target="../media/image135.png" Type="http://schemas.openxmlformats.org/officeDocument/2006/relationships/image"/><Relationship Id="rId7" Target="../media/image136.svg" Type="http://schemas.openxmlformats.org/officeDocument/2006/relationships/image"/><Relationship Id="rId8" Target="../media/image137.png" Type="http://schemas.openxmlformats.org/officeDocument/2006/relationships/image"/><Relationship Id="rId9" Target="../media/image138.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39.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3.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40.png" Type="http://schemas.openxmlformats.org/officeDocument/2006/relationships/image"/><Relationship Id="rId5" Target="../media/image141.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4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43.png" Type="http://schemas.openxmlformats.org/officeDocument/2006/relationships/image"/><Relationship Id="rId5" Target="../media/image144.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45.png" Type="http://schemas.openxmlformats.org/officeDocument/2006/relationships/image"/><Relationship Id="rId5" Target="../media/image146.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47.png" Type="http://schemas.openxmlformats.org/officeDocument/2006/relationships/image"/><Relationship Id="rId5" Target="../media/image148.svg" Type="http://schemas.openxmlformats.org/officeDocument/2006/relationships/image"/><Relationship Id="rId6" Target="../media/image12.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4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50.png" Type="http://schemas.openxmlformats.org/officeDocument/2006/relationships/image"/><Relationship Id="rId6" Target="../media/image151.svg" Type="http://schemas.openxmlformats.org/officeDocument/2006/relationships/image"/><Relationship Id="rId7" Target="../media/image152.png" Type="http://schemas.openxmlformats.org/officeDocument/2006/relationships/image"/><Relationship Id="rId8" Target="../media/image153.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54.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8.jpe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55.png" Type="http://schemas.openxmlformats.org/officeDocument/2006/relationships/image"/><Relationship Id="rId6" Target="../media/image156.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57.png" Type="http://schemas.openxmlformats.org/officeDocument/2006/relationships/image"/><Relationship Id="rId6" Target="../media/image158.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59.png" Type="http://schemas.openxmlformats.org/officeDocument/2006/relationships/image"/><Relationship Id="rId6" Target="../media/image160.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61.png" Type="http://schemas.openxmlformats.org/officeDocument/2006/relationships/image"/><Relationship Id="rId6" Target="../media/image162.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63.jpe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64.png" Type="http://schemas.openxmlformats.org/officeDocument/2006/relationships/image"/><Relationship Id="rId6" Target="../media/image165.sv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66.png" Type="http://schemas.openxmlformats.org/officeDocument/2006/relationships/image"/><Relationship Id="rId6" Target="../media/image167.sv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68.png" Type="http://schemas.openxmlformats.org/officeDocument/2006/relationships/image"/><Relationship Id="rId6" Target="../media/image169.sv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70.png" Type="http://schemas.openxmlformats.org/officeDocument/2006/relationships/image"/><Relationship Id="rId6" Target="../media/image171.sv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72.png" Type="http://schemas.openxmlformats.org/officeDocument/2006/relationships/image"/><Relationship Id="rId6" Target="../media/image173.sv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74.png" Type="http://schemas.openxmlformats.org/officeDocument/2006/relationships/image"/><Relationship Id="rId6" Target="../media/image175.sv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76.png" Type="http://schemas.openxmlformats.org/officeDocument/2006/relationships/image"/><Relationship Id="rId6" Target="../media/image177.sv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 Id="rId5" Target="../media/image178.png" Type="http://schemas.openxmlformats.org/officeDocument/2006/relationships/image"/><Relationship Id="rId6" Target="../media/image179.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8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156" t="0" r="-2479" b="-18484"/>
            </a:stretch>
          </a:blipFill>
        </p:spPr>
      </p:sp>
      <p:sp>
        <p:nvSpPr>
          <p:cNvPr name="Freeform 3" id="3"/>
          <p:cNvSpPr/>
          <p:nvPr/>
        </p:nvSpPr>
        <p:spPr>
          <a:xfrm flipH="false" flipV="false" rot="0">
            <a:off x="14596354" y="-1629711"/>
            <a:ext cx="4404437" cy="5655778"/>
          </a:xfrm>
          <a:custGeom>
            <a:avLst/>
            <a:gdLst/>
            <a:ahLst/>
            <a:cxnLst/>
            <a:rect r="r" b="b" t="t" l="l"/>
            <a:pathLst>
              <a:path h="5655778" w="4404437">
                <a:moveTo>
                  <a:pt x="0" y="0"/>
                </a:moveTo>
                <a:lnTo>
                  <a:pt x="4404437" y="0"/>
                </a:lnTo>
                <a:lnTo>
                  <a:pt x="4404437" y="5655777"/>
                </a:lnTo>
                <a:lnTo>
                  <a:pt x="0" y="5655777"/>
                </a:lnTo>
                <a:lnTo>
                  <a:pt x="0" y="0"/>
                </a:lnTo>
                <a:close/>
              </a:path>
            </a:pathLst>
          </a:custGeom>
          <a:blipFill>
            <a:blip r:embed="rId3"/>
            <a:stretch>
              <a:fillRect l="0" t="0" r="0" b="0"/>
            </a:stretch>
          </a:blipFill>
        </p:spPr>
      </p:sp>
      <p:sp>
        <p:nvSpPr>
          <p:cNvPr name="TextBox 4" id="4"/>
          <p:cNvSpPr txBox="true"/>
          <p:nvPr/>
        </p:nvSpPr>
        <p:spPr>
          <a:xfrm rot="0">
            <a:off x="289575" y="2580922"/>
            <a:ext cx="17708851" cy="2484703"/>
          </a:xfrm>
          <a:prstGeom prst="rect">
            <a:avLst/>
          </a:prstGeom>
        </p:spPr>
        <p:txBody>
          <a:bodyPr anchor="t" rtlCol="false" tIns="0" lIns="0" bIns="0" rIns="0">
            <a:spAutoFit/>
          </a:bodyPr>
          <a:lstStyle/>
          <a:p>
            <a:pPr algn="ctr">
              <a:lnSpc>
                <a:spcPts val="9463"/>
              </a:lnSpc>
            </a:pPr>
            <a:r>
              <a:rPr lang="en-US" b="true" sz="10515">
                <a:solidFill>
                  <a:srgbClr val="F6E0F5"/>
                </a:solidFill>
                <a:latin typeface="Garet Bold"/>
                <a:ea typeface="Garet Bold"/>
                <a:cs typeface="Garet Bold"/>
                <a:sym typeface="Garet Bold"/>
              </a:rPr>
              <a:t>BIG DATA</a:t>
            </a:r>
          </a:p>
          <a:p>
            <a:pPr algn="ctr">
              <a:lnSpc>
                <a:spcPts val="9373"/>
              </a:lnSpc>
            </a:pPr>
            <a:r>
              <a:rPr lang="en-US" b="true" sz="10415">
                <a:solidFill>
                  <a:srgbClr val="F6E0F5"/>
                </a:solidFill>
                <a:latin typeface="Garet Bold"/>
                <a:ea typeface="Garet Bold"/>
                <a:cs typeface="Garet Bold"/>
                <a:sym typeface="Garet Bold"/>
              </a:rPr>
              <a:t>CONNECTIONIST AI</a:t>
            </a:r>
          </a:p>
        </p:txBody>
      </p:sp>
      <p:sp>
        <p:nvSpPr>
          <p:cNvPr name="TextBox 5" id="5"/>
          <p:cNvSpPr txBox="true"/>
          <p:nvPr/>
        </p:nvSpPr>
        <p:spPr>
          <a:xfrm rot="0">
            <a:off x="5819848" y="5095875"/>
            <a:ext cx="6648304" cy="913392"/>
          </a:xfrm>
          <a:prstGeom prst="rect">
            <a:avLst/>
          </a:prstGeom>
        </p:spPr>
        <p:txBody>
          <a:bodyPr anchor="t" rtlCol="false" tIns="0" lIns="0" bIns="0" rIns="0">
            <a:spAutoFit/>
          </a:bodyPr>
          <a:lstStyle/>
          <a:p>
            <a:pPr algn="ctr">
              <a:lnSpc>
                <a:spcPts val="3727"/>
              </a:lnSpc>
            </a:pPr>
            <a:r>
              <a:rPr lang="en-US" sz="2662">
                <a:solidFill>
                  <a:srgbClr val="F6E0F5"/>
                </a:solidFill>
                <a:latin typeface="Garet"/>
                <a:ea typeface="Garet"/>
                <a:cs typeface="Garet"/>
                <a:sym typeface="Garet"/>
              </a:rPr>
              <a:t>SUBJECT: COMPUTER SCIENCE &amp; AI</a:t>
            </a:r>
          </a:p>
          <a:p>
            <a:pPr algn="ctr">
              <a:lnSpc>
                <a:spcPts val="3727"/>
              </a:lnSpc>
              <a:spcBef>
                <a:spcPct val="0"/>
              </a:spcBef>
            </a:pPr>
            <a:r>
              <a:rPr lang="en-US" sz="2662">
                <a:solidFill>
                  <a:srgbClr val="F6E0F5"/>
                </a:solidFill>
                <a:latin typeface="Garet"/>
                <a:ea typeface="Garet"/>
                <a:cs typeface="Garet"/>
                <a:sym typeface="Garet"/>
              </a:rPr>
              <a:t>CLASS: ECONOMICS 2</a:t>
            </a:r>
          </a:p>
        </p:txBody>
      </p:sp>
      <p:sp>
        <p:nvSpPr>
          <p:cNvPr name="Freeform 6" id="6"/>
          <p:cNvSpPr/>
          <p:nvPr/>
        </p:nvSpPr>
        <p:spPr>
          <a:xfrm flipH="false" flipV="false" rot="-7384997">
            <a:off x="-594215" y="-1991275"/>
            <a:ext cx="4404437" cy="5655778"/>
          </a:xfrm>
          <a:custGeom>
            <a:avLst/>
            <a:gdLst/>
            <a:ahLst/>
            <a:cxnLst/>
            <a:rect r="r" b="b" t="t" l="l"/>
            <a:pathLst>
              <a:path h="5655778" w="4404437">
                <a:moveTo>
                  <a:pt x="0" y="0"/>
                </a:moveTo>
                <a:lnTo>
                  <a:pt x="4404437" y="0"/>
                </a:lnTo>
                <a:lnTo>
                  <a:pt x="4404437" y="5655777"/>
                </a:lnTo>
                <a:lnTo>
                  <a:pt x="0" y="5655777"/>
                </a:lnTo>
                <a:lnTo>
                  <a:pt x="0" y="0"/>
                </a:lnTo>
                <a:close/>
              </a:path>
            </a:pathLst>
          </a:custGeom>
          <a:blipFill>
            <a:blip r:embed="rId3"/>
            <a:stretch>
              <a:fillRect l="0" t="0" r="0" b="0"/>
            </a:stretch>
          </a:blipFill>
        </p:spPr>
      </p:sp>
      <p:sp>
        <p:nvSpPr>
          <p:cNvPr name="Freeform 7" id="7"/>
          <p:cNvSpPr/>
          <p:nvPr/>
        </p:nvSpPr>
        <p:spPr>
          <a:xfrm flipH="false" flipV="false" rot="0">
            <a:off x="8052207" y="272910"/>
            <a:ext cx="2183587" cy="2012737"/>
          </a:xfrm>
          <a:custGeom>
            <a:avLst/>
            <a:gdLst/>
            <a:ahLst/>
            <a:cxnLst/>
            <a:rect r="r" b="b" t="t" l="l"/>
            <a:pathLst>
              <a:path h="2012737" w="2183587">
                <a:moveTo>
                  <a:pt x="0" y="0"/>
                </a:moveTo>
                <a:lnTo>
                  <a:pt x="2183586" y="0"/>
                </a:lnTo>
                <a:lnTo>
                  <a:pt x="2183586" y="2012737"/>
                </a:lnTo>
                <a:lnTo>
                  <a:pt x="0" y="2012737"/>
                </a:lnTo>
                <a:lnTo>
                  <a:pt x="0" y="0"/>
                </a:lnTo>
                <a:close/>
              </a:path>
            </a:pathLst>
          </a:custGeom>
          <a:blipFill>
            <a:blip r:embed="rId4"/>
            <a:stretch>
              <a:fillRect l="0" t="0" r="0" b="-8488"/>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true" flipV="false" rot="0">
            <a:off x="-1787228" y="5401463"/>
            <a:ext cx="8229600" cy="8229600"/>
          </a:xfrm>
          <a:custGeom>
            <a:avLst/>
            <a:gdLst/>
            <a:ahLst/>
            <a:cxnLst/>
            <a:rect r="r" b="b" t="t" l="l"/>
            <a:pathLst>
              <a:path h="8229600" w="8229600">
                <a:moveTo>
                  <a:pt x="8229600" y="0"/>
                </a:moveTo>
                <a:lnTo>
                  <a:pt x="0" y="0"/>
                </a:lnTo>
                <a:lnTo>
                  <a:pt x="0" y="8229600"/>
                </a:lnTo>
                <a:lnTo>
                  <a:pt x="8229600" y="8229600"/>
                </a:lnTo>
                <a:lnTo>
                  <a:pt x="822960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10" id="10"/>
          <p:cNvGrpSpPr/>
          <p:nvPr/>
        </p:nvGrpSpPr>
        <p:grpSpPr>
          <a:xfrm rot="0">
            <a:off x="2327572" y="5363612"/>
            <a:ext cx="6275099" cy="3289626"/>
            <a:chOff x="0" y="0"/>
            <a:chExt cx="924982" cy="484908"/>
          </a:xfrm>
        </p:grpSpPr>
        <p:sp>
          <p:nvSpPr>
            <p:cNvPr name="Freeform 11" id="11"/>
            <p:cNvSpPr/>
            <p:nvPr/>
          </p:nvSpPr>
          <p:spPr>
            <a:xfrm flipH="false" flipV="false" rot="0">
              <a:off x="0" y="0"/>
              <a:ext cx="924982" cy="484908"/>
            </a:xfrm>
            <a:custGeom>
              <a:avLst/>
              <a:gdLst/>
              <a:ahLst/>
              <a:cxnLst/>
              <a:rect r="r" b="b" t="t" l="l"/>
              <a:pathLst>
                <a:path h="484908" w="924982">
                  <a:moveTo>
                    <a:pt x="28376" y="0"/>
                  </a:moveTo>
                  <a:lnTo>
                    <a:pt x="896606" y="0"/>
                  </a:lnTo>
                  <a:cubicBezTo>
                    <a:pt x="904132" y="0"/>
                    <a:pt x="911350" y="2990"/>
                    <a:pt x="916671" y="8311"/>
                  </a:cubicBezTo>
                  <a:cubicBezTo>
                    <a:pt x="921993" y="13633"/>
                    <a:pt x="924982" y="20850"/>
                    <a:pt x="924982" y="28376"/>
                  </a:cubicBezTo>
                  <a:lnTo>
                    <a:pt x="924982" y="456532"/>
                  </a:lnTo>
                  <a:cubicBezTo>
                    <a:pt x="924982" y="464058"/>
                    <a:pt x="921993" y="471275"/>
                    <a:pt x="916671" y="476597"/>
                  </a:cubicBezTo>
                  <a:cubicBezTo>
                    <a:pt x="911350" y="481918"/>
                    <a:pt x="904132" y="484908"/>
                    <a:pt x="896606" y="484908"/>
                  </a:cubicBezTo>
                  <a:lnTo>
                    <a:pt x="28376" y="484908"/>
                  </a:lnTo>
                  <a:cubicBezTo>
                    <a:pt x="20850" y="484908"/>
                    <a:pt x="13633" y="481918"/>
                    <a:pt x="8311" y="476597"/>
                  </a:cubicBezTo>
                  <a:cubicBezTo>
                    <a:pt x="2990" y="471275"/>
                    <a:pt x="0" y="464058"/>
                    <a:pt x="0" y="456532"/>
                  </a:cubicBezTo>
                  <a:lnTo>
                    <a:pt x="0" y="28376"/>
                  </a:lnTo>
                  <a:cubicBezTo>
                    <a:pt x="0" y="20850"/>
                    <a:pt x="2990" y="13633"/>
                    <a:pt x="8311" y="8311"/>
                  </a:cubicBezTo>
                  <a:cubicBezTo>
                    <a:pt x="13633" y="2990"/>
                    <a:pt x="20850" y="0"/>
                    <a:pt x="28376" y="0"/>
                  </a:cubicBezTo>
                  <a:close/>
                </a:path>
              </a:pathLst>
            </a:custGeom>
            <a:blipFill>
              <a:blip r:embed="rId5"/>
              <a:stretch>
                <a:fillRect l="-51" t="0" r="-51" b="0"/>
              </a:stretch>
            </a:blipFill>
          </p:spPr>
        </p:sp>
      </p:grpSp>
      <p:grpSp>
        <p:nvGrpSpPr>
          <p:cNvPr name="Group 12" id="12"/>
          <p:cNvGrpSpPr/>
          <p:nvPr/>
        </p:nvGrpSpPr>
        <p:grpSpPr>
          <a:xfrm rot="0">
            <a:off x="2327572" y="2243083"/>
            <a:ext cx="6275099" cy="2935182"/>
            <a:chOff x="0" y="0"/>
            <a:chExt cx="1391400" cy="650828"/>
          </a:xfrm>
        </p:grpSpPr>
        <p:sp>
          <p:nvSpPr>
            <p:cNvPr name="Freeform 13" id="13"/>
            <p:cNvSpPr/>
            <p:nvPr/>
          </p:nvSpPr>
          <p:spPr>
            <a:xfrm flipH="false" flipV="false" rot="0">
              <a:off x="0" y="0"/>
              <a:ext cx="1391400" cy="650828"/>
            </a:xfrm>
            <a:custGeom>
              <a:avLst/>
              <a:gdLst/>
              <a:ahLst/>
              <a:cxnLst/>
              <a:rect r="r" b="b" t="t" l="l"/>
              <a:pathLst>
                <a:path h="650828" w="1391400">
                  <a:moveTo>
                    <a:pt x="28376" y="0"/>
                  </a:moveTo>
                  <a:lnTo>
                    <a:pt x="1363023" y="0"/>
                  </a:lnTo>
                  <a:cubicBezTo>
                    <a:pt x="1378695" y="0"/>
                    <a:pt x="1391400" y="12705"/>
                    <a:pt x="1391400" y="28376"/>
                  </a:cubicBezTo>
                  <a:lnTo>
                    <a:pt x="1391400" y="622452"/>
                  </a:lnTo>
                  <a:cubicBezTo>
                    <a:pt x="1391400" y="629978"/>
                    <a:pt x="1388410" y="637195"/>
                    <a:pt x="1383089" y="642517"/>
                  </a:cubicBezTo>
                  <a:cubicBezTo>
                    <a:pt x="1377767" y="647839"/>
                    <a:pt x="1370549" y="650828"/>
                    <a:pt x="1363023" y="650828"/>
                  </a:cubicBezTo>
                  <a:lnTo>
                    <a:pt x="28376" y="650828"/>
                  </a:lnTo>
                  <a:cubicBezTo>
                    <a:pt x="20850" y="650828"/>
                    <a:pt x="13633" y="647839"/>
                    <a:pt x="8311" y="642517"/>
                  </a:cubicBezTo>
                  <a:cubicBezTo>
                    <a:pt x="2990" y="637195"/>
                    <a:pt x="0" y="629978"/>
                    <a:pt x="0" y="622452"/>
                  </a:cubicBezTo>
                  <a:lnTo>
                    <a:pt x="0" y="28376"/>
                  </a:lnTo>
                  <a:cubicBezTo>
                    <a:pt x="0" y="20850"/>
                    <a:pt x="2990" y="13633"/>
                    <a:pt x="8311" y="8311"/>
                  </a:cubicBezTo>
                  <a:cubicBezTo>
                    <a:pt x="13633" y="2990"/>
                    <a:pt x="20850" y="0"/>
                    <a:pt x="28376" y="0"/>
                  </a:cubicBezTo>
                  <a:close/>
                </a:path>
              </a:pathLst>
            </a:custGeom>
            <a:blipFill>
              <a:blip r:embed="rId6"/>
              <a:stretch>
                <a:fillRect l="-8" t="0" r="-8" b="0"/>
              </a:stretch>
            </a:blipFill>
          </p:spPr>
        </p:sp>
      </p:grpSp>
      <p:sp>
        <p:nvSpPr>
          <p:cNvPr name="TextBox 14" id="14"/>
          <p:cNvSpPr txBox="true"/>
          <p:nvPr/>
        </p:nvSpPr>
        <p:spPr>
          <a:xfrm rot="0">
            <a:off x="8620963" y="2865962"/>
            <a:ext cx="8209299" cy="5020738"/>
          </a:xfrm>
          <a:prstGeom prst="rect">
            <a:avLst/>
          </a:prstGeom>
        </p:spPr>
        <p:txBody>
          <a:bodyPr anchor="t" rtlCol="false" tIns="0" lIns="0" bIns="0" rIns="0">
            <a:spAutoFit/>
          </a:bodyPr>
          <a:lstStyle/>
          <a:p>
            <a:pPr algn="l">
              <a:lnSpc>
                <a:spcPts val="3616"/>
              </a:lnSpc>
            </a:pPr>
          </a:p>
          <a:p>
            <a:pPr algn="l" marL="557704" indent="-278852" lvl="1">
              <a:lnSpc>
                <a:spcPts val="3616"/>
              </a:lnSpc>
              <a:buFont typeface="Arial"/>
              <a:buChar char="•"/>
            </a:pPr>
            <a:r>
              <a:rPr lang="en-US" sz="2583">
                <a:solidFill>
                  <a:srgbClr val="F6E0F5"/>
                </a:solidFill>
                <a:latin typeface="Garet"/>
                <a:ea typeface="Garet"/>
                <a:cs typeface="Garet"/>
                <a:sym typeface="Garet"/>
              </a:rPr>
              <a:t>In today’s digital age, the sheer volume of data being generated is staggering. From social media posts to online shopping transactions, every action we generate data</a:t>
            </a:r>
          </a:p>
          <a:p>
            <a:pPr algn="l">
              <a:lnSpc>
                <a:spcPts val="3616"/>
              </a:lnSpc>
            </a:pPr>
          </a:p>
          <a:p>
            <a:pPr algn="l" marL="557704" indent="-278852" lvl="1">
              <a:lnSpc>
                <a:spcPts val="3616"/>
              </a:lnSpc>
              <a:buFont typeface="Arial"/>
              <a:buChar char="•"/>
            </a:pPr>
            <a:r>
              <a:rPr lang="en-US" sz="2583">
                <a:solidFill>
                  <a:srgbClr val="F6E0F5"/>
                </a:solidFill>
                <a:latin typeface="Garet"/>
                <a:ea typeface="Garet"/>
                <a:cs typeface="Garet"/>
                <a:sym typeface="Garet"/>
              </a:rPr>
              <a:t>Big data is a game-changer. Its importance lies in its ability to provide valuable insights, enhance decision-making, and drive innovation</a:t>
            </a:r>
          </a:p>
          <a:p>
            <a:pPr algn="l">
              <a:lnSpc>
                <a:spcPts val="3616"/>
              </a:lnSpc>
              <a:spcBef>
                <a:spcPct val="0"/>
              </a:spcBef>
            </a:pPr>
          </a:p>
        </p:txBody>
      </p:sp>
      <p:grpSp>
        <p:nvGrpSpPr>
          <p:cNvPr name="Group 15" id="15"/>
          <p:cNvGrpSpPr/>
          <p:nvPr/>
        </p:nvGrpSpPr>
        <p:grpSpPr>
          <a:xfrm rot="0">
            <a:off x="2482181" y="404442"/>
            <a:ext cx="13533694" cy="1049272"/>
            <a:chOff x="0" y="0"/>
            <a:chExt cx="18044925" cy="1399029"/>
          </a:xfrm>
        </p:grpSpPr>
        <p:sp>
          <p:nvSpPr>
            <p:cNvPr name="TextBox 16" id="16"/>
            <p:cNvSpPr txBox="true"/>
            <p:nvPr/>
          </p:nvSpPr>
          <p:spPr>
            <a:xfrm rot="0">
              <a:off x="0" y="-133350"/>
              <a:ext cx="11364248"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How important</a:t>
              </a:r>
            </a:p>
          </p:txBody>
        </p:sp>
        <p:sp>
          <p:nvSpPr>
            <p:cNvPr name="TextBox 17" id="17"/>
            <p:cNvSpPr txBox="true"/>
            <p:nvPr/>
          </p:nvSpPr>
          <p:spPr>
            <a:xfrm rot="0">
              <a:off x="10769101" y="-133350"/>
              <a:ext cx="7275824"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Big Data is?</a:t>
              </a:r>
            </a:p>
          </p:txBody>
        </p:sp>
      </p:grpSp>
      <p:sp>
        <p:nvSpPr>
          <p:cNvPr name="TextBox 18" id="18"/>
          <p:cNvSpPr txBox="true"/>
          <p:nvPr/>
        </p:nvSpPr>
        <p:spPr>
          <a:xfrm rot="0">
            <a:off x="3467094" y="1596860"/>
            <a:ext cx="12112216" cy="455723"/>
          </a:xfrm>
          <a:prstGeom prst="rect">
            <a:avLst/>
          </a:prstGeom>
        </p:spPr>
        <p:txBody>
          <a:bodyPr anchor="t" rtlCol="false" tIns="0" lIns="0" bIns="0" rIns="0">
            <a:spAutoFit/>
          </a:bodyPr>
          <a:lstStyle/>
          <a:p>
            <a:pPr algn="l">
              <a:lnSpc>
                <a:spcPts val="3756"/>
              </a:lnSpc>
              <a:spcBef>
                <a:spcPct val="0"/>
              </a:spcBef>
            </a:pPr>
            <a:r>
              <a:rPr lang="en-US" sz="2683" b="true">
                <a:solidFill>
                  <a:srgbClr val="F6E0F5"/>
                </a:solidFill>
                <a:latin typeface="Garet Bold"/>
                <a:ea typeface="Garet Bold"/>
                <a:cs typeface="Garet Bold"/>
                <a:sym typeface="Garet Bold"/>
              </a:rPr>
              <a:t>Big Data plays a major role in shaping the organization’s growth</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456924" y="2679501"/>
            <a:ext cx="8071285" cy="4237425"/>
          </a:xfrm>
          <a:custGeom>
            <a:avLst/>
            <a:gdLst/>
            <a:ahLst/>
            <a:cxnLst/>
            <a:rect r="r" b="b" t="t" l="l"/>
            <a:pathLst>
              <a:path h="4237425" w="8071285">
                <a:moveTo>
                  <a:pt x="0" y="0"/>
                </a:moveTo>
                <a:lnTo>
                  <a:pt x="8071285" y="0"/>
                </a:lnTo>
                <a:lnTo>
                  <a:pt x="8071285" y="4237424"/>
                </a:lnTo>
                <a:lnTo>
                  <a:pt x="0" y="4237424"/>
                </a:lnTo>
                <a:lnTo>
                  <a:pt x="0" y="0"/>
                </a:lnTo>
                <a:close/>
              </a:path>
            </a:pathLst>
          </a:custGeom>
          <a:blipFill>
            <a:blip r:embed="rId5"/>
            <a:stretch>
              <a:fillRect l="0" t="0" r="0" b="0"/>
            </a:stretch>
          </a:blipFill>
        </p:spPr>
      </p:sp>
      <p:sp>
        <p:nvSpPr>
          <p:cNvPr name="TextBox 11" id="11"/>
          <p:cNvSpPr txBox="true"/>
          <p:nvPr/>
        </p:nvSpPr>
        <p:spPr>
          <a:xfrm rot="0">
            <a:off x="8157047" y="1587335"/>
            <a:ext cx="8673215" cy="636460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Overview: </a:t>
            </a:r>
            <a:r>
              <a:rPr lang="en-US" sz="3299">
                <a:solidFill>
                  <a:srgbClr val="FFFFFF"/>
                </a:solidFill>
                <a:latin typeface="Muli"/>
                <a:ea typeface="Muli"/>
                <a:cs typeface="Muli"/>
                <a:sym typeface="Muli"/>
              </a:rPr>
              <a:t>User-friendly tool for creating interactive dashboards.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Features:</a:t>
            </a:r>
          </a:p>
          <a:p>
            <a:pPr algn="l" marL="1424924" indent="-474975" lvl="2">
              <a:lnSpc>
                <a:spcPts val="4619"/>
              </a:lnSpc>
              <a:buFont typeface="Arial"/>
              <a:buChar char="•"/>
            </a:pPr>
            <a:r>
              <a:rPr lang="en-US" sz="3299">
                <a:solidFill>
                  <a:srgbClr val="FFFFFF"/>
                </a:solidFill>
                <a:latin typeface="Muli"/>
                <a:ea typeface="Muli"/>
                <a:cs typeface="Muli"/>
                <a:sym typeface="Muli"/>
              </a:rPr>
              <a:t>Drag-and-drop interface, real-time data updates.</a:t>
            </a:r>
          </a:p>
          <a:p>
            <a:pPr algn="l" marL="1424924" indent="-474975" lvl="2">
              <a:lnSpc>
                <a:spcPts val="4619"/>
              </a:lnSpc>
              <a:buFont typeface="Arial"/>
              <a:buChar char="•"/>
            </a:pPr>
            <a:r>
              <a:rPr lang="en-US" sz="3299">
                <a:solidFill>
                  <a:srgbClr val="FFFFFF"/>
                </a:solidFill>
                <a:latin typeface="Muli"/>
                <a:ea typeface="Muli"/>
                <a:cs typeface="Muli"/>
                <a:sym typeface="Muli"/>
              </a:rPr>
              <a:t>Integrates with cloud databases (e.g., Hadoop, SQL).</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Use Cases:</a:t>
            </a:r>
            <a:r>
              <a:rPr lang="en-US" sz="3299">
                <a:solidFill>
                  <a:srgbClr val="FFFFFF"/>
                </a:solidFill>
                <a:latin typeface="Muli"/>
                <a:ea typeface="Muli"/>
                <a:cs typeface="Muli"/>
                <a:sym typeface="Muli"/>
              </a:rPr>
              <a:t> Sales dashboards, financial reporting, healthcare analytics.</a:t>
            </a:r>
          </a:p>
        </p:txBody>
      </p:sp>
      <p:sp>
        <p:nvSpPr>
          <p:cNvPr name="TextBox 12" id="12"/>
          <p:cNvSpPr txBox="true"/>
          <p:nvPr/>
        </p:nvSpPr>
        <p:spPr>
          <a:xfrm rot="0">
            <a:off x="2400680" y="895350"/>
            <a:ext cx="8841604" cy="1120733"/>
          </a:xfrm>
          <a:prstGeom prst="rect">
            <a:avLst/>
          </a:prstGeom>
        </p:spPr>
        <p:txBody>
          <a:bodyPr anchor="t" rtlCol="false" tIns="0" lIns="0" bIns="0" rIns="0">
            <a:spAutoFit/>
          </a:bodyPr>
          <a:lstStyle/>
          <a:p>
            <a:pPr algn="l">
              <a:lnSpc>
                <a:spcPts val="9102"/>
              </a:lnSpc>
              <a:spcBef>
                <a:spcPct val="0"/>
              </a:spcBef>
            </a:pPr>
            <a:r>
              <a:rPr lang="en-US" sz="6501" b="true">
                <a:solidFill>
                  <a:srgbClr val="F6E0F5"/>
                </a:solidFill>
                <a:latin typeface="Garet Bold"/>
                <a:ea typeface="Garet Bold"/>
                <a:cs typeface="Garet Bold"/>
                <a:sym typeface="Garet Bold"/>
              </a:rPr>
              <a:t>Tableau</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1145360" y="1925579"/>
            <a:ext cx="6499289" cy="6499289"/>
          </a:xfrm>
          <a:custGeom>
            <a:avLst/>
            <a:gdLst/>
            <a:ahLst/>
            <a:cxnLst/>
            <a:rect r="r" b="b" t="t" l="l"/>
            <a:pathLst>
              <a:path h="6499289" w="6499289">
                <a:moveTo>
                  <a:pt x="0" y="0"/>
                </a:moveTo>
                <a:lnTo>
                  <a:pt x="6499289" y="0"/>
                </a:lnTo>
                <a:lnTo>
                  <a:pt x="6499289" y="6499289"/>
                </a:lnTo>
                <a:lnTo>
                  <a:pt x="0" y="6499289"/>
                </a:lnTo>
                <a:lnTo>
                  <a:pt x="0" y="0"/>
                </a:lnTo>
                <a:close/>
              </a:path>
            </a:pathLst>
          </a:custGeom>
          <a:blipFill>
            <a:blip r:embed="rId5"/>
            <a:stretch>
              <a:fillRect l="0" t="0" r="0" b="0"/>
            </a:stretch>
          </a:blipFill>
        </p:spPr>
      </p:sp>
      <p:sp>
        <p:nvSpPr>
          <p:cNvPr name="TextBox 11" id="11"/>
          <p:cNvSpPr txBox="true"/>
          <p:nvPr/>
        </p:nvSpPr>
        <p:spPr>
          <a:xfrm rot="0">
            <a:off x="1692890" y="1973204"/>
            <a:ext cx="8673215" cy="6945631"/>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Overview: </a:t>
            </a:r>
            <a:r>
              <a:rPr lang="en-US" sz="3299">
                <a:solidFill>
                  <a:srgbClr val="FFFFFF"/>
                </a:solidFill>
                <a:latin typeface="Muli"/>
                <a:ea typeface="Muli"/>
                <a:cs typeface="Muli"/>
                <a:sym typeface="Muli"/>
              </a:rPr>
              <a:t>Microsoft’s business analytics tool for creating reports and dashboards.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Features:</a:t>
            </a:r>
          </a:p>
          <a:p>
            <a:pPr algn="l" marL="1424924" indent="-474975" lvl="2">
              <a:lnSpc>
                <a:spcPts val="4619"/>
              </a:lnSpc>
              <a:buFont typeface="Arial"/>
              <a:buChar char="•"/>
            </a:pPr>
            <a:r>
              <a:rPr lang="en-US" sz="3299">
                <a:solidFill>
                  <a:srgbClr val="FFFFFF"/>
                </a:solidFill>
                <a:latin typeface="Muli"/>
                <a:ea typeface="Muli"/>
                <a:cs typeface="Muli"/>
                <a:sym typeface="Muli"/>
              </a:rPr>
              <a:t>AI-powered insights, real-time data visualization.</a:t>
            </a:r>
          </a:p>
          <a:p>
            <a:pPr algn="l" marL="1424924" indent="-474975" lvl="2">
              <a:lnSpc>
                <a:spcPts val="4619"/>
              </a:lnSpc>
              <a:buFont typeface="Arial"/>
              <a:buChar char="•"/>
            </a:pPr>
            <a:r>
              <a:rPr lang="en-US" sz="3299">
                <a:solidFill>
                  <a:srgbClr val="FFFFFF"/>
                </a:solidFill>
                <a:latin typeface="Muli"/>
                <a:ea typeface="Muli"/>
                <a:cs typeface="Muli"/>
                <a:sym typeface="Muli"/>
              </a:rPr>
              <a:t>Deep integration with Microsoft products (Excel, Azure).</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Use Cases:</a:t>
            </a:r>
            <a:r>
              <a:rPr lang="en-US" sz="3299">
                <a:solidFill>
                  <a:srgbClr val="FFFFFF"/>
                </a:solidFill>
                <a:latin typeface="Muli"/>
                <a:ea typeface="Muli"/>
                <a:cs typeface="Muli"/>
                <a:sym typeface="Muli"/>
              </a:rPr>
              <a:t> Business intelligence, sales reporting, marketing analysis.</a:t>
            </a:r>
          </a:p>
          <a:p>
            <a:pPr algn="l">
              <a:lnSpc>
                <a:spcPts val="4619"/>
              </a:lnSpc>
            </a:pPr>
          </a:p>
        </p:txBody>
      </p:sp>
      <p:sp>
        <p:nvSpPr>
          <p:cNvPr name="TextBox 12" id="12"/>
          <p:cNvSpPr txBox="true"/>
          <p:nvPr/>
        </p:nvSpPr>
        <p:spPr>
          <a:xfrm rot="0">
            <a:off x="3285978" y="523752"/>
            <a:ext cx="8841604" cy="1120733"/>
          </a:xfrm>
          <a:prstGeom prst="rect">
            <a:avLst/>
          </a:prstGeom>
        </p:spPr>
        <p:txBody>
          <a:bodyPr anchor="t" rtlCol="false" tIns="0" lIns="0" bIns="0" rIns="0">
            <a:spAutoFit/>
          </a:bodyPr>
          <a:lstStyle/>
          <a:p>
            <a:pPr algn="l">
              <a:lnSpc>
                <a:spcPts val="9102"/>
              </a:lnSpc>
              <a:spcBef>
                <a:spcPct val="0"/>
              </a:spcBef>
            </a:pPr>
            <a:r>
              <a:rPr lang="en-US" sz="6501" b="true">
                <a:solidFill>
                  <a:srgbClr val="F6E0F5"/>
                </a:solidFill>
                <a:latin typeface="Garet Bold"/>
                <a:ea typeface="Garet Bold"/>
                <a:cs typeface="Garet Bold"/>
                <a:sym typeface="Garet Bold"/>
              </a:rPr>
              <a:t>Power BI</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0435049" y="2458873"/>
            <a:ext cx="7557385" cy="4534431"/>
          </a:xfrm>
          <a:custGeom>
            <a:avLst/>
            <a:gdLst/>
            <a:ahLst/>
            <a:cxnLst/>
            <a:rect r="r" b="b" t="t" l="l"/>
            <a:pathLst>
              <a:path h="4534431" w="7557385">
                <a:moveTo>
                  <a:pt x="0" y="0"/>
                </a:moveTo>
                <a:lnTo>
                  <a:pt x="7557385" y="0"/>
                </a:lnTo>
                <a:lnTo>
                  <a:pt x="7557385" y="4534431"/>
                </a:lnTo>
                <a:lnTo>
                  <a:pt x="0" y="4534431"/>
                </a:lnTo>
                <a:lnTo>
                  <a:pt x="0" y="0"/>
                </a:lnTo>
                <a:close/>
              </a:path>
            </a:pathLst>
          </a:custGeom>
          <a:blipFill>
            <a:blip r:embed="rId5"/>
            <a:stretch>
              <a:fillRect l="0" t="0" r="0" b="0"/>
            </a:stretch>
          </a:blipFill>
        </p:spPr>
      </p:sp>
      <p:sp>
        <p:nvSpPr>
          <p:cNvPr name="TextBox 11" id="11"/>
          <p:cNvSpPr txBox="true"/>
          <p:nvPr/>
        </p:nvSpPr>
        <p:spPr>
          <a:xfrm rot="0">
            <a:off x="1028700" y="2401723"/>
            <a:ext cx="8673215" cy="520255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Overview:</a:t>
            </a:r>
            <a:r>
              <a:rPr lang="en-US" sz="3299">
                <a:solidFill>
                  <a:srgbClr val="FFFFFF"/>
                </a:solidFill>
                <a:latin typeface="Muli"/>
                <a:ea typeface="Muli"/>
                <a:cs typeface="Muli"/>
                <a:sym typeface="Muli"/>
              </a:rPr>
              <a:t> JavaScript library for creating custom, interactive data visualizations.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Strength:</a:t>
            </a:r>
            <a:r>
              <a:rPr lang="en-US" sz="3299">
                <a:solidFill>
                  <a:srgbClr val="FFFFFF"/>
                </a:solidFill>
                <a:latin typeface="Muli"/>
                <a:ea typeface="Muli"/>
                <a:cs typeface="Muli"/>
                <a:sym typeface="Muli"/>
              </a:rPr>
              <a:t> Highly customizable for web-based visualizations.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Challenges:</a:t>
            </a:r>
            <a:r>
              <a:rPr lang="en-US" sz="3299">
                <a:solidFill>
                  <a:srgbClr val="FFFFFF"/>
                </a:solidFill>
                <a:latin typeface="Muli"/>
                <a:ea typeface="Muli"/>
                <a:cs typeface="Muli"/>
                <a:sym typeface="Muli"/>
              </a:rPr>
              <a:t> Requires technical expertise to develop visualizations from scratch.</a:t>
            </a:r>
          </a:p>
          <a:p>
            <a:pPr algn="l">
              <a:lnSpc>
                <a:spcPts val="4619"/>
              </a:lnSpc>
            </a:pPr>
          </a:p>
        </p:txBody>
      </p:sp>
      <p:sp>
        <p:nvSpPr>
          <p:cNvPr name="TextBox 12" id="12"/>
          <p:cNvSpPr txBox="true"/>
          <p:nvPr/>
        </p:nvSpPr>
        <p:spPr>
          <a:xfrm rot="0">
            <a:off x="2706533" y="696748"/>
            <a:ext cx="4542772"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D3.js</a:t>
            </a: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7685194" y="2647090"/>
            <a:ext cx="8673215" cy="520255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Problem: </a:t>
            </a:r>
            <a:r>
              <a:rPr lang="en-US" sz="3299">
                <a:solidFill>
                  <a:srgbClr val="FFFFFF"/>
                </a:solidFill>
                <a:latin typeface="Muli"/>
                <a:ea typeface="Muli"/>
                <a:cs typeface="Muli"/>
                <a:sym typeface="Muli"/>
              </a:rPr>
              <a:t>Handling large datasets without performance degradation.</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Solutions: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Horizontal Scaling: </a:t>
            </a:r>
            <a:r>
              <a:rPr lang="en-US" sz="3299">
                <a:solidFill>
                  <a:srgbClr val="FFFFFF"/>
                </a:solidFill>
                <a:latin typeface="Muli"/>
                <a:ea typeface="Muli"/>
                <a:cs typeface="Muli"/>
                <a:sym typeface="Muli"/>
              </a:rPr>
              <a:t>Adding more machines to distribute the workload.</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Cloud Computing:</a:t>
            </a:r>
            <a:r>
              <a:rPr lang="en-US" sz="3299">
                <a:solidFill>
                  <a:srgbClr val="FFFFFF"/>
                </a:solidFill>
                <a:latin typeface="Muli"/>
                <a:ea typeface="Muli"/>
                <a:cs typeface="Muli"/>
                <a:sym typeface="Muli"/>
              </a:rPr>
              <a:t> AWS, Azure, Google Cloud offer scalable solutions for big data processing.</a:t>
            </a:r>
          </a:p>
        </p:txBody>
      </p:sp>
      <p:sp>
        <p:nvSpPr>
          <p:cNvPr name="Freeform 11" id="11"/>
          <p:cNvSpPr/>
          <p:nvPr/>
        </p:nvSpPr>
        <p:spPr>
          <a:xfrm flipH="false" flipV="false" rot="0">
            <a:off x="2662262" y="2704240"/>
            <a:ext cx="4567515" cy="4878521"/>
          </a:xfrm>
          <a:custGeom>
            <a:avLst/>
            <a:gdLst/>
            <a:ahLst/>
            <a:cxnLst/>
            <a:rect r="r" b="b" t="t" l="l"/>
            <a:pathLst>
              <a:path h="4878521" w="4567515">
                <a:moveTo>
                  <a:pt x="0" y="0"/>
                </a:moveTo>
                <a:lnTo>
                  <a:pt x="4567515" y="0"/>
                </a:lnTo>
                <a:lnTo>
                  <a:pt x="4567515" y="4878520"/>
                </a:lnTo>
                <a:lnTo>
                  <a:pt x="0" y="4878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447696" y="895350"/>
            <a:ext cx="10474996" cy="1120733"/>
          </a:xfrm>
          <a:prstGeom prst="rect">
            <a:avLst/>
          </a:prstGeom>
        </p:spPr>
        <p:txBody>
          <a:bodyPr anchor="t" rtlCol="false" tIns="0" lIns="0" bIns="0" rIns="0">
            <a:spAutoFit/>
          </a:bodyPr>
          <a:lstStyle/>
          <a:p>
            <a:pPr algn="l">
              <a:lnSpc>
                <a:spcPts val="9102"/>
              </a:lnSpc>
              <a:spcBef>
                <a:spcPct val="0"/>
              </a:spcBef>
            </a:pPr>
            <a:r>
              <a:rPr lang="en-US" sz="6501" b="true">
                <a:solidFill>
                  <a:srgbClr val="F6E0F5"/>
                </a:solidFill>
                <a:latin typeface="Garet Bold"/>
                <a:ea typeface="Garet Bold"/>
                <a:cs typeface="Garet Bold"/>
                <a:sym typeface="Garet Bold"/>
              </a:rPr>
              <a:t>Scalability Challenges</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7657183" y="2719152"/>
            <a:ext cx="10220736" cy="5783581"/>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Unstructured Data: </a:t>
            </a:r>
            <a:r>
              <a:rPr lang="en-US" sz="3299">
                <a:solidFill>
                  <a:srgbClr val="FFFFFF"/>
                </a:solidFill>
                <a:latin typeface="Muli"/>
                <a:ea typeface="Muli"/>
                <a:cs typeface="Muli"/>
                <a:sym typeface="Muli"/>
              </a:rPr>
              <a:t>Difficult to process data like text, images, videos.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Data Integration: </a:t>
            </a:r>
            <a:r>
              <a:rPr lang="en-US" sz="3299">
                <a:solidFill>
                  <a:srgbClr val="FFFFFF"/>
                </a:solidFill>
                <a:latin typeface="Muli"/>
                <a:ea typeface="Muli"/>
                <a:cs typeface="Muli"/>
                <a:sym typeface="Muli"/>
              </a:rPr>
              <a:t>Combining structured, semi-structured, and unstructured data from various sources (IoT, social media, transaction logs).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Solution:</a:t>
            </a:r>
            <a:r>
              <a:rPr lang="en-US" sz="3299">
                <a:solidFill>
                  <a:srgbClr val="FFFFFF"/>
                </a:solidFill>
                <a:latin typeface="Muli"/>
                <a:ea typeface="Muli"/>
                <a:cs typeface="Muli"/>
                <a:sym typeface="Muli"/>
              </a:rPr>
              <a:t> Advanced techniques such as Natural Language Processing (NLP) and image recognition to analyze unstructured data.</a:t>
            </a:r>
          </a:p>
        </p:txBody>
      </p:sp>
      <p:sp>
        <p:nvSpPr>
          <p:cNvPr name="Freeform 11" id="11"/>
          <p:cNvSpPr/>
          <p:nvPr/>
        </p:nvSpPr>
        <p:spPr>
          <a:xfrm flipH="false" flipV="false" rot="0">
            <a:off x="1304214" y="2776302"/>
            <a:ext cx="5869397" cy="5157733"/>
          </a:xfrm>
          <a:custGeom>
            <a:avLst/>
            <a:gdLst/>
            <a:ahLst/>
            <a:cxnLst/>
            <a:rect r="r" b="b" t="t" l="l"/>
            <a:pathLst>
              <a:path h="5157733" w="5869397">
                <a:moveTo>
                  <a:pt x="0" y="0"/>
                </a:moveTo>
                <a:lnTo>
                  <a:pt x="5869397" y="0"/>
                </a:lnTo>
                <a:lnTo>
                  <a:pt x="5869397" y="5157732"/>
                </a:lnTo>
                <a:lnTo>
                  <a:pt x="0" y="5157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481021" y="895350"/>
            <a:ext cx="8841604" cy="1120733"/>
          </a:xfrm>
          <a:prstGeom prst="rect">
            <a:avLst/>
          </a:prstGeom>
        </p:spPr>
        <p:txBody>
          <a:bodyPr anchor="t" rtlCol="false" tIns="0" lIns="0" bIns="0" rIns="0">
            <a:spAutoFit/>
          </a:bodyPr>
          <a:lstStyle/>
          <a:p>
            <a:pPr algn="l">
              <a:lnSpc>
                <a:spcPts val="9102"/>
              </a:lnSpc>
              <a:spcBef>
                <a:spcPct val="0"/>
              </a:spcBef>
            </a:pPr>
            <a:r>
              <a:rPr lang="en-US" sz="6501" b="true">
                <a:solidFill>
                  <a:srgbClr val="F6E0F5"/>
                </a:solidFill>
                <a:latin typeface="Garet Bold"/>
                <a:ea typeface="Garet Bold"/>
                <a:cs typeface="Garet Bold"/>
                <a:sym typeface="Garet Bold"/>
              </a:rPr>
              <a:t>Data Complexity</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526230" y="3478395"/>
            <a:ext cx="3967673" cy="8229600"/>
          </a:xfrm>
          <a:custGeom>
            <a:avLst/>
            <a:gdLst/>
            <a:ahLst/>
            <a:cxnLst/>
            <a:rect r="r" b="b" t="t" l="l"/>
            <a:pathLst>
              <a:path h="8229600" w="3967673">
                <a:moveTo>
                  <a:pt x="0" y="0"/>
                </a:moveTo>
                <a:lnTo>
                  <a:pt x="3967674" y="0"/>
                </a:lnTo>
                <a:lnTo>
                  <a:pt x="3967674" y="8229600"/>
                </a:lnTo>
                <a:lnTo>
                  <a:pt x="0" y="8229600"/>
                </a:lnTo>
                <a:lnTo>
                  <a:pt x="0" y="0"/>
                </a:lnTo>
                <a:close/>
              </a:path>
            </a:pathLst>
          </a:custGeom>
          <a:blipFill>
            <a:blip r:embed="rId4"/>
            <a:stretch>
              <a:fillRect l="0" t="0" r="0" b="0"/>
            </a:stretch>
          </a:blipFill>
        </p:spPr>
      </p:sp>
      <p:sp>
        <p:nvSpPr>
          <p:cNvPr name="Freeform 5" id="5"/>
          <p:cNvSpPr/>
          <p:nvPr/>
        </p:nvSpPr>
        <p:spPr>
          <a:xfrm flipH="true" flipV="false" rot="0">
            <a:off x="1091009" y="2228122"/>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5"/>
            <a:stretch>
              <a:fillRect l="0" t="0" r="0" b="0"/>
            </a:stretch>
          </a:blipFill>
        </p:spPr>
      </p:sp>
      <p:grpSp>
        <p:nvGrpSpPr>
          <p:cNvPr name="Group 6" id="6"/>
          <p:cNvGrpSpPr/>
          <p:nvPr/>
        </p:nvGrpSpPr>
        <p:grpSpPr>
          <a:xfrm rot="0">
            <a:off x="456924" y="404442"/>
            <a:ext cx="2471932" cy="624258"/>
            <a:chOff x="0" y="0"/>
            <a:chExt cx="3295909" cy="832344"/>
          </a:xfrm>
        </p:grpSpPr>
        <p:grpSp>
          <p:nvGrpSpPr>
            <p:cNvPr name="Group 7" id="7"/>
            <p:cNvGrpSpPr/>
            <p:nvPr/>
          </p:nvGrpSpPr>
          <p:grpSpPr>
            <a:xfrm rot="0">
              <a:off x="0" y="0"/>
              <a:ext cx="3295909" cy="832344"/>
              <a:chOff x="0" y="0"/>
              <a:chExt cx="1609259" cy="406400"/>
            </a:xfrm>
          </p:grpSpPr>
          <p:sp>
            <p:nvSpPr>
              <p:cNvPr name="Freeform 8" id="8"/>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9" id="9"/>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10" id="10"/>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1" id="11"/>
          <p:cNvSpPr/>
          <p:nvPr/>
        </p:nvSpPr>
        <p:spPr>
          <a:xfrm flipH="false" flipV="false" rot="-524020">
            <a:off x="13334574" y="-1041684"/>
            <a:ext cx="5513814" cy="5597227"/>
          </a:xfrm>
          <a:custGeom>
            <a:avLst/>
            <a:gdLst/>
            <a:ahLst/>
            <a:cxnLst/>
            <a:rect r="r" b="b" t="t" l="l"/>
            <a:pathLst>
              <a:path h="5597227" w="5513814">
                <a:moveTo>
                  <a:pt x="0" y="0"/>
                </a:moveTo>
                <a:lnTo>
                  <a:pt x="5513815" y="0"/>
                </a:lnTo>
                <a:lnTo>
                  <a:pt x="5513815" y="5597227"/>
                </a:lnTo>
                <a:lnTo>
                  <a:pt x="0" y="5597227"/>
                </a:lnTo>
                <a:lnTo>
                  <a:pt x="0" y="0"/>
                </a:lnTo>
                <a:close/>
              </a:path>
            </a:pathLst>
          </a:custGeom>
          <a:blipFill>
            <a:blip r:embed="rId6"/>
            <a:stretch>
              <a:fillRect l="0" t="0" r="-1618" b="0"/>
            </a:stretch>
          </a:blipFill>
        </p:spPr>
      </p:sp>
      <p:sp>
        <p:nvSpPr>
          <p:cNvPr name="TextBox 12" id="12"/>
          <p:cNvSpPr txBox="true"/>
          <p:nvPr/>
        </p:nvSpPr>
        <p:spPr>
          <a:xfrm rot="0">
            <a:off x="5331482" y="4151689"/>
            <a:ext cx="11051900" cy="2495549"/>
          </a:xfrm>
          <a:prstGeom prst="rect">
            <a:avLst/>
          </a:prstGeom>
        </p:spPr>
        <p:txBody>
          <a:bodyPr anchor="t" rtlCol="false" tIns="0" lIns="0" bIns="0" rIns="0">
            <a:spAutoFit/>
          </a:bodyPr>
          <a:lstStyle/>
          <a:p>
            <a:pPr algn="ctr">
              <a:lnSpc>
                <a:spcPts val="9599"/>
              </a:lnSpc>
            </a:pPr>
            <a:r>
              <a:rPr lang="en-US" sz="9999" b="true">
                <a:solidFill>
                  <a:srgbClr val="F6E0F5"/>
                </a:solidFill>
                <a:latin typeface="Garet Bold"/>
                <a:ea typeface="Garet Bold"/>
                <a:cs typeface="Garet Bold"/>
                <a:sym typeface="Garet Bold"/>
              </a:rPr>
              <a:t>V. Big Data</a:t>
            </a:r>
          </a:p>
          <a:p>
            <a:pPr algn="ctr">
              <a:lnSpc>
                <a:spcPts val="9599"/>
              </a:lnSpc>
            </a:pPr>
            <a:r>
              <a:rPr lang="en-US" sz="9999" b="true">
                <a:solidFill>
                  <a:srgbClr val="F6E0F5"/>
                </a:solidFill>
                <a:latin typeface="Garet Bold"/>
                <a:ea typeface="Garet Bold"/>
                <a:cs typeface="Garet Bold"/>
                <a:sym typeface="Garet Bold"/>
              </a:rPr>
              <a:t> Use Cases</a:t>
            </a: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1982508" y="3308350"/>
            <a:ext cx="14322984" cy="170815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1. Healthcare</a:t>
            </a:r>
          </a:p>
        </p:txBody>
      </p:sp>
      <p:sp>
        <p:nvSpPr>
          <p:cNvPr name="Freeform 10" id="10"/>
          <p:cNvSpPr/>
          <p:nvPr/>
        </p:nvSpPr>
        <p:spPr>
          <a:xfrm flipH="false" flipV="false" rot="-2389697">
            <a:off x="14869287" y="-274925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0104825" y="2277195"/>
            <a:ext cx="7802231" cy="5997965"/>
          </a:xfrm>
          <a:custGeom>
            <a:avLst/>
            <a:gdLst/>
            <a:ahLst/>
            <a:cxnLst/>
            <a:rect r="r" b="b" t="t" l="l"/>
            <a:pathLst>
              <a:path h="5997965" w="7802231">
                <a:moveTo>
                  <a:pt x="0" y="0"/>
                </a:moveTo>
                <a:lnTo>
                  <a:pt x="7802231" y="0"/>
                </a:lnTo>
                <a:lnTo>
                  <a:pt x="7802231" y="5997966"/>
                </a:lnTo>
                <a:lnTo>
                  <a:pt x="0" y="5997966"/>
                </a:lnTo>
                <a:lnTo>
                  <a:pt x="0" y="0"/>
                </a:lnTo>
                <a:close/>
              </a:path>
            </a:pathLst>
          </a:custGeom>
          <a:blipFill>
            <a:blip r:embed="rId5"/>
            <a:stretch>
              <a:fillRect l="0" t="0" r="0" b="0"/>
            </a:stretch>
          </a:blipFill>
        </p:spPr>
      </p:sp>
      <p:sp>
        <p:nvSpPr>
          <p:cNvPr name="TextBox 11" id="11"/>
          <p:cNvSpPr txBox="true"/>
          <p:nvPr/>
        </p:nvSpPr>
        <p:spPr>
          <a:xfrm rot="0">
            <a:off x="717019" y="2804160"/>
            <a:ext cx="9008643" cy="520255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Big data</a:t>
            </a:r>
            <a:r>
              <a:rPr lang="en-US" sz="3299">
                <a:solidFill>
                  <a:srgbClr val="FFFFFF"/>
                </a:solidFill>
                <a:latin typeface="Muli"/>
                <a:ea typeface="Muli"/>
                <a:cs typeface="Muli"/>
                <a:sym typeface="Muli"/>
              </a:rPr>
              <a:t> helps collect patient data, enabling better treatment planning.</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IoT devices</a:t>
            </a:r>
            <a:r>
              <a:rPr lang="en-US" sz="3299">
                <a:solidFill>
                  <a:srgbClr val="FFFFFF"/>
                </a:solidFill>
                <a:latin typeface="Muli"/>
                <a:ea typeface="Muli"/>
                <a:cs typeface="Muli"/>
                <a:sym typeface="Muli"/>
              </a:rPr>
              <a:t> monitor health conditions (e.g., heart rate, blood pressure) in real-time, predicting potential diseases and alerting doctors remotely.</a:t>
            </a:r>
          </a:p>
          <a:p>
            <a:pPr algn="l">
              <a:lnSpc>
                <a:spcPts val="4619"/>
              </a:lnSpc>
            </a:pPr>
          </a:p>
          <a:p>
            <a:pPr algn="l">
              <a:lnSpc>
                <a:spcPts val="4619"/>
              </a:lnSpc>
            </a:pPr>
          </a:p>
        </p:txBody>
      </p:sp>
      <p:sp>
        <p:nvSpPr>
          <p:cNvPr name="TextBox 12" id="12"/>
          <p:cNvSpPr txBox="true"/>
          <p:nvPr/>
        </p:nvSpPr>
        <p:spPr>
          <a:xfrm rot="0">
            <a:off x="2928856" y="696748"/>
            <a:ext cx="12236736"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 Patient Monitoring</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true" flipV="false" rot="0">
            <a:off x="1692890" y="2349729"/>
            <a:ext cx="6474036" cy="6132677"/>
          </a:xfrm>
          <a:custGeom>
            <a:avLst/>
            <a:gdLst/>
            <a:ahLst/>
            <a:cxnLst/>
            <a:rect r="r" b="b" t="t" l="l"/>
            <a:pathLst>
              <a:path h="6132677" w="6474036">
                <a:moveTo>
                  <a:pt x="6474036" y="0"/>
                </a:moveTo>
                <a:lnTo>
                  <a:pt x="0" y="0"/>
                </a:lnTo>
                <a:lnTo>
                  <a:pt x="0" y="6132678"/>
                </a:lnTo>
                <a:lnTo>
                  <a:pt x="6474036" y="6132678"/>
                </a:lnTo>
                <a:lnTo>
                  <a:pt x="647403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254963" y="2401723"/>
            <a:ext cx="8004337" cy="5971541"/>
          </a:xfrm>
          <a:prstGeom prst="rect">
            <a:avLst/>
          </a:prstGeom>
        </p:spPr>
        <p:txBody>
          <a:bodyPr anchor="t" rtlCol="false" tIns="0" lIns="0" bIns="0" rIns="0">
            <a:spAutoFit/>
          </a:bodyPr>
          <a:lstStyle/>
          <a:p>
            <a:pPr algn="l" marL="734051" indent="-367026" lvl="1">
              <a:lnSpc>
                <a:spcPts val="4759"/>
              </a:lnSpc>
              <a:buFont typeface="Arial"/>
              <a:buChar char="•"/>
            </a:pPr>
            <a:r>
              <a:rPr lang="en-US" sz="3399">
                <a:solidFill>
                  <a:srgbClr val="FFFFFF"/>
                </a:solidFill>
                <a:latin typeface="Muli"/>
                <a:ea typeface="Muli"/>
                <a:cs typeface="Muli"/>
                <a:sym typeface="Muli"/>
              </a:rPr>
              <a:t>Big data analyzes biological and genetic data to optimize drug discovery processes.</a:t>
            </a:r>
          </a:p>
          <a:p>
            <a:pPr algn="l">
              <a:lnSpc>
                <a:spcPts val="4759"/>
              </a:lnSpc>
            </a:pPr>
          </a:p>
          <a:p>
            <a:pPr algn="l" marL="734051" indent="-367026" lvl="1">
              <a:lnSpc>
                <a:spcPts val="4759"/>
              </a:lnSpc>
              <a:buFont typeface="Arial"/>
              <a:buChar char="•"/>
            </a:pPr>
            <a:r>
              <a:rPr lang="en-US" b="true" sz="3399">
                <a:solidFill>
                  <a:srgbClr val="FFFFFF"/>
                </a:solidFill>
                <a:latin typeface="Muli Bold"/>
                <a:ea typeface="Muli Bold"/>
                <a:cs typeface="Muli Bold"/>
                <a:sym typeface="Muli Bold"/>
              </a:rPr>
              <a:t>Example: </a:t>
            </a:r>
            <a:r>
              <a:rPr lang="en-US" sz="3399">
                <a:solidFill>
                  <a:srgbClr val="FFFFFF"/>
                </a:solidFill>
                <a:latin typeface="Muli"/>
                <a:ea typeface="Muli"/>
                <a:cs typeface="Muli"/>
                <a:sym typeface="Muli"/>
              </a:rPr>
              <a:t>Human Genome Project used big data to manage vast amounts of genomic data, identifying genetic variations and predicting disease susceptibility.</a:t>
            </a:r>
          </a:p>
          <a:p>
            <a:pPr algn="l">
              <a:lnSpc>
                <a:spcPts val="4759"/>
              </a:lnSpc>
            </a:pPr>
          </a:p>
        </p:txBody>
      </p:sp>
      <p:sp>
        <p:nvSpPr>
          <p:cNvPr name="TextBox 12" id="12"/>
          <p:cNvSpPr txBox="true"/>
          <p:nvPr/>
        </p:nvSpPr>
        <p:spPr>
          <a:xfrm rot="0">
            <a:off x="1969379" y="441181"/>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Drug Discovery</a:t>
            </a: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1375012" y="2617094"/>
            <a:ext cx="9147168" cy="5953761"/>
          </a:xfrm>
          <a:prstGeom prst="rect">
            <a:avLst/>
          </a:prstGeom>
        </p:spPr>
        <p:txBody>
          <a:bodyPr anchor="t" rtlCol="false" tIns="0" lIns="0" bIns="0" rIns="0">
            <a:spAutoFit/>
          </a:bodyPr>
          <a:lstStyle/>
          <a:p>
            <a:pPr algn="l" marL="734051" indent="-367026" lvl="1">
              <a:lnSpc>
                <a:spcPts val="4759"/>
              </a:lnSpc>
              <a:buFont typeface="Arial"/>
              <a:buChar char="•"/>
            </a:pPr>
            <a:r>
              <a:rPr lang="en-US" sz="3399">
                <a:solidFill>
                  <a:srgbClr val="FFFFFF"/>
                </a:solidFill>
                <a:latin typeface="Muli"/>
                <a:ea typeface="Muli"/>
                <a:cs typeface="Muli"/>
                <a:sym typeface="Muli"/>
              </a:rPr>
              <a:t>Reduces time and cost in clinical trials by using machine learning to design more targeted trials.</a:t>
            </a:r>
          </a:p>
          <a:p>
            <a:pPr algn="l">
              <a:lnSpc>
                <a:spcPts val="4759"/>
              </a:lnSpc>
            </a:pPr>
          </a:p>
          <a:p>
            <a:pPr algn="l" marL="734051" indent="-367026" lvl="1">
              <a:lnSpc>
                <a:spcPts val="4759"/>
              </a:lnSpc>
              <a:buFont typeface="Arial"/>
              <a:buChar char="•"/>
            </a:pPr>
            <a:r>
              <a:rPr lang="en-US" b="true" sz="3399">
                <a:solidFill>
                  <a:srgbClr val="FFFFFF"/>
                </a:solidFill>
                <a:latin typeface="Muli Bold"/>
                <a:ea typeface="Muli Bold"/>
                <a:cs typeface="Muli Bold"/>
                <a:sym typeface="Muli Bold"/>
              </a:rPr>
              <a:t>Real-World Evidence </a:t>
            </a:r>
            <a:r>
              <a:rPr lang="en-US" sz="3399">
                <a:solidFill>
                  <a:srgbClr val="FFFFFF"/>
                </a:solidFill>
                <a:latin typeface="Muli"/>
                <a:ea typeface="Muli"/>
                <a:cs typeface="Muli"/>
                <a:sym typeface="Muli"/>
              </a:rPr>
              <a:t>(RWE) from sources like electronic health records helps design effective trial strategies, improving patient outcomes and speeding up drug development.</a:t>
            </a:r>
          </a:p>
          <a:p>
            <a:pPr algn="l">
              <a:lnSpc>
                <a:spcPts val="4619"/>
              </a:lnSpc>
            </a:pPr>
          </a:p>
        </p:txBody>
      </p:sp>
      <p:sp>
        <p:nvSpPr>
          <p:cNvPr name="Freeform 11" id="11"/>
          <p:cNvSpPr/>
          <p:nvPr/>
        </p:nvSpPr>
        <p:spPr>
          <a:xfrm flipH="false" flipV="false" rot="0">
            <a:off x="11170608" y="2674244"/>
            <a:ext cx="5659654" cy="5357806"/>
          </a:xfrm>
          <a:custGeom>
            <a:avLst/>
            <a:gdLst/>
            <a:ahLst/>
            <a:cxnLst/>
            <a:rect r="r" b="b" t="t" l="l"/>
            <a:pathLst>
              <a:path h="5357806" w="5659654">
                <a:moveTo>
                  <a:pt x="0" y="0"/>
                </a:moveTo>
                <a:lnTo>
                  <a:pt x="5659654" y="0"/>
                </a:lnTo>
                <a:lnTo>
                  <a:pt x="5659654" y="5357806"/>
                </a:lnTo>
                <a:lnTo>
                  <a:pt x="0" y="5357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969379" y="441181"/>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Clinical Operations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493520" y="-432037"/>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10" id="10"/>
          <p:cNvGrpSpPr/>
          <p:nvPr/>
        </p:nvGrpSpPr>
        <p:grpSpPr>
          <a:xfrm rot="0">
            <a:off x="3400744" y="595213"/>
            <a:ext cx="10784552" cy="1049272"/>
            <a:chOff x="0" y="0"/>
            <a:chExt cx="14379403" cy="1399029"/>
          </a:xfrm>
        </p:grpSpPr>
        <p:sp>
          <p:nvSpPr>
            <p:cNvPr name="TextBox 11" id="11"/>
            <p:cNvSpPr txBox="true"/>
            <p:nvPr/>
          </p:nvSpPr>
          <p:spPr>
            <a:xfrm rot="0">
              <a:off x="0" y="-133350"/>
              <a:ext cx="10350639"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Evolution of</a:t>
              </a:r>
            </a:p>
          </p:txBody>
        </p:sp>
        <p:sp>
          <p:nvSpPr>
            <p:cNvPr name="TextBox 12" id="12"/>
            <p:cNvSpPr txBox="true"/>
            <p:nvPr/>
          </p:nvSpPr>
          <p:spPr>
            <a:xfrm rot="0">
              <a:off x="9199977" y="-133350"/>
              <a:ext cx="5179426"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Big Data</a:t>
              </a:r>
            </a:p>
          </p:txBody>
        </p:sp>
      </p:grpSp>
      <p:grpSp>
        <p:nvGrpSpPr>
          <p:cNvPr name="Group 13" id="13"/>
          <p:cNvGrpSpPr/>
          <p:nvPr/>
        </p:nvGrpSpPr>
        <p:grpSpPr>
          <a:xfrm rot="0">
            <a:off x="2086791" y="1831893"/>
            <a:ext cx="15557859" cy="2095355"/>
            <a:chOff x="0" y="0"/>
            <a:chExt cx="20743812" cy="2793806"/>
          </a:xfrm>
        </p:grpSpPr>
        <p:sp>
          <p:nvSpPr>
            <p:cNvPr name="Freeform 14" id="14"/>
            <p:cNvSpPr/>
            <p:nvPr/>
          </p:nvSpPr>
          <p:spPr>
            <a:xfrm flipH="false" flipV="false" rot="0">
              <a:off x="0" y="0"/>
              <a:ext cx="19379002" cy="2793806"/>
            </a:xfrm>
            <a:custGeom>
              <a:avLst/>
              <a:gdLst/>
              <a:ahLst/>
              <a:cxnLst/>
              <a:rect r="r" b="b" t="t" l="l"/>
              <a:pathLst>
                <a:path h="2793806" w="19379002">
                  <a:moveTo>
                    <a:pt x="0" y="0"/>
                  </a:moveTo>
                  <a:lnTo>
                    <a:pt x="19379002" y="0"/>
                  </a:lnTo>
                  <a:lnTo>
                    <a:pt x="19379002" y="2793806"/>
                  </a:lnTo>
                  <a:lnTo>
                    <a:pt x="0" y="2793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777382" y="525895"/>
              <a:ext cx="5050935" cy="871008"/>
            </a:xfrm>
            <a:prstGeom prst="rect">
              <a:avLst/>
            </a:prstGeom>
          </p:spPr>
          <p:txBody>
            <a:bodyPr anchor="t" rtlCol="false" tIns="0" lIns="0" bIns="0" rIns="0">
              <a:spAutoFit/>
            </a:bodyPr>
            <a:lstStyle/>
            <a:p>
              <a:pPr algn="ctr">
                <a:lnSpc>
                  <a:spcPts val="5599"/>
                </a:lnSpc>
                <a:spcBef>
                  <a:spcPct val="0"/>
                </a:spcBef>
              </a:pPr>
              <a:r>
                <a:rPr lang="en-US" b="true" sz="3999">
                  <a:solidFill>
                    <a:srgbClr val="F6E0F5"/>
                  </a:solidFill>
                  <a:latin typeface="Garet Bold"/>
                  <a:ea typeface="Garet Bold"/>
                  <a:cs typeface="Garet Bold"/>
                  <a:sym typeface="Garet Bold"/>
                </a:rPr>
                <a:t>1970s - 2000</a:t>
              </a:r>
            </a:p>
          </p:txBody>
        </p:sp>
        <p:sp>
          <p:nvSpPr>
            <p:cNvPr name="TextBox 16" id="16"/>
            <p:cNvSpPr txBox="true"/>
            <p:nvPr/>
          </p:nvSpPr>
          <p:spPr>
            <a:xfrm rot="0">
              <a:off x="13992740" y="525895"/>
              <a:ext cx="6751071" cy="871008"/>
            </a:xfrm>
            <a:prstGeom prst="rect">
              <a:avLst/>
            </a:prstGeom>
          </p:spPr>
          <p:txBody>
            <a:bodyPr anchor="t" rtlCol="false" tIns="0" lIns="0" bIns="0" rIns="0">
              <a:spAutoFit/>
            </a:bodyPr>
            <a:lstStyle/>
            <a:p>
              <a:pPr algn="l">
                <a:lnSpc>
                  <a:spcPts val="5599"/>
                </a:lnSpc>
                <a:spcBef>
                  <a:spcPct val="0"/>
                </a:spcBef>
              </a:pPr>
              <a:r>
                <a:rPr lang="en-US" sz="3999" b="true">
                  <a:solidFill>
                    <a:srgbClr val="F6E0F5"/>
                  </a:solidFill>
                  <a:latin typeface="Garet Bold"/>
                  <a:ea typeface="Garet Bold"/>
                  <a:cs typeface="Garet Bold"/>
                  <a:sym typeface="Garet Bold"/>
                </a:rPr>
                <a:t>2010- Present</a:t>
              </a:r>
            </a:p>
          </p:txBody>
        </p:sp>
        <p:sp>
          <p:nvSpPr>
            <p:cNvPr name="TextBox 17" id="17"/>
            <p:cNvSpPr txBox="true"/>
            <p:nvPr/>
          </p:nvSpPr>
          <p:spPr>
            <a:xfrm rot="0">
              <a:off x="7365016" y="525895"/>
              <a:ext cx="5085770" cy="871008"/>
            </a:xfrm>
            <a:prstGeom prst="rect">
              <a:avLst/>
            </a:prstGeom>
          </p:spPr>
          <p:txBody>
            <a:bodyPr anchor="t" rtlCol="false" tIns="0" lIns="0" bIns="0" rIns="0">
              <a:spAutoFit/>
            </a:bodyPr>
            <a:lstStyle/>
            <a:p>
              <a:pPr algn="ctr">
                <a:lnSpc>
                  <a:spcPts val="5599"/>
                </a:lnSpc>
                <a:spcBef>
                  <a:spcPct val="0"/>
                </a:spcBef>
              </a:pPr>
              <a:r>
                <a:rPr lang="en-US" b="true" sz="3999">
                  <a:solidFill>
                    <a:srgbClr val="F6E0F5"/>
                  </a:solidFill>
                  <a:latin typeface="Garet Bold"/>
                  <a:ea typeface="Garet Bold"/>
                  <a:cs typeface="Garet Bold"/>
                  <a:sym typeface="Garet Bold"/>
                </a:rPr>
                <a:t>2000 - 2010</a:t>
              </a:r>
            </a:p>
          </p:txBody>
        </p:sp>
      </p:grpSp>
      <p:sp>
        <p:nvSpPr>
          <p:cNvPr name="TextBox 18" id="18"/>
          <p:cNvSpPr txBox="true"/>
          <p:nvPr/>
        </p:nvSpPr>
        <p:spPr>
          <a:xfrm rot="0">
            <a:off x="2086791" y="4041547"/>
            <a:ext cx="4675075" cy="1282168"/>
          </a:xfrm>
          <a:prstGeom prst="rect">
            <a:avLst/>
          </a:prstGeom>
        </p:spPr>
        <p:txBody>
          <a:bodyPr anchor="t" rtlCol="false" tIns="0" lIns="0" bIns="0" rIns="0">
            <a:spAutoFit/>
          </a:bodyPr>
          <a:lstStyle/>
          <a:p>
            <a:pPr algn="ctr">
              <a:lnSpc>
                <a:spcPts val="5148"/>
              </a:lnSpc>
              <a:spcBef>
                <a:spcPct val="0"/>
              </a:spcBef>
            </a:pPr>
            <a:r>
              <a:rPr lang="en-US" b="true" sz="3677">
                <a:solidFill>
                  <a:srgbClr val="FFFFFF"/>
                </a:solidFill>
                <a:latin typeface="Garet Bold"/>
                <a:ea typeface="Garet Bold"/>
                <a:cs typeface="Garet Bold"/>
                <a:sym typeface="Garet Bold"/>
              </a:rPr>
              <a:t>Early Database </a:t>
            </a:r>
          </a:p>
          <a:p>
            <a:pPr algn="ctr">
              <a:lnSpc>
                <a:spcPts val="5148"/>
              </a:lnSpc>
              <a:spcBef>
                <a:spcPct val="0"/>
              </a:spcBef>
            </a:pPr>
            <a:r>
              <a:rPr lang="en-US" b="true" sz="3677">
                <a:solidFill>
                  <a:srgbClr val="FFFFFF"/>
                </a:solidFill>
                <a:latin typeface="Garet Bold"/>
                <a:ea typeface="Garet Bold"/>
                <a:cs typeface="Garet Bold"/>
                <a:sym typeface="Garet Bold"/>
              </a:rPr>
              <a:t>Systems </a:t>
            </a:r>
          </a:p>
        </p:txBody>
      </p:sp>
      <p:sp>
        <p:nvSpPr>
          <p:cNvPr name="TextBox 19" id="19"/>
          <p:cNvSpPr txBox="true"/>
          <p:nvPr/>
        </p:nvSpPr>
        <p:spPr>
          <a:xfrm rot="0">
            <a:off x="6967275" y="4041547"/>
            <a:ext cx="4675075" cy="1282168"/>
          </a:xfrm>
          <a:prstGeom prst="rect">
            <a:avLst/>
          </a:prstGeom>
        </p:spPr>
        <p:txBody>
          <a:bodyPr anchor="t" rtlCol="false" tIns="0" lIns="0" bIns="0" rIns="0">
            <a:spAutoFit/>
          </a:bodyPr>
          <a:lstStyle/>
          <a:p>
            <a:pPr algn="ctr">
              <a:lnSpc>
                <a:spcPts val="5148"/>
              </a:lnSpc>
            </a:pPr>
            <a:r>
              <a:rPr lang="en-US" sz="3677" b="true">
                <a:solidFill>
                  <a:srgbClr val="FFFFFF"/>
                </a:solidFill>
                <a:latin typeface="Garet Bold"/>
                <a:ea typeface="Garet Bold"/>
                <a:cs typeface="Garet Bold"/>
                <a:sym typeface="Garet Bold"/>
              </a:rPr>
              <a:t>Web-Based</a:t>
            </a:r>
          </a:p>
          <a:p>
            <a:pPr algn="ctr">
              <a:lnSpc>
                <a:spcPts val="5148"/>
              </a:lnSpc>
              <a:spcBef>
                <a:spcPct val="0"/>
              </a:spcBef>
            </a:pPr>
            <a:r>
              <a:rPr lang="en-US" b="true" sz="3677">
                <a:solidFill>
                  <a:srgbClr val="FFFFFF"/>
                </a:solidFill>
                <a:latin typeface="Garet Bold"/>
                <a:ea typeface="Garet Bold"/>
                <a:cs typeface="Garet Bold"/>
                <a:sym typeface="Garet Bold"/>
              </a:rPr>
              <a:t>Data </a:t>
            </a:r>
          </a:p>
        </p:txBody>
      </p:sp>
      <p:sp>
        <p:nvSpPr>
          <p:cNvPr name="TextBox 20" id="20"/>
          <p:cNvSpPr txBox="true"/>
          <p:nvPr/>
        </p:nvSpPr>
        <p:spPr>
          <a:xfrm rot="0">
            <a:off x="11847759" y="4064877"/>
            <a:ext cx="4675075" cy="1282168"/>
          </a:xfrm>
          <a:prstGeom prst="rect">
            <a:avLst/>
          </a:prstGeom>
        </p:spPr>
        <p:txBody>
          <a:bodyPr anchor="t" rtlCol="false" tIns="0" lIns="0" bIns="0" rIns="0">
            <a:spAutoFit/>
          </a:bodyPr>
          <a:lstStyle/>
          <a:p>
            <a:pPr algn="ctr">
              <a:lnSpc>
                <a:spcPts val="5148"/>
              </a:lnSpc>
              <a:spcBef>
                <a:spcPct val="0"/>
              </a:spcBef>
            </a:pPr>
            <a:r>
              <a:rPr lang="en-US" b="true" sz="3677">
                <a:solidFill>
                  <a:srgbClr val="FFFFFF"/>
                </a:solidFill>
                <a:latin typeface="Garet Bold"/>
                <a:ea typeface="Garet Bold"/>
                <a:cs typeface="Garet Bold"/>
                <a:sym typeface="Garet Bold"/>
              </a:rPr>
              <a:t>Mobile Devices &amp; IoT </a:t>
            </a:r>
          </a:p>
        </p:txBody>
      </p:sp>
      <p:sp>
        <p:nvSpPr>
          <p:cNvPr name="TextBox 21" id="21"/>
          <p:cNvSpPr txBox="true"/>
          <p:nvPr/>
        </p:nvSpPr>
        <p:spPr>
          <a:xfrm rot="0">
            <a:off x="2086791" y="5676140"/>
            <a:ext cx="4424328" cy="2789555"/>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Garet"/>
                <a:ea typeface="Garet"/>
                <a:cs typeface="Garet"/>
                <a:sym typeface="Garet"/>
              </a:rPr>
              <a:t>Relied on Relational Database Management Systems (RDBMS) and data warehouses for structured data. Key concepts like OLTP and OLAP emerged and remain relevant.</a:t>
            </a:r>
          </a:p>
        </p:txBody>
      </p:sp>
      <p:sp>
        <p:nvSpPr>
          <p:cNvPr name="TextBox 22" id="22"/>
          <p:cNvSpPr txBox="true"/>
          <p:nvPr/>
        </p:nvSpPr>
        <p:spPr>
          <a:xfrm rot="0">
            <a:off x="7218022" y="5508970"/>
            <a:ext cx="4424328" cy="3189605"/>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Garet"/>
                <a:ea typeface="Garet"/>
                <a:cs typeface="Garet"/>
                <a:sym typeface="Garet"/>
              </a:rPr>
              <a:t>The internet and social media introduced semi-structured and unstructured data (e.g., IP addresses, search logs). Companies like Yahoo and Amazon developed techniques like sentiment analysis.</a:t>
            </a:r>
          </a:p>
        </p:txBody>
      </p:sp>
      <p:sp>
        <p:nvSpPr>
          <p:cNvPr name="TextBox 23" id="23"/>
          <p:cNvSpPr txBox="true"/>
          <p:nvPr/>
        </p:nvSpPr>
        <p:spPr>
          <a:xfrm rot="0">
            <a:off x="12405934" y="5508970"/>
            <a:ext cx="4424328" cy="2389505"/>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Garet"/>
                <a:ea typeface="Garet"/>
                <a:cs typeface="Garet"/>
                <a:sym typeface="Garet"/>
              </a:rPr>
              <a:t>Mobile devices and IoT sensors generate massive data streams (e.g., IIoT, MIoT), demanding real-time analysis to handle behavioral and spatial data.</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1982508" y="3308350"/>
            <a:ext cx="14322984" cy="170815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2. Retail</a:t>
            </a:r>
          </a:p>
        </p:txBody>
      </p:sp>
      <p:sp>
        <p:nvSpPr>
          <p:cNvPr name="Freeform 10" id="10"/>
          <p:cNvSpPr/>
          <p:nvPr/>
        </p:nvSpPr>
        <p:spPr>
          <a:xfrm flipH="false" flipV="false" rot="-2389697">
            <a:off x="14869287" y="-274925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1462788" y="2714439"/>
            <a:ext cx="5367473" cy="5456136"/>
          </a:xfrm>
          <a:custGeom>
            <a:avLst/>
            <a:gdLst/>
            <a:ahLst/>
            <a:cxnLst/>
            <a:rect r="r" b="b" t="t" l="l"/>
            <a:pathLst>
              <a:path h="5456136" w="5367473">
                <a:moveTo>
                  <a:pt x="0" y="0"/>
                </a:moveTo>
                <a:lnTo>
                  <a:pt x="5367474" y="0"/>
                </a:lnTo>
                <a:lnTo>
                  <a:pt x="5367474" y="5456136"/>
                </a:lnTo>
                <a:lnTo>
                  <a:pt x="0" y="5456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3890884"/>
            <a:ext cx="10220736" cy="3046096"/>
          </a:xfrm>
          <a:prstGeom prst="rect">
            <a:avLst/>
          </a:prstGeom>
        </p:spPr>
        <p:txBody>
          <a:bodyPr anchor="t" rtlCol="false" tIns="0" lIns="0" bIns="0" rIns="0">
            <a:spAutoFit/>
          </a:bodyPr>
          <a:lstStyle/>
          <a:p>
            <a:pPr algn="l" marL="755641" indent="-377820" lvl="1">
              <a:lnSpc>
                <a:spcPts val="4899"/>
              </a:lnSpc>
              <a:buFont typeface="Arial"/>
              <a:buChar char="•"/>
            </a:pPr>
            <a:r>
              <a:rPr lang="en-US" sz="3499">
                <a:solidFill>
                  <a:srgbClr val="FFFFFF"/>
                </a:solidFill>
                <a:latin typeface="Muli"/>
                <a:ea typeface="Muli"/>
                <a:cs typeface="Muli"/>
                <a:sym typeface="Muli"/>
              </a:rPr>
              <a:t>Retailers analyze customer data (gender, location, social media) to develop targeted marketing strategies (e.g., using micro-influencers instead of celebrities).</a:t>
            </a:r>
          </a:p>
          <a:p>
            <a:pPr algn="l">
              <a:lnSpc>
                <a:spcPts val="4759"/>
              </a:lnSpc>
            </a:pPr>
          </a:p>
        </p:txBody>
      </p:sp>
      <p:sp>
        <p:nvSpPr>
          <p:cNvPr name="TextBox 12" id="12"/>
          <p:cNvSpPr txBox="true"/>
          <p:nvPr/>
        </p:nvSpPr>
        <p:spPr>
          <a:xfrm rot="0">
            <a:off x="4185779" y="441181"/>
            <a:ext cx="9916443" cy="2273258"/>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360-Degree View of the Customer</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028700" y="2929951"/>
            <a:ext cx="7645546" cy="4692454"/>
          </a:xfrm>
          <a:custGeom>
            <a:avLst/>
            <a:gdLst/>
            <a:ahLst/>
            <a:cxnLst/>
            <a:rect r="r" b="b" t="t" l="l"/>
            <a:pathLst>
              <a:path h="4692454" w="7645546">
                <a:moveTo>
                  <a:pt x="0" y="0"/>
                </a:moveTo>
                <a:lnTo>
                  <a:pt x="7645546" y="0"/>
                </a:lnTo>
                <a:lnTo>
                  <a:pt x="7645546" y="4692454"/>
                </a:lnTo>
                <a:lnTo>
                  <a:pt x="0" y="4692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112132" y="3659390"/>
            <a:ext cx="9147168" cy="4442461"/>
          </a:xfrm>
          <a:prstGeom prst="rect">
            <a:avLst/>
          </a:prstGeom>
        </p:spPr>
        <p:txBody>
          <a:bodyPr anchor="t" rtlCol="false" tIns="0" lIns="0" bIns="0" rIns="0">
            <a:spAutoFit/>
          </a:bodyPr>
          <a:lstStyle/>
          <a:p>
            <a:pPr algn="l" marL="777230" indent="-388615" lvl="1">
              <a:lnSpc>
                <a:spcPts val="5039"/>
              </a:lnSpc>
              <a:buFont typeface="Arial"/>
              <a:buChar char="•"/>
            </a:pPr>
            <a:r>
              <a:rPr lang="en-US" sz="3599">
                <a:solidFill>
                  <a:srgbClr val="FFFFFF"/>
                </a:solidFill>
                <a:latin typeface="Muli"/>
                <a:ea typeface="Muli"/>
                <a:cs typeface="Muli"/>
                <a:sym typeface="Muli"/>
              </a:rPr>
              <a:t>Big data </a:t>
            </a:r>
            <a:r>
              <a:rPr lang="en-US" b="true" sz="3599">
                <a:solidFill>
                  <a:srgbClr val="FFFFFF"/>
                </a:solidFill>
                <a:latin typeface="Muli Bold"/>
                <a:ea typeface="Muli Bold"/>
                <a:cs typeface="Muli Bold"/>
                <a:sym typeface="Muli Bold"/>
              </a:rPr>
              <a:t>enables dynamic pricing</a:t>
            </a:r>
            <a:r>
              <a:rPr lang="en-US" sz="3599">
                <a:solidFill>
                  <a:srgbClr val="FFFFFF"/>
                </a:solidFill>
                <a:latin typeface="Muli"/>
                <a:ea typeface="Muli"/>
                <a:cs typeface="Muli"/>
                <a:sym typeface="Muli"/>
              </a:rPr>
              <a:t> based on trends and customer purchasing habits.</a:t>
            </a:r>
          </a:p>
          <a:p>
            <a:pPr algn="l">
              <a:lnSpc>
                <a:spcPts val="5039"/>
              </a:lnSpc>
            </a:pPr>
          </a:p>
          <a:p>
            <a:pPr algn="l" marL="777230" indent="-388615" lvl="1">
              <a:lnSpc>
                <a:spcPts val="5039"/>
              </a:lnSpc>
              <a:buFont typeface="Arial"/>
              <a:buChar char="•"/>
            </a:pPr>
            <a:r>
              <a:rPr lang="en-US" sz="3599">
                <a:solidFill>
                  <a:srgbClr val="FFFFFF"/>
                </a:solidFill>
                <a:latin typeface="Muli"/>
                <a:ea typeface="Muli"/>
                <a:cs typeface="Muli"/>
                <a:sym typeface="Muli"/>
              </a:rPr>
              <a:t> Retailers can </a:t>
            </a:r>
            <a:r>
              <a:rPr lang="en-US" b="true" sz="3599">
                <a:solidFill>
                  <a:srgbClr val="FFFFFF"/>
                </a:solidFill>
                <a:latin typeface="Muli Bold"/>
                <a:ea typeface="Muli Bold"/>
                <a:cs typeface="Muli Bold"/>
                <a:sym typeface="Muli Bold"/>
              </a:rPr>
              <a:t>test different pricing strategies</a:t>
            </a:r>
            <a:r>
              <a:rPr lang="en-US" sz="3599">
                <a:solidFill>
                  <a:srgbClr val="FFFFFF"/>
                </a:solidFill>
                <a:latin typeface="Muli"/>
                <a:ea typeface="Muli"/>
                <a:cs typeface="Muli"/>
                <a:sym typeface="Muli"/>
              </a:rPr>
              <a:t> on customer segments.</a:t>
            </a:r>
          </a:p>
          <a:p>
            <a:pPr algn="l">
              <a:lnSpc>
                <a:spcPts val="5039"/>
              </a:lnSpc>
            </a:pPr>
          </a:p>
        </p:txBody>
      </p:sp>
      <p:sp>
        <p:nvSpPr>
          <p:cNvPr name="TextBox 12" id="12"/>
          <p:cNvSpPr txBox="true"/>
          <p:nvPr/>
        </p:nvSpPr>
        <p:spPr>
          <a:xfrm rot="0">
            <a:off x="4543386" y="895350"/>
            <a:ext cx="9201228"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Price Optimization</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1139256" y="3105506"/>
            <a:ext cx="5831407" cy="4749946"/>
          </a:xfrm>
          <a:custGeom>
            <a:avLst/>
            <a:gdLst/>
            <a:ahLst/>
            <a:cxnLst/>
            <a:rect r="r" b="b" t="t" l="l"/>
            <a:pathLst>
              <a:path h="4749946" w="5831407">
                <a:moveTo>
                  <a:pt x="0" y="0"/>
                </a:moveTo>
                <a:lnTo>
                  <a:pt x="5831407" y="0"/>
                </a:lnTo>
                <a:lnTo>
                  <a:pt x="5831407" y="4749946"/>
                </a:lnTo>
                <a:lnTo>
                  <a:pt x="0" y="4749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456298" y="4146344"/>
            <a:ext cx="7687702" cy="2601596"/>
          </a:xfrm>
          <a:prstGeom prst="rect">
            <a:avLst/>
          </a:prstGeom>
        </p:spPr>
        <p:txBody>
          <a:bodyPr anchor="t" rtlCol="false" tIns="0" lIns="0" bIns="0" rIns="0">
            <a:spAutoFit/>
          </a:bodyPr>
          <a:lstStyle/>
          <a:p>
            <a:pPr algn="l" marL="798820" indent="-399410" lvl="1">
              <a:lnSpc>
                <a:spcPts val="5179"/>
              </a:lnSpc>
              <a:buFont typeface="Arial"/>
              <a:buChar char="•"/>
            </a:pPr>
            <a:r>
              <a:rPr lang="en-US" sz="3699">
                <a:solidFill>
                  <a:srgbClr val="FFFFFF"/>
                </a:solidFill>
                <a:latin typeface="Muli"/>
                <a:ea typeface="Muli"/>
                <a:cs typeface="Muli"/>
                <a:sym typeface="Muli"/>
              </a:rPr>
              <a:t>Big data helps manage supply chains by analyzing product logs and server data, preventing stock depletion.</a:t>
            </a:r>
          </a:p>
        </p:txBody>
      </p:sp>
      <p:sp>
        <p:nvSpPr>
          <p:cNvPr name="TextBox 12" id="12"/>
          <p:cNvSpPr txBox="true"/>
          <p:nvPr/>
        </p:nvSpPr>
        <p:spPr>
          <a:xfrm rot="0">
            <a:off x="4233041" y="583221"/>
            <a:ext cx="9821919" cy="2273258"/>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Streamlined Back Office Operations</a:t>
            </a:r>
          </a:p>
        </p:txBody>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4737788" y="5522749"/>
            <a:ext cx="8812425" cy="2808960"/>
          </a:xfrm>
          <a:custGeom>
            <a:avLst/>
            <a:gdLst/>
            <a:ahLst/>
            <a:cxnLst/>
            <a:rect r="r" b="b" t="t" l="l"/>
            <a:pathLst>
              <a:path h="2808960" w="8812425">
                <a:moveTo>
                  <a:pt x="0" y="0"/>
                </a:moveTo>
                <a:lnTo>
                  <a:pt x="8812424" y="0"/>
                </a:lnTo>
                <a:lnTo>
                  <a:pt x="8812424" y="2808960"/>
                </a:lnTo>
                <a:lnTo>
                  <a:pt x="0" y="2808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664175" y="2392198"/>
            <a:ext cx="12959650" cy="2492376"/>
          </a:xfrm>
          <a:prstGeom prst="rect">
            <a:avLst/>
          </a:prstGeom>
        </p:spPr>
        <p:txBody>
          <a:bodyPr anchor="t" rtlCol="false" tIns="0" lIns="0" bIns="0" rIns="0">
            <a:spAutoFit/>
          </a:bodyPr>
          <a:lstStyle/>
          <a:p>
            <a:pPr algn="ctr" marL="777230" indent="-388615" lvl="1">
              <a:lnSpc>
                <a:spcPts val="5039"/>
              </a:lnSpc>
              <a:buFont typeface="Arial"/>
              <a:buChar char="•"/>
            </a:pPr>
            <a:r>
              <a:rPr lang="en-US" sz="3599">
                <a:solidFill>
                  <a:srgbClr val="FFFFFF"/>
                </a:solidFill>
                <a:latin typeface="Muli"/>
                <a:ea typeface="Muli"/>
                <a:cs typeface="Muli"/>
                <a:sym typeface="Muli"/>
              </a:rPr>
              <a:t>Analyzing customer calls, reviews, and motion sensors helps </a:t>
            </a:r>
            <a:r>
              <a:rPr lang="en-US" b="true" sz="3599">
                <a:solidFill>
                  <a:srgbClr val="FFFFFF"/>
                </a:solidFill>
                <a:latin typeface="Muli Bold"/>
                <a:ea typeface="Muli Bold"/>
                <a:cs typeface="Muli Bold"/>
                <a:sym typeface="Muli Bold"/>
              </a:rPr>
              <a:t>improve customer experience</a:t>
            </a:r>
            <a:r>
              <a:rPr lang="en-US" sz="3599">
                <a:solidFill>
                  <a:srgbClr val="FFFFFF"/>
                </a:solidFill>
                <a:latin typeface="Muli"/>
                <a:ea typeface="Muli"/>
                <a:cs typeface="Muli"/>
                <a:sym typeface="Muli"/>
              </a:rPr>
              <a:t> and </a:t>
            </a:r>
            <a:r>
              <a:rPr lang="en-US" b="true" sz="3599">
                <a:solidFill>
                  <a:srgbClr val="FFFFFF"/>
                </a:solidFill>
                <a:latin typeface="Muli Bold"/>
                <a:ea typeface="Muli Bold"/>
                <a:cs typeface="Muli Bold"/>
                <a:sym typeface="Muli Bold"/>
              </a:rPr>
              <a:t>product placement in stores.</a:t>
            </a:r>
          </a:p>
          <a:p>
            <a:pPr algn="ctr">
              <a:lnSpc>
                <a:spcPts val="4759"/>
              </a:lnSpc>
            </a:pPr>
          </a:p>
        </p:txBody>
      </p:sp>
      <p:sp>
        <p:nvSpPr>
          <p:cNvPr name="TextBox 12" id="12"/>
          <p:cNvSpPr txBox="true"/>
          <p:nvPr/>
        </p:nvSpPr>
        <p:spPr>
          <a:xfrm rot="0">
            <a:off x="1969379" y="696748"/>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Enhanced Quality of Service</a:t>
            </a: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028700" y="2794774"/>
            <a:ext cx="7924642" cy="4962807"/>
          </a:xfrm>
          <a:custGeom>
            <a:avLst/>
            <a:gdLst/>
            <a:ahLst/>
            <a:cxnLst/>
            <a:rect r="r" b="b" t="t" l="l"/>
            <a:pathLst>
              <a:path h="4962807" w="7924642">
                <a:moveTo>
                  <a:pt x="0" y="0"/>
                </a:moveTo>
                <a:lnTo>
                  <a:pt x="7924642" y="0"/>
                </a:lnTo>
                <a:lnTo>
                  <a:pt x="7924642" y="4962808"/>
                </a:lnTo>
                <a:lnTo>
                  <a:pt x="0" y="4962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714962" y="2401723"/>
            <a:ext cx="8115300" cy="5540376"/>
          </a:xfrm>
          <a:prstGeom prst="rect">
            <a:avLst/>
          </a:prstGeom>
        </p:spPr>
        <p:txBody>
          <a:bodyPr anchor="t" rtlCol="false" tIns="0" lIns="0" bIns="0" rIns="0">
            <a:spAutoFit/>
          </a:bodyPr>
          <a:lstStyle/>
          <a:p>
            <a:pPr algn="l" marL="755641" indent="-377820" lvl="1">
              <a:lnSpc>
                <a:spcPts val="4899"/>
              </a:lnSpc>
              <a:buFont typeface="Arial"/>
              <a:buChar char="•"/>
            </a:pPr>
            <a:r>
              <a:rPr lang="en-US" b="true" sz="3499">
                <a:solidFill>
                  <a:srgbClr val="FFFFFF"/>
                </a:solidFill>
                <a:latin typeface="Muli Bold"/>
                <a:ea typeface="Muli Bold"/>
                <a:cs typeface="Muli Bold"/>
                <a:sym typeface="Muli Bold"/>
              </a:rPr>
              <a:t>Enhances risk prediction and profiling</a:t>
            </a:r>
            <a:r>
              <a:rPr lang="en-US" sz="3499">
                <a:solidFill>
                  <a:srgbClr val="FFFFFF"/>
                </a:solidFill>
                <a:latin typeface="Muli"/>
                <a:ea typeface="Muli"/>
                <a:cs typeface="Muli"/>
                <a:sym typeface="Muli"/>
              </a:rPr>
              <a:t> (e.g., financial institutions detect fraudulent activities by analyzing transaction patterns).</a:t>
            </a:r>
          </a:p>
          <a:p>
            <a:pPr algn="l">
              <a:lnSpc>
                <a:spcPts val="4899"/>
              </a:lnSpc>
            </a:pPr>
          </a:p>
          <a:p>
            <a:pPr algn="l" marL="755641" indent="-377820" lvl="1">
              <a:lnSpc>
                <a:spcPts val="4899"/>
              </a:lnSpc>
              <a:buFont typeface="Arial"/>
              <a:buChar char="•"/>
            </a:pPr>
            <a:r>
              <a:rPr lang="en-US" sz="3499">
                <a:solidFill>
                  <a:srgbClr val="FFFFFF"/>
                </a:solidFill>
                <a:latin typeface="Muli"/>
                <a:ea typeface="Muli"/>
                <a:cs typeface="Muli"/>
                <a:sym typeface="Muli"/>
              </a:rPr>
              <a:t>Continuous risk management allows companies to adjust supply chains and reduce disruptions.</a:t>
            </a:r>
          </a:p>
          <a:p>
            <a:pPr algn="l">
              <a:lnSpc>
                <a:spcPts val="4899"/>
              </a:lnSpc>
            </a:pPr>
          </a:p>
        </p:txBody>
      </p:sp>
      <p:sp>
        <p:nvSpPr>
          <p:cNvPr name="TextBox 12" id="12"/>
          <p:cNvSpPr txBox="true"/>
          <p:nvPr/>
        </p:nvSpPr>
        <p:spPr>
          <a:xfrm rot="0">
            <a:off x="1969379" y="696748"/>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Risk Assessment</a:t>
            </a:r>
          </a:p>
        </p:txBody>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2389697">
            <a:off x="14588002" y="-308610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2382900">
            <a:off x="-1542139" y="514350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sp>
        <p:nvSpPr>
          <p:cNvPr name="Freeform 11" id="11"/>
          <p:cNvSpPr/>
          <p:nvPr/>
        </p:nvSpPr>
        <p:spPr>
          <a:xfrm flipH="true" flipV="false" rot="0">
            <a:off x="10064876" y="4274495"/>
            <a:ext cx="4884404" cy="3863120"/>
          </a:xfrm>
          <a:custGeom>
            <a:avLst/>
            <a:gdLst/>
            <a:ahLst/>
            <a:cxnLst/>
            <a:rect r="r" b="b" t="t" l="l"/>
            <a:pathLst>
              <a:path h="3863120" w="4884404">
                <a:moveTo>
                  <a:pt x="4884404" y="0"/>
                </a:moveTo>
                <a:lnTo>
                  <a:pt x="0" y="0"/>
                </a:lnTo>
                <a:lnTo>
                  <a:pt x="0" y="3863119"/>
                </a:lnTo>
                <a:lnTo>
                  <a:pt x="4884404" y="3863119"/>
                </a:lnTo>
                <a:lnTo>
                  <a:pt x="48844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893817" y="3186414"/>
            <a:ext cx="9798881" cy="1957086"/>
          </a:xfrm>
          <a:prstGeom prst="rect">
            <a:avLst/>
          </a:prstGeom>
        </p:spPr>
        <p:txBody>
          <a:bodyPr anchor="t" rtlCol="false" tIns="0" lIns="0" bIns="0" rIns="0">
            <a:spAutoFit/>
          </a:bodyPr>
          <a:lstStyle/>
          <a:p>
            <a:pPr algn="ctr">
              <a:lnSpc>
                <a:spcPts val="16032"/>
              </a:lnSpc>
              <a:spcBef>
                <a:spcPct val="0"/>
              </a:spcBef>
            </a:pPr>
            <a:r>
              <a:rPr lang="en-US" b="true" sz="11451">
                <a:solidFill>
                  <a:srgbClr val="F6E0F5"/>
                </a:solidFill>
                <a:latin typeface="Garet Bold"/>
                <a:ea typeface="Garet Bold"/>
                <a:cs typeface="Garet Bold"/>
                <a:sym typeface="Garet Bold"/>
              </a:rPr>
              <a:t>3. Finance</a:t>
            </a:r>
          </a:p>
        </p:txBody>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6820915" y="4281979"/>
            <a:ext cx="4967109" cy="4327594"/>
          </a:xfrm>
          <a:custGeom>
            <a:avLst/>
            <a:gdLst/>
            <a:ahLst/>
            <a:cxnLst/>
            <a:rect r="r" b="b" t="t" l="l"/>
            <a:pathLst>
              <a:path h="4327594" w="4967109">
                <a:moveTo>
                  <a:pt x="0" y="0"/>
                </a:moveTo>
                <a:lnTo>
                  <a:pt x="4967109" y="0"/>
                </a:lnTo>
                <a:lnTo>
                  <a:pt x="4967109" y="4327594"/>
                </a:lnTo>
                <a:lnTo>
                  <a:pt x="0" y="4327594"/>
                </a:lnTo>
                <a:lnTo>
                  <a:pt x="0" y="0"/>
                </a:lnTo>
                <a:close/>
              </a:path>
            </a:pathLst>
          </a:custGeom>
          <a:blipFill>
            <a:blip r:embed="rId5"/>
            <a:stretch>
              <a:fillRect l="0" t="0" r="0" b="0"/>
            </a:stretch>
          </a:blipFill>
        </p:spPr>
      </p:sp>
      <p:sp>
        <p:nvSpPr>
          <p:cNvPr name="TextBox 11" id="11"/>
          <p:cNvSpPr txBox="true"/>
          <p:nvPr/>
        </p:nvSpPr>
        <p:spPr>
          <a:xfrm rot="0">
            <a:off x="1228485" y="2582698"/>
            <a:ext cx="15831031" cy="1313181"/>
          </a:xfrm>
          <a:prstGeom prst="rect">
            <a:avLst/>
          </a:prstGeom>
        </p:spPr>
        <p:txBody>
          <a:bodyPr anchor="t" rtlCol="false" tIns="0" lIns="0" bIns="0" rIns="0">
            <a:spAutoFit/>
          </a:bodyPr>
          <a:lstStyle/>
          <a:p>
            <a:pPr algn="ctr" marL="820409" indent="-410205" lvl="1">
              <a:lnSpc>
                <a:spcPts val="5319"/>
              </a:lnSpc>
              <a:buFont typeface="Arial"/>
              <a:buChar char="•"/>
            </a:pPr>
            <a:r>
              <a:rPr lang="en-US" sz="3799">
                <a:solidFill>
                  <a:srgbClr val="FFFFFF"/>
                </a:solidFill>
                <a:latin typeface="Muli"/>
                <a:ea typeface="Muli"/>
                <a:cs typeface="Muli"/>
                <a:sym typeface="Muli"/>
              </a:rPr>
              <a:t>Financial institutions like American Express use big data to detect fraudulent activities in real-time by analyzing transaction patterns.</a:t>
            </a:r>
          </a:p>
        </p:txBody>
      </p:sp>
      <p:sp>
        <p:nvSpPr>
          <p:cNvPr name="TextBox 12" id="12"/>
          <p:cNvSpPr txBox="true"/>
          <p:nvPr/>
        </p:nvSpPr>
        <p:spPr>
          <a:xfrm rot="0">
            <a:off x="1969379" y="895350"/>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Fraud Detection</a:t>
            </a:r>
          </a:p>
        </p:txBody>
      </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1028700" y="2976221"/>
            <a:ext cx="9365395" cy="4573271"/>
          </a:xfrm>
          <a:prstGeom prst="rect">
            <a:avLst/>
          </a:prstGeom>
        </p:spPr>
        <p:txBody>
          <a:bodyPr anchor="t" rtlCol="false" tIns="0" lIns="0" bIns="0" rIns="0">
            <a:spAutoFit/>
          </a:bodyPr>
          <a:lstStyle/>
          <a:p>
            <a:pPr algn="l" marL="798820" indent="-399410" lvl="1">
              <a:lnSpc>
                <a:spcPts val="5179"/>
              </a:lnSpc>
              <a:buFont typeface="Arial"/>
              <a:buChar char="•"/>
            </a:pPr>
            <a:r>
              <a:rPr lang="en-US" sz="3699">
                <a:solidFill>
                  <a:srgbClr val="FFFFFF"/>
                </a:solidFill>
                <a:latin typeface="Muli"/>
                <a:ea typeface="Muli"/>
                <a:cs typeface="Muli"/>
                <a:sym typeface="Muli"/>
              </a:rPr>
              <a:t>Helps </a:t>
            </a:r>
            <a:r>
              <a:rPr lang="en-US" b="true" sz="3699">
                <a:solidFill>
                  <a:srgbClr val="FFFFFF"/>
                </a:solidFill>
                <a:latin typeface="Muli Bold"/>
                <a:ea typeface="Muli Bold"/>
                <a:cs typeface="Muli Bold"/>
                <a:sym typeface="Muli Bold"/>
              </a:rPr>
              <a:t>predict and mitigate financial risks</a:t>
            </a:r>
            <a:r>
              <a:rPr lang="en-US" sz="3699">
                <a:solidFill>
                  <a:srgbClr val="FFFFFF"/>
                </a:solidFill>
                <a:latin typeface="Muli"/>
                <a:ea typeface="Muli"/>
                <a:cs typeface="Muli"/>
                <a:sym typeface="Muli"/>
              </a:rPr>
              <a:t> such as credit risk and market volatility by analyzing large datasets.</a:t>
            </a:r>
          </a:p>
          <a:p>
            <a:pPr algn="l">
              <a:lnSpc>
                <a:spcPts val="5179"/>
              </a:lnSpc>
            </a:pPr>
          </a:p>
          <a:p>
            <a:pPr algn="l" marL="798820" indent="-399410" lvl="1">
              <a:lnSpc>
                <a:spcPts val="5179"/>
              </a:lnSpc>
              <a:buFont typeface="Arial"/>
              <a:buChar char="•"/>
            </a:pPr>
            <a:r>
              <a:rPr lang="en-US" b="true" sz="3699">
                <a:solidFill>
                  <a:srgbClr val="FFFFFF"/>
                </a:solidFill>
                <a:latin typeface="Muli Bold"/>
                <a:ea typeface="Muli Bold"/>
                <a:cs typeface="Muli Bold"/>
                <a:sym typeface="Muli Bold"/>
              </a:rPr>
              <a:t>Example: </a:t>
            </a:r>
            <a:r>
              <a:rPr lang="en-US" sz="3699">
                <a:solidFill>
                  <a:srgbClr val="FFFFFF"/>
                </a:solidFill>
                <a:latin typeface="Muli"/>
                <a:ea typeface="Muli"/>
                <a:cs typeface="Muli"/>
                <a:sym typeface="Muli"/>
              </a:rPr>
              <a:t>Banks use predictive analytics to assess credit risk, reducing loan defaults</a:t>
            </a:r>
          </a:p>
        </p:txBody>
      </p:sp>
      <p:sp>
        <p:nvSpPr>
          <p:cNvPr name="Freeform 11" id="11"/>
          <p:cNvSpPr/>
          <p:nvPr/>
        </p:nvSpPr>
        <p:spPr>
          <a:xfrm flipH="false" flipV="false" rot="0">
            <a:off x="10941514" y="2684098"/>
            <a:ext cx="5621779" cy="4865394"/>
          </a:xfrm>
          <a:custGeom>
            <a:avLst/>
            <a:gdLst/>
            <a:ahLst/>
            <a:cxnLst/>
            <a:rect r="r" b="b" t="t" l="l"/>
            <a:pathLst>
              <a:path h="4865394" w="5621779">
                <a:moveTo>
                  <a:pt x="0" y="0"/>
                </a:moveTo>
                <a:lnTo>
                  <a:pt x="5621779" y="0"/>
                </a:lnTo>
                <a:lnTo>
                  <a:pt x="5621779" y="4865394"/>
                </a:lnTo>
                <a:lnTo>
                  <a:pt x="0" y="48653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969379" y="895350"/>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Risk Management</a:t>
            </a:r>
          </a:p>
        </p:txBody>
      </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2240308" y="2754022"/>
            <a:ext cx="6044367" cy="5575928"/>
          </a:xfrm>
          <a:custGeom>
            <a:avLst/>
            <a:gdLst/>
            <a:ahLst/>
            <a:cxnLst/>
            <a:rect r="r" b="b" t="t" l="l"/>
            <a:pathLst>
              <a:path h="5575928" w="6044367">
                <a:moveTo>
                  <a:pt x="0" y="0"/>
                </a:moveTo>
                <a:lnTo>
                  <a:pt x="6044367" y="0"/>
                </a:lnTo>
                <a:lnTo>
                  <a:pt x="6044367" y="5575929"/>
                </a:lnTo>
                <a:lnTo>
                  <a:pt x="0" y="55759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990235" y="3550626"/>
            <a:ext cx="7328386" cy="3916046"/>
          </a:xfrm>
          <a:prstGeom prst="rect">
            <a:avLst/>
          </a:prstGeom>
        </p:spPr>
        <p:txBody>
          <a:bodyPr anchor="t" rtlCol="false" tIns="0" lIns="0" bIns="0" rIns="0">
            <a:spAutoFit/>
          </a:bodyPr>
          <a:lstStyle/>
          <a:p>
            <a:pPr algn="l" marL="798820" indent="-399410" lvl="1">
              <a:lnSpc>
                <a:spcPts val="5179"/>
              </a:lnSpc>
              <a:buFont typeface="Arial"/>
              <a:buChar char="•"/>
            </a:pPr>
            <a:r>
              <a:rPr lang="en-US" sz="3699">
                <a:solidFill>
                  <a:srgbClr val="FFFFFF"/>
                </a:solidFill>
                <a:latin typeface="Muli"/>
                <a:ea typeface="Muli"/>
                <a:cs typeface="Muli"/>
                <a:sym typeface="Muli"/>
              </a:rPr>
              <a:t>Financial services use big data to </a:t>
            </a:r>
            <a:r>
              <a:rPr lang="en-US" b="true" sz="3699">
                <a:solidFill>
                  <a:srgbClr val="FFFFFF"/>
                </a:solidFill>
                <a:latin typeface="Muli Bold"/>
                <a:ea typeface="Muli Bold"/>
                <a:cs typeface="Muli Bold"/>
                <a:sym typeface="Muli Bold"/>
              </a:rPr>
              <a:t>offer personalized advice</a:t>
            </a:r>
            <a:r>
              <a:rPr lang="en-US" sz="3699">
                <a:solidFill>
                  <a:srgbClr val="FFFFFF"/>
                </a:solidFill>
                <a:latin typeface="Muli"/>
                <a:ea typeface="Muli"/>
                <a:cs typeface="Muli"/>
                <a:sym typeface="Muli"/>
              </a:rPr>
              <a:t> based on customer behavior, increasing satisfaction and loyalty.</a:t>
            </a:r>
          </a:p>
          <a:p>
            <a:pPr algn="l">
              <a:lnSpc>
                <a:spcPts val="5179"/>
              </a:lnSpc>
            </a:pPr>
          </a:p>
        </p:txBody>
      </p:sp>
      <p:sp>
        <p:nvSpPr>
          <p:cNvPr name="TextBox 12" id="12"/>
          <p:cNvSpPr txBox="true"/>
          <p:nvPr/>
        </p:nvSpPr>
        <p:spPr>
          <a:xfrm rot="0">
            <a:off x="1969379" y="1017444"/>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Customer Personalization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493520" y="-432037"/>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5741114" y="2458873"/>
            <a:ext cx="6331967" cy="6799427"/>
          </a:xfrm>
          <a:custGeom>
            <a:avLst/>
            <a:gdLst/>
            <a:ahLst/>
            <a:cxnLst/>
            <a:rect r="r" b="b" t="t" l="l"/>
            <a:pathLst>
              <a:path h="6799427" w="6331967">
                <a:moveTo>
                  <a:pt x="0" y="0"/>
                </a:moveTo>
                <a:lnTo>
                  <a:pt x="6331967" y="0"/>
                </a:lnTo>
                <a:lnTo>
                  <a:pt x="6331967" y="6799427"/>
                </a:lnTo>
                <a:lnTo>
                  <a:pt x="0" y="679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379606" y="827633"/>
            <a:ext cx="10185517" cy="1182622"/>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How Big Data works</a:t>
            </a:r>
          </a:p>
        </p:txBody>
      </p:sp>
      <p:sp>
        <p:nvSpPr>
          <p:cNvPr name="TextBox 12" id="12"/>
          <p:cNvSpPr txBox="true"/>
          <p:nvPr/>
        </p:nvSpPr>
        <p:spPr>
          <a:xfrm rot="0">
            <a:off x="3750182" y="3111263"/>
            <a:ext cx="4565213"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F6E0F5"/>
                </a:solidFill>
                <a:latin typeface="Garet Bold"/>
                <a:ea typeface="Garet Bold"/>
                <a:cs typeface="Garet Bold"/>
                <a:sym typeface="Garet Bold"/>
              </a:rPr>
              <a:t>Integration</a:t>
            </a:r>
          </a:p>
        </p:txBody>
      </p:sp>
      <p:sp>
        <p:nvSpPr>
          <p:cNvPr name="TextBox 13" id="13"/>
          <p:cNvSpPr txBox="true"/>
          <p:nvPr/>
        </p:nvSpPr>
        <p:spPr>
          <a:xfrm rot="0">
            <a:off x="10684136" y="6354165"/>
            <a:ext cx="5331738"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F6E0F5"/>
                </a:solidFill>
                <a:latin typeface="Garet Bold"/>
                <a:ea typeface="Garet Bold"/>
                <a:cs typeface="Garet Bold"/>
                <a:sym typeface="Garet Bold"/>
              </a:rPr>
              <a:t>Management</a:t>
            </a:r>
          </a:p>
        </p:txBody>
      </p:sp>
      <p:sp>
        <p:nvSpPr>
          <p:cNvPr name="TextBox 14" id="14"/>
          <p:cNvSpPr txBox="true"/>
          <p:nvPr/>
        </p:nvSpPr>
        <p:spPr>
          <a:xfrm rot="0">
            <a:off x="2726424" y="7268565"/>
            <a:ext cx="3306366"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F6E0F5"/>
                </a:solidFill>
                <a:latin typeface="Garet Bold"/>
                <a:ea typeface="Garet Bold"/>
                <a:cs typeface="Garet Bold"/>
                <a:sym typeface="Garet Bold"/>
              </a:rPr>
              <a:t>Analysis</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828800" y="3953507"/>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911628" y="3886832"/>
            <a:ext cx="6407982" cy="3916045"/>
          </a:xfrm>
          <a:prstGeom prst="rect">
            <a:avLst/>
          </a:prstGeom>
        </p:spPr>
        <p:txBody>
          <a:bodyPr anchor="t" rtlCol="false" tIns="0" lIns="0" bIns="0" rIns="0">
            <a:spAutoFit/>
          </a:bodyPr>
          <a:lstStyle/>
          <a:p>
            <a:pPr algn="l">
              <a:lnSpc>
                <a:spcPts val="5179"/>
              </a:lnSpc>
            </a:pPr>
            <a:r>
              <a:rPr lang="en-US" sz="3699" b="true">
                <a:solidFill>
                  <a:srgbClr val="FFFFFF"/>
                </a:solidFill>
                <a:latin typeface="Muli Bold"/>
                <a:ea typeface="Muli Bold"/>
                <a:cs typeface="Muli Bold"/>
                <a:sym typeface="Muli Bold"/>
              </a:rPr>
              <a:t>Big data provides real-time insights into stock market performance by tracking news, social media trends, and live market data (e.g., Bloomberg).</a:t>
            </a:r>
          </a:p>
        </p:txBody>
      </p:sp>
      <p:sp>
        <p:nvSpPr>
          <p:cNvPr name="TextBox 12" id="12"/>
          <p:cNvSpPr txBox="true"/>
          <p:nvPr/>
        </p:nvSpPr>
        <p:spPr>
          <a:xfrm rot="0">
            <a:off x="2270386" y="1255645"/>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Real-Time Stock Market Insights</a:t>
            </a:r>
          </a:p>
        </p:txBody>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9716301" y="2730652"/>
            <a:ext cx="6602320" cy="4825695"/>
          </a:xfrm>
          <a:custGeom>
            <a:avLst/>
            <a:gdLst/>
            <a:ahLst/>
            <a:cxnLst/>
            <a:rect r="r" b="b" t="t" l="l"/>
            <a:pathLst>
              <a:path h="4825695" w="6602320">
                <a:moveTo>
                  <a:pt x="0" y="0"/>
                </a:moveTo>
                <a:lnTo>
                  <a:pt x="6602320" y="0"/>
                </a:lnTo>
                <a:lnTo>
                  <a:pt x="6602320" y="4825696"/>
                </a:lnTo>
                <a:lnTo>
                  <a:pt x="0" y="48256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63152" y="3280690"/>
            <a:ext cx="8115300" cy="3924301"/>
          </a:xfrm>
          <a:prstGeom prst="rect">
            <a:avLst/>
          </a:prstGeom>
        </p:spPr>
        <p:txBody>
          <a:bodyPr anchor="t" rtlCol="false" tIns="0" lIns="0" bIns="0" rIns="0">
            <a:spAutoFit/>
          </a:bodyPr>
          <a:lstStyle/>
          <a:p>
            <a:pPr algn="l" marL="798820" indent="-399410" lvl="1">
              <a:lnSpc>
                <a:spcPts val="5179"/>
              </a:lnSpc>
              <a:buFont typeface="Arial"/>
              <a:buChar char="•"/>
            </a:pPr>
            <a:r>
              <a:rPr lang="en-US" sz="3699">
                <a:solidFill>
                  <a:srgbClr val="FFFFFF"/>
                </a:solidFill>
                <a:latin typeface="Muli"/>
                <a:ea typeface="Muli"/>
                <a:cs typeface="Muli"/>
                <a:sym typeface="Muli"/>
              </a:rPr>
              <a:t>Financial institutions </a:t>
            </a:r>
            <a:r>
              <a:rPr lang="en-US" b="true" sz="3699">
                <a:solidFill>
                  <a:srgbClr val="FFFFFF"/>
                </a:solidFill>
                <a:latin typeface="Muli Bold"/>
                <a:ea typeface="Muli Bold"/>
                <a:cs typeface="Muli Bold"/>
                <a:sym typeface="Muli Bold"/>
              </a:rPr>
              <a:t>integrate big data</a:t>
            </a:r>
            <a:r>
              <a:rPr lang="en-US" sz="3699">
                <a:solidFill>
                  <a:srgbClr val="FFFFFF"/>
                </a:solidFill>
                <a:latin typeface="Muli"/>
                <a:ea typeface="Muli"/>
                <a:cs typeface="Muli"/>
                <a:sym typeface="Muli"/>
              </a:rPr>
              <a:t> into financial models, incorporating global market trends and other external factors to improve accuracy.</a:t>
            </a:r>
          </a:p>
          <a:p>
            <a:pPr algn="l">
              <a:lnSpc>
                <a:spcPts val="5319"/>
              </a:lnSpc>
            </a:pPr>
          </a:p>
        </p:txBody>
      </p:sp>
      <p:sp>
        <p:nvSpPr>
          <p:cNvPr name="TextBox 12" id="12"/>
          <p:cNvSpPr txBox="true"/>
          <p:nvPr/>
        </p:nvSpPr>
        <p:spPr>
          <a:xfrm rot="0">
            <a:off x="1969379" y="895350"/>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Financial Modeling</a:t>
            </a: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759715" y="2138177"/>
            <a:ext cx="6612443" cy="6799427"/>
          </a:xfrm>
          <a:custGeom>
            <a:avLst/>
            <a:gdLst/>
            <a:ahLst/>
            <a:cxnLst/>
            <a:rect r="r" b="b" t="t" l="l"/>
            <a:pathLst>
              <a:path h="6799427" w="6612443">
                <a:moveTo>
                  <a:pt x="0" y="0"/>
                </a:moveTo>
                <a:lnTo>
                  <a:pt x="6612444" y="0"/>
                </a:lnTo>
                <a:lnTo>
                  <a:pt x="6612444" y="6799427"/>
                </a:lnTo>
                <a:lnTo>
                  <a:pt x="0" y="6799427"/>
                </a:lnTo>
                <a:lnTo>
                  <a:pt x="0" y="0"/>
                </a:lnTo>
                <a:close/>
              </a:path>
            </a:pathLst>
          </a:custGeom>
          <a:blipFill>
            <a:blip r:embed="rId5"/>
            <a:stretch>
              <a:fillRect l="0" t="0" r="0" b="0"/>
            </a:stretch>
          </a:blipFill>
        </p:spPr>
      </p:sp>
      <p:sp>
        <p:nvSpPr>
          <p:cNvPr name="TextBox 11" id="11"/>
          <p:cNvSpPr txBox="true"/>
          <p:nvPr/>
        </p:nvSpPr>
        <p:spPr>
          <a:xfrm rot="0">
            <a:off x="8372159" y="3247987"/>
            <a:ext cx="7946462" cy="3980181"/>
          </a:xfrm>
          <a:prstGeom prst="rect">
            <a:avLst/>
          </a:prstGeom>
        </p:spPr>
        <p:txBody>
          <a:bodyPr anchor="t" rtlCol="false" tIns="0" lIns="0" bIns="0" rIns="0">
            <a:spAutoFit/>
          </a:bodyPr>
          <a:lstStyle/>
          <a:p>
            <a:pPr algn="l" marL="820409" indent="-410205" lvl="1">
              <a:lnSpc>
                <a:spcPts val="5319"/>
              </a:lnSpc>
              <a:buFont typeface="Arial"/>
              <a:buChar char="•"/>
            </a:pPr>
            <a:r>
              <a:rPr lang="en-US" sz="3799">
                <a:solidFill>
                  <a:srgbClr val="FFFFFF"/>
                </a:solidFill>
                <a:latin typeface="Muli"/>
                <a:ea typeface="Muli"/>
                <a:cs typeface="Muli"/>
                <a:sym typeface="Muli"/>
              </a:rPr>
              <a:t>Automated Underwriting Systems (AUS) </a:t>
            </a:r>
            <a:r>
              <a:rPr lang="en-US" b="true" sz="3799">
                <a:solidFill>
                  <a:srgbClr val="FFFFFF"/>
                </a:solidFill>
                <a:latin typeface="Muli Bold"/>
                <a:ea typeface="Muli Bold"/>
                <a:cs typeface="Muli Bold"/>
                <a:sym typeface="Muli Bold"/>
              </a:rPr>
              <a:t>use big data to speed up loan processing</a:t>
            </a:r>
            <a:r>
              <a:rPr lang="en-US" sz="3799">
                <a:solidFill>
                  <a:srgbClr val="FFFFFF"/>
                </a:solidFill>
                <a:latin typeface="Muli"/>
                <a:ea typeface="Muli"/>
                <a:cs typeface="Muli"/>
                <a:sym typeface="Muli"/>
              </a:rPr>
              <a:t> (e.g., Fannie Mae’s Desktop Underwriter).</a:t>
            </a:r>
          </a:p>
          <a:p>
            <a:pPr algn="l">
              <a:lnSpc>
                <a:spcPts val="5319"/>
              </a:lnSpc>
            </a:pPr>
          </a:p>
        </p:txBody>
      </p:sp>
      <p:sp>
        <p:nvSpPr>
          <p:cNvPr name="TextBox 12" id="12"/>
          <p:cNvSpPr txBox="true"/>
          <p:nvPr/>
        </p:nvSpPr>
        <p:spPr>
          <a:xfrm rot="0">
            <a:off x="1969379" y="696748"/>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Accelerating Procedures</a:t>
            </a:r>
          </a:p>
        </p:txBody>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2389697">
            <a:off x="14588002" y="-308610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2382900">
            <a:off x="-1542139" y="514350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sp>
        <p:nvSpPr>
          <p:cNvPr name="Freeform 11" id="11"/>
          <p:cNvSpPr/>
          <p:nvPr/>
        </p:nvSpPr>
        <p:spPr>
          <a:xfrm flipH="false" flipV="false" rot="0">
            <a:off x="5849127" y="1848627"/>
            <a:ext cx="6589746" cy="6589746"/>
          </a:xfrm>
          <a:custGeom>
            <a:avLst/>
            <a:gdLst/>
            <a:ahLst/>
            <a:cxnLst/>
            <a:rect r="r" b="b" t="t" l="l"/>
            <a:pathLst>
              <a:path h="6589746" w="6589746">
                <a:moveTo>
                  <a:pt x="0" y="0"/>
                </a:moveTo>
                <a:lnTo>
                  <a:pt x="6589746" y="0"/>
                </a:lnTo>
                <a:lnTo>
                  <a:pt x="6589746" y="6589746"/>
                </a:lnTo>
                <a:lnTo>
                  <a:pt x="0" y="6589746"/>
                </a:lnTo>
                <a:lnTo>
                  <a:pt x="0" y="0"/>
                </a:lnTo>
                <a:close/>
              </a:path>
            </a:pathLst>
          </a:custGeom>
          <a:blipFill>
            <a:blip r:embed="rId5">
              <a:alphaModFix amt="34000"/>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893817" y="3477852"/>
            <a:ext cx="14936445" cy="1957058"/>
          </a:xfrm>
          <a:prstGeom prst="rect">
            <a:avLst/>
          </a:prstGeom>
        </p:spPr>
        <p:txBody>
          <a:bodyPr anchor="t" rtlCol="false" tIns="0" lIns="0" bIns="0" rIns="0">
            <a:spAutoFit/>
          </a:bodyPr>
          <a:lstStyle/>
          <a:p>
            <a:pPr algn="ctr">
              <a:lnSpc>
                <a:spcPts val="16032"/>
              </a:lnSpc>
              <a:spcBef>
                <a:spcPct val="0"/>
              </a:spcBef>
            </a:pPr>
            <a:r>
              <a:rPr lang="en-US" b="true" sz="11451">
                <a:solidFill>
                  <a:srgbClr val="F6E0F5"/>
                </a:solidFill>
                <a:latin typeface="Garet Bold"/>
                <a:ea typeface="Garet Bold"/>
                <a:cs typeface="Garet Bold"/>
                <a:sym typeface="Garet Bold"/>
              </a:rPr>
              <a:t>4. Manufacturing</a:t>
            </a:r>
          </a:p>
        </p:txBody>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0180198" y="2785072"/>
            <a:ext cx="5835676" cy="5726257"/>
          </a:xfrm>
          <a:custGeom>
            <a:avLst/>
            <a:gdLst/>
            <a:ahLst/>
            <a:cxnLst/>
            <a:rect r="r" b="b" t="t" l="l"/>
            <a:pathLst>
              <a:path h="5726257" w="5835676">
                <a:moveTo>
                  <a:pt x="0" y="0"/>
                </a:moveTo>
                <a:lnTo>
                  <a:pt x="5835676" y="0"/>
                </a:lnTo>
                <a:lnTo>
                  <a:pt x="5835676" y="5726257"/>
                </a:lnTo>
                <a:lnTo>
                  <a:pt x="0" y="57262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890835" y="2708872"/>
            <a:ext cx="6253165" cy="4829176"/>
          </a:xfrm>
          <a:prstGeom prst="rect">
            <a:avLst/>
          </a:prstGeom>
        </p:spPr>
        <p:txBody>
          <a:bodyPr anchor="t" rtlCol="false" tIns="0" lIns="0" bIns="0" rIns="0">
            <a:spAutoFit/>
          </a:bodyPr>
          <a:lstStyle/>
          <a:p>
            <a:pPr algn="l" marL="863588" indent="-431794" lvl="1">
              <a:lnSpc>
                <a:spcPts val="5599"/>
              </a:lnSpc>
              <a:buFont typeface="Arial"/>
              <a:buChar char="•"/>
            </a:pPr>
            <a:r>
              <a:rPr lang="en-US" sz="3999">
                <a:solidFill>
                  <a:srgbClr val="FFFFFF"/>
                </a:solidFill>
                <a:latin typeface="Muli"/>
                <a:ea typeface="Muli"/>
                <a:cs typeface="Muli"/>
                <a:sym typeface="Muli"/>
              </a:rPr>
              <a:t>Big data analyzes decades of production data, offering insights to </a:t>
            </a:r>
            <a:r>
              <a:rPr lang="en-US" b="true" sz="3999">
                <a:solidFill>
                  <a:srgbClr val="FFFFFF"/>
                </a:solidFill>
                <a:latin typeface="Muli Bold"/>
                <a:ea typeface="Muli Bold"/>
                <a:cs typeface="Muli Bold"/>
                <a:sym typeface="Muli Bold"/>
              </a:rPr>
              <a:t>improve machine performance and production efficiency.</a:t>
            </a:r>
          </a:p>
          <a:p>
            <a:pPr algn="l">
              <a:lnSpc>
                <a:spcPts val="4899"/>
              </a:lnSpc>
            </a:pPr>
          </a:p>
        </p:txBody>
      </p:sp>
      <p:sp>
        <p:nvSpPr>
          <p:cNvPr name="TextBox 12" id="12"/>
          <p:cNvSpPr txBox="true"/>
          <p:nvPr/>
        </p:nvSpPr>
        <p:spPr>
          <a:xfrm rot="0">
            <a:off x="1969379" y="895350"/>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Production Optimization</a:t>
            </a:r>
          </a:p>
        </p:txBody>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969379" y="2768802"/>
            <a:ext cx="5847257" cy="5906320"/>
          </a:xfrm>
          <a:custGeom>
            <a:avLst/>
            <a:gdLst/>
            <a:ahLst/>
            <a:cxnLst/>
            <a:rect r="r" b="b" t="t" l="l"/>
            <a:pathLst>
              <a:path h="5906320" w="5847257">
                <a:moveTo>
                  <a:pt x="0" y="0"/>
                </a:moveTo>
                <a:lnTo>
                  <a:pt x="5847257" y="0"/>
                </a:lnTo>
                <a:lnTo>
                  <a:pt x="5847257" y="5906320"/>
                </a:lnTo>
                <a:lnTo>
                  <a:pt x="0" y="5906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520618" y="4027147"/>
            <a:ext cx="7798002" cy="3313431"/>
          </a:xfrm>
          <a:prstGeom prst="rect">
            <a:avLst/>
          </a:prstGeom>
        </p:spPr>
        <p:txBody>
          <a:bodyPr anchor="t" rtlCol="false" tIns="0" lIns="0" bIns="0" rIns="0">
            <a:spAutoFit/>
          </a:bodyPr>
          <a:lstStyle/>
          <a:p>
            <a:pPr algn="l" marL="820409" indent="-410205" lvl="1">
              <a:lnSpc>
                <a:spcPts val="5319"/>
              </a:lnSpc>
              <a:buFont typeface="Arial"/>
              <a:buChar char="•"/>
            </a:pPr>
            <a:r>
              <a:rPr lang="en-US" sz="3799">
                <a:solidFill>
                  <a:srgbClr val="FFFFFF"/>
                </a:solidFill>
                <a:latin typeface="Muli"/>
                <a:ea typeface="Muli"/>
                <a:cs typeface="Muli"/>
                <a:sym typeface="Muli"/>
              </a:rPr>
              <a:t>Big data monitors machine performance, allowing manufacturers to </a:t>
            </a:r>
            <a:r>
              <a:rPr lang="en-US" b="true" sz="3799">
                <a:solidFill>
                  <a:srgbClr val="FFFFFF"/>
                </a:solidFill>
                <a:latin typeface="Muli Bold"/>
                <a:ea typeface="Muli Bold"/>
                <a:cs typeface="Muli Bold"/>
                <a:sym typeface="Muli Bold"/>
              </a:rPr>
              <a:t>plan regular maintenance</a:t>
            </a:r>
            <a:r>
              <a:rPr lang="en-US" sz="3799">
                <a:solidFill>
                  <a:srgbClr val="FFFFFF"/>
                </a:solidFill>
                <a:latin typeface="Muli"/>
                <a:ea typeface="Muli"/>
                <a:cs typeface="Muli"/>
                <a:sym typeface="Muli"/>
              </a:rPr>
              <a:t> and </a:t>
            </a:r>
            <a:r>
              <a:rPr lang="en-US" b="true" sz="3799">
                <a:solidFill>
                  <a:srgbClr val="FFFFFF"/>
                </a:solidFill>
                <a:latin typeface="Muli Bold"/>
                <a:ea typeface="Muli Bold"/>
                <a:cs typeface="Muli Bold"/>
                <a:sym typeface="Muli Bold"/>
              </a:rPr>
              <a:t>avoid unexpected breakdowns.</a:t>
            </a:r>
          </a:p>
        </p:txBody>
      </p:sp>
      <p:sp>
        <p:nvSpPr>
          <p:cNvPr name="TextBox 12" id="12"/>
          <p:cNvSpPr txBox="true"/>
          <p:nvPr/>
        </p:nvSpPr>
        <p:spPr>
          <a:xfrm rot="0">
            <a:off x="1969379" y="1017444"/>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Maintenance Regulation</a:t>
            </a:r>
          </a:p>
        </p:txBody>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5908427" y="2458873"/>
            <a:ext cx="6078082" cy="6085689"/>
          </a:xfrm>
          <a:custGeom>
            <a:avLst/>
            <a:gdLst/>
            <a:ahLst/>
            <a:cxnLst/>
            <a:rect r="r" b="b" t="t" l="l"/>
            <a:pathLst>
              <a:path h="6085689" w="6078082">
                <a:moveTo>
                  <a:pt x="0" y="0"/>
                </a:moveTo>
                <a:lnTo>
                  <a:pt x="6078082" y="0"/>
                </a:lnTo>
                <a:lnTo>
                  <a:pt x="6078082" y="6085688"/>
                </a:lnTo>
                <a:lnTo>
                  <a:pt x="0" y="6085688"/>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238296" y="3009900"/>
            <a:ext cx="13418343" cy="1419861"/>
          </a:xfrm>
          <a:prstGeom prst="rect">
            <a:avLst/>
          </a:prstGeom>
        </p:spPr>
        <p:txBody>
          <a:bodyPr anchor="t" rtlCol="false" tIns="0" lIns="0" bIns="0" rIns="0">
            <a:spAutoFit/>
          </a:bodyPr>
          <a:lstStyle/>
          <a:p>
            <a:pPr algn="ctr" marL="885178" indent="-442589" lvl="1">
              <a:lnSpc>
                <a:spcPts val="5739"/>
              </a:lnSpc>
              <a:buFont typeface="Arial"/>
              <a:buChar char="•"/>
            </a:pPr>
            <a:r>
              <a:rPr lang="en-US" sz="4099">
                <a:solidFill>
                  <a:srgbClr val="FFFFFF"/>
                </a:solidFill>
                <a:latin typeface="Muli"/>
                <a:ea typeface="Muli"/>
                <a:cs typeface="Muli"/>
                <a:sym typeface="Muli"/>
              </a:rPr>
              <a:t>Big data helps track production quality and detect product defects early, improving quality control.</a:t>
            </a:r>
          </a:p>
        </p:txBody>
      </p:sp>
      <p:sp>
        <p:nvSpPr>
          <p:cNvPr name="TextBox 12" id="12"/>
          <p:cNvSpPr txBox="true"/>
          <p:nvPr/>
        </p:nvSpPr>
        <p:spPr>
          <a:xfrm rot="0">
            <a:off x="1969379" y="1017444"/>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Quality Checks</a:t>
            </a:r>
          </a:p>
        </p:txBody>
      </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7119270" y="1644485"/>
            <a:ext cx="11145991" cy="7426017"/>
          </a:xfrm>
          <a:custGeom>
            <a:avLst/>
            <a:gdLst/>
            <a:ahLst/>
            <a:cxnLst/>
            <a:rect r="r" b="b" t="t" l="l"/>
            <a:pathLst>
              <a:path h="7426017" w="11145991">
                <a:moveTo>
                  <a:pt x="0" y="0"/>
                </a:moveTo>
                <a:lnTo>
                  <a:pt x="11145991" y="0"/>
                </a:lnTo>
                <a:lnTo>
                  <a:pt x="11145991" y="7426017"/>
                </a:lnTo>
                <a:lnTo>
                  <a:pt x="0" y="7426017"/>
                </a:lnTo>
                <a:lnTo>
                  <a:pt x="0" y="0"/>
                </a:lnTo>
                <a:close/>
              </a:path>
            </a:pathLst>
          </a:custGeom>
          <a:blipFill>
            <a:blip r:embed="rId5"/>
            <a:stretch>
              <a:fillRect l="0" t="0" r="0" b="0"/>
            </a:stretch>
          </a:blipFill>
        </p:spPr>
      </p:sp>
      <p:sp>
        <p:nvSpPr>
          <p:cNvPr name="TextBox 11" id="11"/>
          <p:cNvSpPr txBox="true"/>
          <p:nvPr/>
        </p:nvSpPr>
        <p:spPr>
          <a:xfrm rot="0">
            <a:off x="1028700" y="3430833"/>
            <a:ext cx="7534794" cy="4091941"/>
          </a:xfrm>
          <a:prstGeom prst="rect">
            <a:avLst/>
          </a:prstGeom>
        </p:spPr>
        <p:txBody>
          <a:bodyPr anchor="t" rtlCol="false" tIns="0" lIns="0" bIns="0" rIns="0">
            <a:spAutoFit/>
          </a:bodyPr>
          <a:lstStyle/>
          <a:p>
            <a:pPr algn="l" marL="841999" indent="-420999" lvl="1">
              <a:lnSpc>
                <a:spcPts val="5459"/>
              </a:lnSpc>
              <a:buFont typeface="Arial"/>
              <a:buChar char="•"/>
            </a:pPr>
            <a:r>
              <a:rPr lang="en-US" sz="3899">
                <a:solidFill>
                  <a:srgbClr val="FFFFFF"/>
                </a:solidFill>
                <a:latin typeface="Muli"/>
                <a:ea typeface="Muli"/>
                <a:cs typeface="Muli"/>
                <a:sym typeface="Muli"/>
              </a:rPr>
              <a:t>Big data tracks tool</a:t>
            </a:r>
            <a:r>
              <a:rPr lang="en-US" b="true" sz="3899">
                <a:solidFill>
                  <a:srgbClr val="FFFFFF"/>
                </a:solidFill>
                <a:latin typeface="Muli Bold"/>
                <a:ea typeface="Muli Bold"/>
                <a:cs typeface="Muli Bold"/>
                <a:sym typeface="Muli Bold"/>
              </a:rPr>
              <a:t> wear and tear, alerting manufacturers</a:t>
            </a:r>
            <a:r>
              <a:rPr lang="en-US" sz="3899">
                <a:solidFill>
                  <a:srgbClr val="FFFFFF"/>
                </a:solidFill>
                <a:latin typeface="Muli"/>
                <a:ea typeface="Muli"/>
                <a:cs typeface="Muli"/>
                <a:sym typeface="Muli"/>
              </a:rPr>
              <a:t> before tools become problematic and add to production costs.</a:t>
            </a:r>
          </a:p>
          <a:p>
            <a:pPr algn="l">
              <a:lnSpc>
                <a:spcPts val="5459"/>
              </a:lnSpc>
            </a:pPr>
          </a:p>
        </p:txBody>
      </p:sp>
      <p:sp>
        <p:nvSpPr>
          <p:cNvPr name="TextBox 12" id="12"/>
          <p:cNvSpPr txBox="true"/>
          <p:nvPr/>
        </p:nvSpPr>
        <p:spPr>
          <a:xfrm rot="0">
            <a:off x="1969379" y="1255645"/>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Tool Optimization</a:t>
            </a:r>
          </a:p>
        </p:txBody>
      </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9882236" y="2905164"/>
            <a:ext cx="6948026" cy="4742027"/>
          </a:xfrm>
          <a:custGeom>
            <a:avLst/>
            <a:gdLst/>
            <a:ahLst/>
            <a:cxnLst/>
            <a:rect r="r" b="b" t="t" l="l"/>
            <a:pathLst>
              <a:path h="4742027" w="6948026">
                <a:moveTo>
                  <a:pt x="0" y="0"/>
                </a:moveTo>
                <a:lnTo>
                  <a:pt x="6948026" y="0"/>
                </a:lnTo>
                <a:lnTo>
                  <a:pt x="6948026" y="4742028"/>
                </a:lnTo>
                <a:lnTo>
                  <a:pt x="0" y="4742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47162" y="3581362"/>
            <a:ext cx="7796838" cy="3313431"/>
          </a:xfrm>
          <a:prstGeom prst="rect">
            <a:avLst/>
          </a:prstGeom>
        </p:spPr>
        <p:txBody>
          <a:bodyPr anchor="t" rtlCol="false" tIns="0" lIns="0" bIns="0" rIns="0">
            <a:spAutoFit/>
          </a:bodyPr>
          <a:lstStyle/>
          <a:p>
            <a:pPr algn="l" marL="820409" indent="-410205" lvl="1">
              <a:lnSpc>
                <a:spcPts val="5319"/>
              </a:lnSpc>
              <a:buFont typeface="Arial"/>
              <a:buChar char="•"/>
            </a:pPr>
            <a:r>
              <a:rPr lang="en-US" sz="3799">
                <a:solidFill>
                  <a:srgbClr val="FFFFFF"/>
                </a:solidFill>
                <a:latin typeface="Muli"/>
                <a:ea typeface="Muli"/>
                <a:cs typeface="Muli"/>
                <a:sym typeface="Muli"/>
              </a:rPr>
              <a:t>Big data </a:t>
            </a:r>
            <a:r>
              <a:rPr lang="en-US" b="true" sz="3799">
                <a:solidFill>
                  <a:srgbClr val="FFFFFF"/>
                </a:solidFill>
                <a:latin typeface="Muli Bold"/>
                <a:ea typeface="Muli Bold"/>
                <a:cs typeface="Muli Bold"/>
                <a:sym typeface="Muli Bold"/>
              </a:rPr>
              <a:t>analyzes</a:t>
            </a:r>
            <a:r>
              <a:rPr lang="en-US" sz="3799">
                <a:solidFill>
                  <a:srgbClr val="FFFFFF"/>
                </a:solidFill>
                <a:latin typeface="Muli"/>
                <a:ea typeface="Muli"/>
                <a:cs typeface="Muli"/>
                <a:sym typeface="Muli"/>
              </a:rPr>
              <a:t> sales and </a:t>
            </a:r>
            <a:r>
              <a:rPr lang="en-US" b="true" sz="3799">
                <a:solidFill>
                  <a:srgbClr val="FFFFFF"/>
                </a:solidFill>
                <a:latin typeface="Muli Bold"/>
                <a:ea typeface="Muli Bold"/>
                <a:cs typeface="Muli Bold"/>
                <a:sym typeface="Muli Bold"/>
              </a:rPr>
              <a:t>distribution</a:t>
            </a:r>
            <a:r>
              <a:rPr lang="en-US" sz="3799">
                <a:solidFill>
                  <a:srgbClr val="FFFFFF"/>
                </a:solidFill>
                <a:latin typeface="Muli"/>
                <a:ea typeface="Muli"/>
                <a:cs typeface="Muli"/>
                <a:sym typeface="Muli"/>
              </a:rPr>
              <a:t> patterns, </a:t>
            </a:r>
            <a:r>
              <a:rPr lang="en-US" b="true" sz="3799">
                <a:solidFill>
                  <a:srgbClr val="FFFFFF"/>
                </a:solidFill>
                <a:latin typeface="Muli Bold"/>
                <a:ea typeface="Muli Bold"/>
                <a:cs typeface="Muli Bold"/>
                <a:sym typeface="Muli Bold"/>
              </a:rPr>
              <a:t>ensuring</a:t>
            </a:r>
            <a:r>
              <a:rPr lang="en-US" sz="3799">
                <a:solidFill>
                  <a:srgbClr val="FFFFFF"/>
                </a:solidFill>
                <a:latin typeface="Muli"/>
                <a:ea typeface="Muli"/>
                <a:cs typeface="Muli"/>
                <a:sym typeface="Muli"/>
              </a:rPr>
              <a:t> optimal supply levels and preventing overproduction.</a:t>
            </a:r>
          </a:p>
          <a:p>
            <a:pPr algn="l">
              <a:lnSpc>
                <a:spcPts val="5319"/>
              </a:lnSpc>
            </a:pPr>
          </a:p>
        </p:txBody>
      </p:sp>
      <p:sp>
        <p:nvSpPr>
          <p:cNvPr name="TextBox 12" id="12"/>
          <p:cNvSpPr txBox="true"/>
          <p:nvPr/>
        </p:nvSpPr>
        <p:spPr>
          <a:xfrm rot="0">
            <a:off x="1969379" y="1017444"/>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Supply Chain Management</a:t>
            </a:r>
          </a:p>
        </p:txBody>
      </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0166197" y="2317791"/>
            <a:ext cx="7478452" cy="6263204"/>
          </a:xfrm>
          <a:custGeom>
            <a:avLst/>
            <a:gdLst/>
            <a:ahLst/>
            <a:cxnLst/>
            <a:rect r="r" b="b" t="t" l="l"/>
            <a:pathLst>
              <a:path h="6263204" w="7478452">
                <a:moveTo>
                  <a:pt x="0" y="0"/>
                </a:moveTo>
                <a:lnTo>
                  <a:pt x="7478452" y="0"/>
                </a:lnTo>
                <a:lnTo>
                  <a:pt x="7478452" y="6263204"/>
                </a:lnTo>
                <a:lnTo>
                  <a:pt x="0" y="6263204"/>
                </a:lnTo>
                <a:lnTo>
                  <a:pt x="0" y="0"/>
                </a:lnTo>
                <a:close/>
              </a:path>
            </a:pathLst>
          </a:custGeom>
          <a:blipFill>
            <a:blip r:embed="rId5"/>
            <a:stretch>
              <a:fillRect l="0" t="0" r="0" b="0"/>
            </a:stretch>
          </a:blipFill>
        </p:spPr>
      </p:sp>
      <p:sp>
        <p:nvSpPr>
          <p:cNvPr name="TextBox 11" id="11"/>
          <p:cNvSpPr txBox="true"/>
          <p:nvPr/>
        </p:nvSpPr>
        <p:spPr>
          <a:xfrm rot="0">
            <a:off x="1028700" y="2529028"/>
            <a:ext cx="10220736" cy="5783581"/>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Transportation and Logistics: </a:t>
            </a:r>
            <a:r>
              <a:rPr lang="en-US" sz="3299">
                <a:solidFill>
                  <a:srgbClr val="FFFFFF"/>
                </a:solidFill>
                <a:latin typeface="Muli"/>
                <a:ea typeface="Muli"/>
                <a:cs typeface="Muli"/>
                <a:sym typeface="Muli"/>
              </a:rPr>
              <a:t>Route optimization, traffic forecasting, and fleet management.</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Energy: </a:t>
            </a:r>
            <a:r>
              <a:rPr lang="en-US" sz="3299">
                <a:solidFill>
                  <a:srgbClr val="FFFFFF"/>
                </a:solidFill>
                <a:latin typeface="Muli"/>
                <a:ea typeface="Muli"/>
                <a:cs typeface="Muli"/>
                <a:sym typeface="Muli"/>
              </a:rPr>
              <a:t>Smart grids, predictive maintenance, and consumption analysis.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Education and Entertainment:</a:t>
            </a:r>
            <a:r>
              <a:rPr lang="en-US" sz="3299">
                <a:solidFill>
                  <a:srgbClr val="FFFFFF"/>
                </a:solidFill>
                <a:latin typeface="Muli"/>
                <a:ea typeface="Muli"/>
                <a:cs typeface="Muli"/>
                <a:sym typeface="Muli"/>
              </a:rPr>
              <a:t> Customized learning tools and media content recommendations.</a:t>
            </a:r>
          </a:p>
        </p:txBody>
      </p:sp>
      <p:sp>
        <p:nvSpPr>
          <p:cNvPr name="TextBox 12" id="12"/>
          <p:cNvSpPr txBox="true"/>
          <p:nvPr/>
        </p:nvSpPr>
        <p:spPr>
          <a:xfrm rot="0">
            <a:off x="1969379" y="441181"/>
            <a:ext cx="14349241"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5. Other Sectors Using Big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493520" y="-432037"/>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4379606" y="827633"/>
            <a:ext cx="10185517" cy="1182622"/>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How Big Data works</a:t>
            </a:r>
          </a:p>
        </p:txBody>
      </p:sp>
      <p:sp>
        <p:nvSpPr>
          <p:cNvPr name="TextBox 11" id="11"/>
          <p:cNvSpPr txBox="true"/>
          <p:nvPr/>
        </p:nvSpPr>
        <p:spPr>
          <a:xfrm rot="0">
            <a:off x="1133654" y="2838605"/>
            <a:ext cx="3804166" cy="863599"/>
          </a:xfrm>
          <a:prstGeom prst="rect">
            <a:avLst/>
          </a:prstGeom>
        </p:spPr>
        <p:txBody>
          <a:bodyPr anchor="t" rtlCol="false" tIns="0" lIns="0" bIns="0" rIns="0">
            <a:spAutoFit/>
          </a:bodyPr>
          <a:lstStyle/>
          <a:p>
            <a:pPr algn="ctr">
              <a:lnSpc>
                <a:spcPts val="7000"/>
              </a:lnSpc>
              <a:spcBef>
                <a:spcPct val="0"/>
              </a:spcBef>
            </a:pPr>
            <a:r>
              <a:rPr lang="en-US" b="true" sz="5000">
                <a:solidFill>
                  <a:srgbClr val="F6E0F5"/>
                </a:solidFill>
                <a:latin typeface="Garet Bold"/>
                <a:ea typeface="Garet Bold"/>
                <a:cs typeface="Garet Bold"/>
                <a:sym typeface="Garet Bold"/>
              </a:rPr>
              <a:t>Integration</a:t>
            </a:r>
          </a:p>
        </p:txBody>
      </p:sp>
      <p:sp>
        <p:nvSpPr>
          <p:cNvPr name="TextBox 12" id="12"/>
          <p:cNvSpPr txBox="true"/>
          <p:nvPr/>
        </p:nvSpPr>
        <p:spPr>
          <a:xfrm rot="0">
            <a:off x="1133654" y="4913394"/>
            <a:ext cx="4442936" cy="863599"/>
          </a:xfrm>
          <a:prstGeom prst="rect">
            <a:avLst/>
          </a:prstGeom>
        </p:spPr>
        <p:txBody>
          <a:bodyPr anchor="t" rtlCol="false" tIns="0" lIns="0" bIns="0" rIns="0">
            <a:spAutoFit/>
          </a:bodyPr>
          <a:lstStyle/>
          <a:p>
            <a:pPr algn="ctr">
              <a:lnSpc>
                <a:spcPts val="7000"/>
              </a:lnSpc>
              <a:spcBef>
                <a:spcPct val="0"/>
              </a:spcBef>
            </a:pPr>
            <a:r>
              <a:rPr lang="en-US" b="true" sz="5000">
                <a:solidFill>
                  <a:srgbClr val="F6E0F5"/>
                </a:solidFill>
                <a:latin typeface="Garet Bold"/>
                <a:ea typeface="Garet Bold"/>
                <a:cs typeface="Garet Bold"/>
                <a:sym typeface="Garet Bold"/>
              </a:rPr>
              <a:t>Management</a:t>
            </a:r>
          </a:p>
        </p:txBody>
      </p:sp>
      <p:sp>
        <p:nvSpPr>
          <p:cNvPr name="TextBox 13" id="13"/>
          <p:cNvSpPr txBox="true"/>
          <p:nvPr/>
        </p:nvSpPr>
        <p:spPr>
          <a:xfrm rot="0">
            <a:off x="1028700" y="7151452"/>
            <a:ext cx="2755225" cy="863599"/>
          </a:xfrm>
          <a:prstGeom prst="rect">
            <a:avLst/>
          </a:prstGeom>
        </p:spPr>
        <p:txBody>
          <a:bodyPr anchor="t" rtlCol="false" tIns="0" lIns="0" bIns="0" rIns="0">
            <a:spAutoFit/>
          </a:bodyPr>
          <a:lstStyle/>
          <a:p>
            <a:pPr algn="ctr">
              <a:lnSpc>
                <a:spcPts val="7000"/>
              </a:lnSpc>
              <a:spcBef>
                <a:spcPct val="0"/>
              </a:spcBef>
            </a:pPr>
            <a:r>
              <a:rPr lang="en-US" b="true" sz="5000">
                <a:solidFill>
                  <a:srgbClr val="F6E0F5"/>
                </a:solidFill>
                <a:latin typeface="Garet Bold"/>
                <a:ea typeface="Garet Bold"/>
                <a:cs typeface="Garet Bold"/>
                <a:sym typeface="Garet Bold"/>
              </a:rPr>
              <a:t>Analysis</a:t>
            </a:r>
          </a:p>
        </p:txBody>
      </p:sp>
      <p:sp>
        <p:nvSpPr>
          <p:cNvPr name="TextBox 14" id="14"/>
          <p:cNvSpPr txBox="true"/>
          <p:nvPr/>
        </p:nvSpPr>
        <p:spPr>
          <a:xfrm rot="0">
            <a:off x="6331099" y="2722961"/>
            <a:ext cx="10499163" cy="1202055"/>
          </a:xfrm>
          <a:prstGeom prst="rect">
            <a:avLst/>
          </a:prstGeom>
        </p:spPr>
        <p:txBody>
          <a:bodyPr anchor="t" rtlCol="false" tIns="0" lIns="0" bIns="0" rIns="0">
            <a:spAutoFit/>
          </a:bodyPr>
          <a:lstStyle/>
          <a:p>
            <a:pPr algn="l">
              <a:lnSpc>
                <a:spcPts val="3299"/>
              </a:lnSpc>
            </a:pPr>
            <a:r>
              <a:rPr lang="en-US" sz="2199">
                <a:solidFill>
                  <a:srgbClr val="F6E0F5"/>
                </a:solidFill>
                <a:latin typeface="Garet"/>
                <a:ea typeface="Garet"/>
                <a:cs typeface="Garet"/>
                <a:sym typeface="Garet"/>
              </a:rPr>
              <a:t>Big Data is collected from diverse sources like apps, social media, IoT sensors, and web scraping. It requires preprocessing—cleaning, transforming, and aggregating—before storage and analysis.</a:t>
            </a:r>
          </a:p>
        </p:txBody>
      </p:sp>
      <p:sp>
        <p:nvSpPr>
          <p:cNvPr name="TextBox 15" id="15"/>
          <p:cNvSpPr txBox="true"/>
          <p:nvPr/>
        </p:nvSpPr>
        <p:spPr>
          <a:xfrm rot="0">
            <a:off x="6267222" y="4563191"/>
            <a:ext cx="10499163" cy="1611630"/>
          </a:xfrm>
          <a:prstGeom prst="rect">
            <a:avLst/>
          </a:prstGeom>
        </p:spPr>
        <p:txBody>
          <a:bodyPr anchor="t" rtlCol="false" tIns="0" lIns="0" bIns="0" rIns="0">
            <a:spAutoFit/>
          </a:bodyPr>
          <a:lstStyle/>
          <a:p>
            <a:pPr algn="l">
              <a:lnSpc>
                <a:spcPts val="3299"/>
              </a:lnSpc>
            </a:pPr>
            <a:r>
              <a:rPr lang="en-US" sz="2199">
                <a:solidFill>
                  <a:srgbClr val="F6E0F5"/>
                </a:solidFill>
                <a:latin typeface="Garet"/>
                <a:ea typeface="Garet"/>
                <a:cs typeface="Garet"/>
                <a:sym typeface="Garet"/>
              </a:rPr>
              <a:t>Large-scale storage is handled through cloud solutions or on-premises servers. NoSQL databases, like MongoDB, provide flexibility to store various data types without strict schemas, ensuring scalability..</a:t>
            </a:r>
          </a:p>
          <a:p>
            <a:pPr algn="l">
              <a:lnSpc>
                <a:spcPts val="3299"/>
              </a:lnSpc>
            </a:pPr>
          </a:p>
        </p:txBody>
      </p:sp>
      <p:sp>
        <p:nvSpPr>
          <p:cNvPr name="TextBox 16" id="16"/>
          <p:cNvSpPr txBox="true"/>
          <p:nvPr/>
        </p:nvSpPr>
        <p:spPr>
          <a:xfrm rot="0">
            <a:off x="6331099" y="6812996"/>
            <a:ext cx="10259016" cy="1202055"/>
          </a:xfrm>
          <a:prstGeom prst="rect">
            <a:avLst/>
          </a:prstGeom>
        </p:spPr>
        <p:txBody>
          <a:bodyPr anchor="t" rtlCol="false" tIns="0" lIns="0" bIns="0" rIns="0">
            <a:spAutoFit/>
          </a:bodyPr>
          <a:lstStyle/>
          <a:p>
            <a:pPr algn="l">
              <a:lnSpc>
                <a:spcPts val="3299"/>
              </a:lnSpc>
            </a:pPr>
            <a:r>
              <a:rPr lang="en-US" sz="2199">
                <a:solidFill>
                  <a:srgbClr val="F6E0F5"/>
                </a:solidFill>
                <a:latin typeface="Garet"/>
                <a:ea typeface="Garet"/>
                <a:cs typeface="Garet"/>
                <a:sym typeface="Garet"/>
              </a:rPr>
              <a:t>Tools like Hadoop and Spark analyze the data to uncover patterns and insights. AI and machine learning often enhance this process, enabling predictive analytics for business decisions.</a:t>
            </a:r>
          </a:p>
        </p:txBody>
      </p:sp>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4112334">
            <a:off x="-1119480" y="6256964"/>
            <a:ext cx="5999675" cy="6002672"/>
          </a:xfrm>
          <a:custGeom>
            <a:avLst/>
            <a:gdLst/>
            <a:ahLst/>
            <a:cxnLst/>
            <a:rect r="r" b="b" t="t" l="l"/>
            <a:pathLst>
              <a:path h="6002672" w="5999675">
                <a:moveTo>
                  <a:pt x="0" y="0"/>
                </a:moveTo>
                <a:lnTo>
                  <a:pt x="5999676" y="0"/>
                </a:lnTo>
                <a:lnTo>
                  <a:pt x="5999676" y="6002672"/>
                </a:lnTo>
                <a:lnTo>
                  <a:pt x="0" y="6002672"/>
                </a:lnTo>
                <a:lnTo>
                  <a:pt x="0" y="0"/>
                </a:lnTo>
                <a:close/>
              </a:path>
            </a:pathLst>
          </a:custGeom>
          <a:blipFill>
            <a:blip r:embed="rId4"/>
            <a:stretch>
              <a:fillRect l="0" t="0" r="0" b="0"/>
            </a:stretch>
          </a:blipFill>
        </p:spPr>
      </p:sp>
      <p:sp>
        <p:nvSpPr>
          <p:cNvPr name="TextBox 10" id="10"/>
          <p:cNvSpPr txBox="true"/>
          <p:nvPr/>
        </p:nvSpPr>
        <p:spPr>
          <a:xfrm rot="0">
            <a:off x="1445198" y="4010025"/>
            <a:ext cx="14987050" cy="2495549"/>
          </a:xfrm>
          <a:prstGeom prst="rect">
            <a:avLst/>
          </a:prstGeom>
        </p:spPr>
        <p:txBody>
          <a:bodyPr anchor="t" rtlCol="false" tIns="0" lIns="0" bIns="0" rIns="0">
            <a:spAutoFit/>
          </a:bodyPr>
          <a:lstStyle/>
          <a:p>
            <a:pPr algn="ctr">
              <a:lnSpc>
                <a:spcPts val="9599"/>
              </a:lnSpc>
            </a:pPr>
            <a:r>
              <a:rPr lang="en-US" sz="9999" b="true">
                <a:solidFill>
                  <a:srgbClr val="F6E0F5"/>
                </a:solidFill>
                <a:latin typeface="Garet Bold"/>
                <a:ea typeface="Garet Bold"/>
                <a:cs typeface="Garet Bold"/>
                <a:sym typeface="Garet Bold"/>
              </a:rPr>
              <a:t>VI. Big Data </a:t>
            </a:r>
          </a:p>
          <a:p>
            <a:pPr algn="ctr">
              <a:lnSpc>
                <a:spcPts val="9599"/>
              </a:lnSpc>
            </a:pPr>
            <a:r>
              <a:rPr lang="en-US" sz="9999" b="true">
                <a:solidFill>
                  <a:srgbClr val="F6E0F5"/>
                </a:solidFill>
                <a:latin typeface="Garet Bold"/>
                <a:ea typeface="Garet Bold"/>
                <a:cs typeface="Garet Bold"/>
                <a:sym typeface="Garet Bold"/>
              </a:rPr>
              <a:t>Ethics &amp; Privacy</a:t>
            </a:r>
          </a:p>
        </p:txBody>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423845" y="3579419"/>
            <a:ext cx="7139243" cy="4114800"/>
          </a:xfrm>
          <a:custGeom>
            <a:avLst/>
            <a:gdLst/>
            <a:ahLst/>
            <a:cxnLst/>
            <a:rect r="r" b="b" t="t" l="l"/>
            <a:pathLst>
              <a:path h="4114800" w="7139243">
                <a:moveTo>
                  <a:pt x="0" y="0"/>
                </a:moveTo>
                <a:lnTo>
                  <a:pt x="7139243" y="0"/>
                </a:lnTo>
                <a:lnTo>
                  <a:pt x="713924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563088" y="3227350"/>
            <a:ext cx="8696212" cy="5202556"/>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FFFFFF"/>
                </a:solidFill>
                <a:latin typeface="Muli"/>
                <a:ea typeface="Muli"/>
                <a:cs typeface="Muli"/>
                <a:sym typeface="Muli"/>
              </a:rPr>
              <a:t>Companies like Facebook and Google process petabytes of data daily, prompting questions about data handling.</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Key challenges</a:t>
            </a:r>
            <a:r>
              <a:rPr lang="en-US" sz="3299">
                <a:solidFill>
                  <a:srgbClr val="FFFFFF"/>
                </a:solidFill>
                <a:latin typeface="Muli"/>
                <a:ea typeface="Muli"/>
                <a:cs typeface="Muli"/>
                <a:sym typeface="Muli"/>
              </a:rPr>
              <a:t> include misuse of personal data, lack of transparency, algorithmic biases, and privacy protection from breaches.</a:t>
            </a:r>
          </a:p>
        </p:txBody>
      </p:sp>
      <p:sp>
        <p:nvSpPr>
          <p:cNvPr name="TextBox 12" id="12"/>
          <p:cNvSpPr txBox="true"/>
          <p:nvPr/>
        </p:nvSpPr>
        <p:spPr>
          <a:xfrm rot="0">
            <a:off x="3909767" y="441181"/>
            <a:ext cx="10468466" cy="2273258"/>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1. Big Data Ethics and Privacy: Introduction</a:t>
            </a:r>
          </a:p>
        </p:txBody>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2214117" y="2101160"/>
            <a:ext cx="3046859" cy="639224"/>
          </a:xfrm>
          <a:prstGeom prst="rect">
            <a:avLst/>
          </a:prstGeom>
        </p:spPr>
        <p:txBody>
          <a:bodyPr anchor="t" rtlCol="false" tIns="0" lIns="0" bIns="0" rIns="0">
            <a:spAutoFit/>
          </a:bodyPr>
          <a:lstStyle/>
          <a:p>
            <a:pPr algn="l" marL="806735" indent="-403368" lvl="1">
              <a:lnSpc>
                <a:spcPts val="5231"/>
              </a:lnSpc>
              <a:buFont typeface="Arial"/>
              <a:buChar char="•"/>
            </a:pPr>
            <a:r>
              <a:rPr lang="en-US" b="true" sz="3736">
                <a:solidFill>
                  <a:srgbClr val="FFFFFF"/>
                </a:solidFill>
                <a:latin typeface="Muli Bold"/>
                <a:ea typeface="Muli Bold"/>
                <a:cs typeface="Muli Bold"/>
                <a:sym typeface="Muli Bold"/>
              </a:rPr>
              <a:t>Storage:</a:t>
            </a:r>
          </a:p>
        </p:txBody>
      </p:sp>
      <p:sp>
        <p:nvSpPr>
          <p:cNvPr name="Freeform 11" id="11"/>
          <p:cNvSpPr/>
          <p:nvPr/>
        </p:nvSpPr>
        <p:spPr>
          <a:xfrm flipH="false" flipV="false" rot="0">
            <a:off x="10784185" y="2740385"/>
            <a:ext cx="5603940" cy="5807191"/>
          </a:xfrm>
          <a:custGeom>
            <a:avLst/>
            <a:gdLst/>
            <a:ahLst/>
            <a:cxnLst/>
            <a:rect r="r" b="b" t="t" l="l"/>
            <a:pathLst>
              <a:path h="5807191" w="5603940">
                <a:moveTo>
                  <a:pt x="0" y="0"/>
                </a:moveTo>
                <a:lnTo>
                  <a:pt x="5603940" y="0"/>
                </a:lnTo>
                <a:lnTo>
                  <a:pt x="5603940" y="5807191"/>
                </a:lnTo>
                <a:lnTo>
                  <a:pt x="0" y="5807191"/>
                </a:lnTo>
                <a:lnTo>
                  <a:pt x="0" y="0"/>
                </a:lnTo>
                <a:close/>
              </a:path>
            </a:pathLst>
          </a:custGeom>
          <a:blipFill>
            <a:blip r:embed="rId5"/>
            <a:stretch>
              <a:fillRect l="0" t="0" r="0" b="0"/>
            </a:stretch>
          </a:blipFill>
        </p:spPr>
      </p:sp>
      <p:sp>
        <p:nvSpPr>
          <p:cNvPr name="TextBox 12" id="12"/>
          <p:cNvSpPr txBox="true"/>
          <p:nvPr/>
        </p:nvSpPr>
        <p:spPr>
          <a:xfrm rot="0">
            <a:off x="3090946" y="696748"/>
            <a:ext cx="12106107"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2. Challenges of Big Data</a:t>
            </a:r>
          </a:p>
        </p:txBody>
      </p:sp>
      <p:grpSp>
        <p:nvGrpSpPr>
          <p:cNvPr name="Group 13" id="13"/>
          <p:cNvGrpSpPr/>
          <p:nvPr/>
        </p:nvGrpSpPr>
        <p:grpSpPr>
          <a:xfrm rot="0">
            <a:off x="2928856" y="2941303"/>
            <a:ext cx="6416739" cy="5791107"/>
            <a:chOff x="0" y="0"/>
            <a:chExt cx="8555652" cy="7721476"/>
          </a:xfrm>
        </p:grpSpPr>
        <p:sp>
          <p:nvSpPr>
            <p:cNvPr name="Freeform 14" id="14"/>
            <p:cNvSpPr/>
            <p:nvPr/>
          </p:nvSpPr>
          <p:spPr>
            <a:xfrm flipH="false" flipV="false" rot="0">
              <a:off x="0" y="0"/>
              <a:ext cx="8555652" cy="7721476"/>
            </a:xfrm>
            <a:custGeom>
              <a:avLst/>
              <a:gdLst/>
              <a:ahLst/>
              <a:cxnLst/>
              <a:rect r="r" b="b" t="t" l="l"/>
              <a:pathLst>
                <a:path h="7721476" w="8555652">
                  <a:moveTo>
                    <a:pt x="0" y="0"/>
                  </a:moveTo>
                  <a:lnTo>
                    <a:pt x="8555652" y="0"/>
                  </a:lnTo>
                  <a:lnTo>
                    <a:pt x="8555652" y="7721476"/>
                  </a:lnTo>
                  <a:lnTo>
                    <a:pt x="0" y="77214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678313" y="1048047"/>
              <a:ext cx="4886122" cy="1379106"/>
            </a:xfrm>
            <a:prstGeom prst="rect">
              <a:avLst/>
            </a:prstGeom>
          </p:spPr>
          <p:txBody>
            <a:bodyPr anchor="t" rtlCol="false" tIns="0" lIns="0" bIns="0" rIns="0">
              <a:spAutoFit/>
            </a:bodyPr>
            <a:lstStyle/>
            <a:p>
              <a:pPr algn="ctr">
                <a:lnSpc>
                  <a:spcPts val="2666"/>
                </a:lnSpc>
              </a:pPr>
              <a:r>
                <a:rPr lang="en-US" sz="2867">
                  <a:solidFill>
                    <a:srgbClr val="4A2868"/>
                  </a:solidFill>
                  <a:latin typeface="Muli"/>
                  <a:ea typeface="Muli"/>
                  <a:cs typeface="Muli"/>
                  <a:sym typeface="Muli"/>
                </a:rPr>
                <a:t>Relational databases inefficient with handling Big Data. </a:t>
              </a:r>
            </a:p>
          </p:txBody>
        </p:sp>
        <p:sp>
          <p:nvSpPr>
            <p:cNvPr name="TextBox 16" id="16"/>
            <p:cNvSpPr txBox="true"/>
            <p:nvPr/>
          </p:nvSpPr>
          <p:spPr>
            <a:xfrm rot="0">
              <a:off x="3226191" y="3014505"/>
              <a:ext cx="5081693" cy="1421228"/>
            </a:xfrm>
            <a:prstGeom prst="rect">
              <a:avLst/>
            </a:prstGeom>
          </p:spPr>
          <p:txBody>
            <a:bodyPr anchor="t" rtlCol="false" tIns="0" lIns="0" bIns="0" rIns="0">
              <a:spAutoFit/>
            </a:bodyPr>
            <a:lstStyle/>
            <a:p>
              <a:pPr algn="ctr">
                <a:lnSpc>
                  <a:spcPts val="2821"/>
                </a:lnSpc>
              </a:pPr>
              <a:r>
                <a:rPr lang="en-US" sz="2293">
                  <a:solidFill>
                    <a:srgbClr val="4A2868"/>
                  </a:solidFill>
                  <a:latin typeface="Muli"/>
                  <a:ea typeface="Muli"/>
                  <a:cs typeface="Muli"/>
                  <a:sym typeface="Muli"/>
                </a:rPr>
                <a:t>Employ scalable, distributed systems like Hadoop for storing data efficiently.</a:t>
              </a:r>
            </a:p>
          </p:txBody>
        </p:sp>
        <p:sp>
          <p:nvSpPr>
            <p:cNvPr name="TextBox 17" id="17"/>
            <p:cNvSpPr txBox="true"/>
            <p:nvPr/>
          </p:nvSpPr>
          <p:spPr>
            <a:xfrm rot="0">
              <a:off x="2653262" y="5150229"/>
              <a:ext cx="4911173" cy="1425389"/>
            </a:xfrm>
            <a:prstGeom prst="rect">
              <a:avLst/>
            </a:prstGeom>
          </p:spPr>
          <p:txBody>
            <a:bodyPr anchor="t" rtlCol="false" tIns="0" lIns="0" bIns="0" rIns="0">
              <a:spAutoFit/>
            </a:bodyPr>
            <a:lstStyle/>
            <a:p>
              <a:pPr algn="ctr">
                <a:lnSpc>
                  <a:spcPts val="2863"/>
                </a:lnSpc>
              </a:pPr>
              <a:r>
                <a:rPr lang="en-US" sz="2490">
                  <a:solidFill>
                    <a:srgbClr val="FFFFFF"/>
                  </a:solidFill>
                  <a:latin typeface="Muli"/>
                  <a:ea typeface="Muli"/>
                  <a:cs typeface="Muli"/>
                  <a:sym typeface="Muli"/>
                </a:rPr>
                <a:t>Fault-tolerant systems ensure data availability. Cloud has pros and cons.</a:t>
              </a:r>
            </a:p>
          </p:txBody>
        </p:sp>
      </p:gr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1326035" y="3385110"/>
            <a:ext cx="9903773" cy="3459630"/>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Processing:</a:t>
            </a:r>
          </a:p>
          <a:p>
            <a:pPr algn="l" marL="1424924" indent="-474975" lvl="2">
              <a:lnSpc>
                <a:spcPts val="4619"/>
              </a:lnSpc>
              <a:buFont typeface="Arial"/>
              <a:buChar char="⚬"/>
            </a:pPr>
            <a:r>
              <a:rPr lang="en-US" sz="3299">
                <a:solidFill>
                  <a:srgbClr val="FFFFFF"/>
                </a:solidFill>
                <a:latin typeface="Muli"/>
                <a:ea typeface="Muli"/>
                <a:cs typeface="Muli"/>
                <a:sym typeface="Muli"/>
              </a:rPr>
              <a:t>Processing Big Data with Apache Spark.</a:t>
            </a:r>
          </a:p>
          <a:p>
            <a:pPr algn="l" marL="1424924" indent="-474975" lvl="2">
              <a:lnSpc>
                <a:spcPts val="4619"/>
              </a:lnSpc>
              <a:buFont typeface="Arial"/>
              <a:buChar char="⚬"/>
            </a:pPr>
            <a:r>
              <a:rPr lang="en-US" sz="3299">
                <a:solidFill>
                  <a:srgbClr val="FFFFFF"/>
                </a:solidFill>
                <a:latin typeface="Muli"/>
                <a:ea typeface="Muli"/>
                <a:cs typeface="Muli"/>
                <a:sym typeface="Muli"/>
              </a:rPr>
              <a:t>Efficient systems needed for diverse data formats, processing large datasets.</a:t>
            </a:r>
          </a:p>
          <a:p>
            <a:pPr algn="l" marL="1424924" indent="-474975" lvl="2">
              <a:lnSpc>
                <a:spcPts val="4619"/>
              </a:lnSpc>
              <a:buFont typeface="Arial"/>
              <a:buChar char="⚬"/>
            </a:pPr>
            <a:r>
              <a:rPr lang="en-US" sz="3299">
                <a:solidFill>
                  <a:srgbClr val="FFFFFF"/>
                </a:solidFill>
                <a:latin typeface="Muli"/>
                <a:ea typeface="Muli"/>
                <a:cs typeface="Muli"/>
                <a:sym typeface="Muli"/>
              </a:rPr>
              <a:t>Balancing efficiency with flexibility for handling data effectively.</a:t>
            </a:r>
          </a:p>
        </p:txBody>
      </p:sp>
      <p:sp>
        <p:nvSpPr>
          <p:cNvPr name="TextBox 11" id="11"/>
          <p:cNvSpPr txBox="true"/>
          <p:nvPr/>
        </p:nvSpPr>
        <p:spPr>
          <a:xfrm rot="0">
            <a:off x="3090946" y="696748"/>
            <a:ext cx="12106107"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2. Challenges of Big Data</a:t>
            </a:r>
          </a:p>
        </p:txBody>
      </p:sp>
      <p:sp>
        <p:nvSpPr>
          <p:cNvPr name="Freeform 12" id="12"/>
          <p:cNvSpPr/>
          <p:nvPr/>
        </p:nvSpPr>
        <p:spPr>
          <a:xfrm flipH="false" flipV="false" rot="0">
            <a:off x="10784185" y="2740385"/>
            <a:ext cx="5603940" cy="5807191"/>
          </a:xfrm>
          <a:custGeom>
            <a:avLst/>
            <a:gdLst/>
            <a:ahLst/>
            <a:cxnLst/>
            <a:rect r="r" b="b" t="t" l="l"/>
            <a:pathLst>
              <a:path h="5807191" w="5603940">
                <a:moveTo>
                  <a:pt x="0" y="0"/>
                </a:moveTo>
                <a:lnTo>
                  <a:pt x="5603940" y="0"/>
                </a:lnTo>
                <a:lnTo>
                  <a:pt x="5603940" y="5807191"/>
                </a:lnTo>
                <a:lnTo>
                  <a:pt x="0" y="5807191"/>
                </a:lnTo>
                <a:lnTo>
                  <a:pt x="0" y="0"/>
                </a:lnTo>
                <a:close/>
              </a:path>
            </a:pathLst>
          </a:custGeom>
          <a:blipFill>
            <a:blip r:embed="rId5"/>
            <a:stretch>
              <a:fillRect l="0" t="0" r="0" b="0"/>
            </a:stretch>
          </a:blipFill>
        </p:spPr>
      </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2610897" y="5688546"/>
            <a:ext cx="5677103" cy="4598454"/>
          </a:xfrm>
          <a:custGeom>
            <a:avLst/>
            <a:gdLst/>
            <a:ahLst/>
            <a:cxnLst/>
            <a:rect r="r" b="b" t="t" l="l"/>
            <a:pathLst>
              <a:path h="4598454" w="5677103">
                <a:moveTo>
                  <a:pt x="0" y="0"/>
                </a:moveTo>
                <a:lnTo>
                  <a:pt x="5677103" y="0"/>
                </a:lnTo>
                <a:lnTo>
                  <a:pt x="5677103" y="4598454"/>
                </a:lnTo>
                <a:lnTo>
                  <a:pt x="0" y="4598454"/>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643287" y="584056"/>
            <a:ext cx="9001427" cy="1939346"/>
          </a:xfrm>
          <a:prstGeom prst="rect">
            <a:avLst/>
          </a:prstGeom>
        </p:spPr>
        <p:txBody>
          <a:bodyPr anchor="t" rtlCol="false" tIns="0" lIns="0" bIns="0" rIns="0">
            <a:spAutoFit/>
          </a:bodyPr>
          <a:lstStyle/>
          <a:p>
            <a:pPr algn="ctr">
              <a:lnSpc>
                <a:spcPts val="7606"/>
              </a:lnSpc>
            </a:pPr>
            <a:r>
              <a:rPr lang="en-US" sz="6501" b="true">
                <a:solidFill>
                  <a:srgbClr val="F6E0F5"/>
                </a:solidFill>
                <a:latin typeface="Garet Bold"/>
                <a:ea typeface="Garet Bold"/>
                <a:cs typeface="Garet Bold"/>
                <a:sym typeface="Garet Bold"/>
              </a:rPr>
              <a:t>3. Big Data Security and Data Quality</a:t>
            </a:r>
          </a:p>
        </p:txBody>
      </p:sp>
      <p:sp>
        <p:nvSpPr>
          <p:cNvPr name="Freeform 12" id="12"/>
          <p:cNvSpPr/>
          <p:nvPr/>
        </p:nvSpPr>
        <p:spPr>
          <a:xfrm flipH="true" flipV="false" rot="0">
            <a:off x="0" y="5688546"/>
            <a:ext cx="5677103" cy="4598454"/>
          </a:xfrm>
          <a:custGeom>
            <a:avLst/>
            <a:gdLst/>
            <a:ahLst/>
            <a:cxnLst/>
            <a:rect r="r" b="b" t="t" l="l"/>
            <a:pathLst>
              <a:path h="4598454" w="5677103">
                <a:moveTo>
                  <a:pt x="5677103" y="0"/>
                </a:moveTo>
                <a:lnTo>
                  <a:pt x="0" y="0"/>
                </a:lnTo>
                <a:lnTo>
                  <a:pt x="0" y="4598454"/>
                </a:lnTo>
                <a:lnTo>
                  <a:pt x="5677103" y="4598454"/>
                </a:lnTo>
                <a:lnTo>
                  <a:pt x="5677103"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902910" y="3401152"/>
            <a:ext cx="7315200" cy="3484695"/>
            <a:chOff x="0" y="0"/>
            <a:chExt cx="9753600" cy="4646260"/>
          </a:xfrm>
        </p:grpSpPr>
        <p:sp>
          <p:nvSpPr>
            <p:cNvPr name="Freeform 14" id="14"/>
            <p:cNvSpPr/>
            <p:nvPr/>
          </p:nvSpPr>
          <p:spPr>
            <a:xfrm flipH="false" flipV="false" rot="0">
              <a:off x="0" y="0"/>
              <a:ext cx="9753600" cy="4646260"/>
            </a:xfrm>
            <a:custGeom>
              <a:avLst/>
              <a:gdLst/>
              <a:ahLst/>
              <a:cxnLst/>
              <a:rect r="r" b="b" t="t" l="l"/>
              <a:pathLst>
                <a:path h="4646260" w="9753600">
                  <a:moveTo>
                    <a:pt x="0" y="0"/>
                  </a:moveTo>
                  <a:lnTo>
                    <a:pt x="9753600" y="0"/>
                  </a:lnTo>
                  <a:lnTo>
                    <a:pt x="9753600" y="4646260"/>
                  </a:lnTo>
                  <a:lnTo>
                    <a:pt x="0" y="46462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34162" y="1722461"/>
              <a:ext cx="3591091" cy="1106088"/>
            </a:xfrm>
            <a:prstGeom prst="rect">
              <a:avLst/>
            </a:prstGeom>
          </p:spPr>
          <p:txBody>
            <a:bodyPr anchor="t" rtlCol="false" tIns="0" lIns="0" bIns="0" rIns="0">
              <a:spAutoFit/>
            </a:bodyPr>
            <a:lstStyle/>
            <a:p>
              <a:pPr algn="ctr">
                <a:lnSpc>
                  <a:spcPts val="7035"/>
                </a:lnSpc>
              </a:pPr>
              <a:r>
                <a:rPr lang="en-US" sz="5025" b="true">
                  <a:solidFill>
                    <a:srgbClr val="4A2868"/>
                  </a:solidFill>
                  <a:latin typeface="Muli Bold"/>
                  <a:ea typeface="Muli Bold"/>
                  <a:cs typeface="Muli Bold"/>
                  <a:sym typeface="Muli Bold"/>
                </a:rPr>
                <a:t>Security</a:t>
              </a:r>
            </a:p>
          </p:txBody>
        </p:sp>
        <p:sp>
          <p:nvSpPr>
            <p:cNvPr name="TextBox 16" id="16"/>
            <p:cNvSpPr txBox="true"/>
            <p:nvPr/>
          </p:nvSpPr>
          <p:spPr>
            <a:xfrm rot="0">
              <a:off x="5957289" y="209099"/>
              <a:ext cx="3591091" cy="996794"/>
            </a:xfrm>
            <a:prstGeom prst="rect">
              <a:avLst/>
            </a:prstGeom>
          </p:spPr>
          <p:txBody>
            <a:bodyPr anchor="t" rtlCol="false" tIns="0" lIns="0" bIns="0" rIns="0">
              <a:spAutoFit/>
            </a:bodyPr>
            <a:lstStyle/>
            <a:p>
              <a:pPr algn="ctr">
                <a:lnSpc>
                  <a:spcPts val="2709"/>
                </a:lnSpc>
              </a:pPr>
              <a:r>
                <a:rPr lang="en-US" sz="3225" b="true">
                  <a:solidFill>
                    <a:srgbClr val="4A2868"/>
                  </a:solidFill>
                  <a:latin typeface="Muli Bold"/>
                  <a:ea typeface="Muli Bold"/>
                  <a:cs typeface="Muli Bold"/>
                  <a:sym typeface="Muli Bold"/>
                </a:rPr>
                <a:t>critical cybersecurity</a:t>
              </a:r>
            </a:p>
          </p:txBody>
        </p:sp>
        <p:sp>
          <p:nvSpPr>
            <p:cNvPr name="TextBox 17" id="17"/>
            <p:cNvSpPr txBox="true"/>
            <p:nvPr/>
          </p:nvSpPr>
          <p:spPr>
            <a:xfrm rot="0">
              <a:off x="4731591" y="1831755"/>
              <a:ext cx="5022009" cy="996794"/>
            </a:xfrm>
            <a:prstGeom prst="rect">
              <a:avLst/>
            </a:prstGeom>
          </p:spPr>
          <p:txBody>
            <a:bodyPr anchor="t" rtlCol="false" tIns="0" lIns="0" bIns="0" rIns="0">
              <a:spAutoFit/>
            </a:bodyPr>
            <a:lstStyle/>
            <a:p>
              <a:pPr algn="ctr">
                <a:lnSpc>
                  <a:spcPts val="2709"/>
                </a:lnSpc>
              </a:pPr>
              <a:r>
                <a:rPr lang="en-US" sz="3225" b="true">
                  <a:solidFill>
                    <a:srgbClr val="4A2868"/>
                  </a:solidFill>
                  <a:latin typeface="Muli Bold"/>
                  <a:ea typeface="Muli Bold"/>
                  <a:cs typeface="Muli Bold"/>
                  <a:sym typeface="Muli Bold"/>
                </a:rPr>
                <a:t>risks (breaches,hacking)</a:t>
              </a:r>
            </a:p>
          </p:txBody>
        </p:sp>
        <p:sp>
          <p:nvSpPr>
            <p:cNvPr name="TextBox 18" id="18"/>
            <p:cNvSpPr txBox="true"/>
            <p:nvPr/>
          </p:nvSpPr>
          <p:spPr>
            <a:xfrm rot="0">
              <a:off x="6242213" y="3455537"/>
              <a:ext cx="3021243" cy="996794"/>
            </a:xfrm>
            <a:prstGeom prst="rect">
              <a:avLst/>
            </a:prstGeom>
          </p:spPr>
          <p:txBody>
            <a:bodyPr anchor="t" rtlCol="false" tIns="0" lIns="0" bIns="0" rIns="0">
              <a:spAutoFit/>
            </a:bodyPr>
            <a:lstStyle/>
            <a:p>
              <a:pPr algn="ctr">
                <a:lnSpc>
                  <a:spcPts val="2709"/>
                </a:lnSpc>
              </a:pPr>
              <a:r>
                <a:rPr lang="en-US" sz="3225" b="true">
                  <a:solidFill>
                    <a:srgbClr val="4A2868"/>
                  </a:solidFill>
                  <a:latin typeface="Muli Bold"/>
                  <a:ea typeface="Muli Bold"/>
                  <a:cs typeface="Muli Bold"/>
                  <a:sym typeface="Muli Bold"/>
                </a:rPr>
                <a:t>implement encryption</a:t>
              </a:r>
            </a:p>
          </p:txBody>
        </p:sp>
      </p:grpSp>
      <p:grpSp>
        <p:nvGrpSpPr>
          <p:cNvPr name="Group 19" id="19"/>
          <p:cNvGrpSpPr/>
          <p:nvPr/>
        </p:nvGrpSpPr>
        <p:grpSpPr>
          <a:xfrm rot="0">
            <a:off x="9725082" y="3401152"/>
            <a:ext cx="7315200" cy="3484695"/>
            <a:chOff x="0" y="0"/>
            <a:chExt cx="9753600" cy="4646260"/>
          </a:xfrm>
        </p:grpSpPr>
        <p:sp>
          <p:nvSpPr>
            <p:cNvPr name="Freeform 20" id="20"/>
            <p:cNvSpPr/>
            <p:nvPr/>
          </p:nvSpPr>
          <p:spPr>
            <a:xfrm flipH="false" flipV="false" rot="0">
              <a:off x="0" y="0"/>
              <a:ext cx="9753600" cy="4646260"/>
            </a:xfrm>
            <a:custGeom>
              <a:avLst/>
              <a:gdLst/>
              <a:ahLst/>
              <a:cxnLst/>
              <a:rect r="r" b="b" t="t" l="l"/>
              <a:pathLst>
                <a:path h="4646260" w="9753600">
                  <a:moveTo>
                    <a:pt x="0" y="0"/>
                  </a:moveTo>
                  <a:lnTo>
                    <a:pt x="9753600" y="0"/>
                  </a:lnTo>
                  <a:lnTo>
                    <a:pt x="9753600" y="4646260"/>
                  </a:lnTo>
                  <a:lnTo>
                    <a:pt x="0" y="46462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363680" y="1498734"/>
              <a:ext cx="3591091" cy="1672362"/>
            </a:xfrm>
            <a:prstGeom prst="rect">
              <a:avLst/>
            </a:prstGeom>
          </p:spPr>
          <p:txBody>
            <a:bodyPr anchor="t" rtlCol="false" tIns="0" lIns="0" bIns="0" rIns="0">
              <a:spAutoFit/>
            </a:bodyPr>
            <a:lstStyle/>
            <a:p>
              <a:pPr algn="ctr">
                <a:lnSpc>
                  <a:spcPts val="4723"/>
                </a:lnSpc>
              </a:pPr>
              <a:r>
                <a:rPr lang="en-US" sz="5025" b="true">
                  <a:solidFill>
                    <a:srgbClr val="4A2868"/>
                  </a:solidFill>
                  <a:latin typeface="Muli Bold"/>
                  <a:ea typeface="Muli Bold"/>
                  <a:cs typeface="Muli Bold"/>
                  <a:sym typeface="Muli Bold"/>
                </a:rPr>
                <a:t>Data Quality</a:t>
              </a:r>
            </a:p>
          </p:txBody>
        </p:sp>
        <p:sp>
          <p:nvSpPr>
            <p:cNvPr name="TextBox 22" id="22"/>
            <p:cNvSpPr txBox="true"/>
            <p:nvPr/>
          </p:nvSpPr>
          <p:spPr>
            <a:xfrm rot="0">
              <a:off x="4930474" y="343099"/>
              <a:ext cx="4671580" cy="996794"/>
            </a:xfrm>
            <a:prstGeom prst="rect">
              <a:avLst/>
            </a:prstGeom>
          </p:spPr>
          <p:txBody>
            <a:bodyPr anchor="t" rtlCol="false" tIns="0" lIns="0" bIns="0" rIns="0">
              <a:spAutoFit/>
            </a:bodyPr>
            <a:lstStyle/>
            <a:p>
              <a:pPr algn="ctr">
                <a:lnSpc>
                  <a:spcPts val="2709"/>
                </a:lnSpc>
              </a:pPr>
              <a:r>
                <a:rPr lang="en-US" sz="3225" b="true">
                  <a:solidFill>
                    <a:srgbClr val="4A2868"/>
                  </a:solidFill>
                  <a:latin typeface="Muli Bold"/>
                  <a:ea typeface="Muli Bold"/>
                  <a:cs typeface="Muli Bold"/>
                  <a:sym typeface="Muli Bold"/>
                </a:rPr>
                <a:t>poor quality leads to mistakes</a:t>
              </a:r>
            </a:p>
          </p:txBody>
        </p:sp>
        <p:sp>
          <p:nvSpPr>
            <p:cNvPr name="TextBox 23" id="23"/>
            <p:cNvSpPr txBox="true"/>
            <p:nvPr/>
          </p:nvSpPr>
          <p:spPr>
            <a:xfrm rot="0">
              <a:off x="4556377" y="2110500"/>
              <a:ext cx="5022009" cy="539561"/>
            </a:xfrm>
            <a:prstGeom prst="rect">
              <a:avLst/>
            </a:prstGeom>
          </p:spPr>
          <p:txBody>
            <a:bodyPr anchor="t" rtlCol="false" tIns="0" lIns="0" bIns="0" rIns="0">
              <a:spAutoFit/>
            </a:bodyPr>
            <a:lstStyle/>
            <a:p>
              <a:pPr algn="ctr">
                <a:lnSpc>
                  <a:spcPts val="2709"/>
                </a:lnSpc>
              </a:pPr>
              <a:r>
                <a:rPr lang="en-US" sz="3225" b="true">
                  <a:solidFill>
                    <a:srgbClr val="4A2868"/>
                  </a:solidFill>
                  <a:latin typeface="Muli Bold"/>
                  <a:ea typeface="Muli Bold"/>
                  <a:cs typeface="Muli Bold"/>
                  <a:sym typeface="Muli Bold"/>
                </a:rPr>
                <a:t>dataset accuracy</a:t>
              </a:r>
            </a:p>
          </p:txBody>
        </p:sp>
        <p:sp>
          <p:nvSpPr>
            <p:cNvPr name="TextBox 24" id="24"/>
            <p:cNvSpPr txBox="true"/>
            <p:nvPr/>
          </p:nvSpPr>
          <p:spPr>
            <a:xfrm rot="0">
              <a:off x="4876800" y="3689156"/>
              <a:ext cx="4707079" cy="539561"/>
            </a:xfrm>
            <a:prstGeom prst="rect">
              <a:avLst/>
            </a:prstGeom>
          </p:spPr>
          <p:txBody>
            <a:bodyPr anchor="t" rtlCol="false" tIns="0" lIns="0" bIns="0" rIns="0">
              <a:spAutoFit/>
            </a:bodyPr>
            <a:lstStyle/>
            <a:p>
              <a:pPr algn="ctr">
                <a:lnSpc>
                  <a:spcPts val="2709"/>
                </a:lnSpc>
              </a:pPr>
              <a:r>
                <a:rPr lang="en-US" sz="3225" b="true">
                  <a:solidFill>
                    <a:srgbClr val="4A2868"/>
                  </a:solidFill>
                  <a:latin typeface="Muli Bold"/>
                  <a:ea typeface="Muli Bold"/>
                  <a:cs typeface="Muli Bold"/>
                  <a:sym typeface="Muli Bold"/>
                </a:rPr>
                <a:t>fixing data errors</a:t>
              </a:r>
            </a:p>
          </p:txBody>
        </p:sp>
      </p:gr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grpSp>
        <p:nvGrpSpPr>
          <p:cNvPr name="Group 10" id="10"/>
          <p:cNvGrpSpPr/>
          <p:nvPr/>
        </p:nvGrpSpPr>
        <p:grpSpPr>
          <a:xfrm rot="0">
            <a:off x="1598025" y="3702671"/>
            <a:ext cx="7315200" cy="3593592"/>
            <a:chOff x="0" y="0"/>
            <a:chExt cx="9753600" cy="4791456"/>
          </a:xfrm>
        </p:grpSpPr>
        <p:sp>
          <p:nvSpPr>
            <p:cNvPr name="Freeform 11" id="11"/>
            <p:cNvSpPr/>
            <p:nvPr/>
          </p:nvSpPr>
          <p:spPr>
            <a:xfrm flipH="false" flipV="false" rot="0">
              <a:off x="0" y="0"/>
              <a:ext cx="9753600" cy="4791456"/>
            </a:xfrm>
            <a:custGeom>
              <a:avLst/>
              <a:gdLst/>
              <a:ahLst/>
              <a:cxnLst/>
              <a:rect r="r" b="b" t="t" l="l"/>
              <a:pathLst>
                <a:path h="4791456" w="9753600">
                  <a:moveTo>
                    <a:pt x="0" y="0"/>
                  </a:moveTo>
                  <a:lnTo>
                    <a:pt x="9753600" y="0"/>
                  </a:lnTo>
                  <a:lnTo>
                    <a:pt x="9753600" y="4791456"/>
                  </a:lnTo>
                  <a:lnTo>
                    <a:pt x="0" y="4791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92024" y="238845"/>
              <a:ext cx="2671108" cy="3015407"/>
            </a:xfrm>
            <a:prstGeom prst="rect">
              <a:avLst/>
            </a:prstGeom>
          </p:spPr>
          <p:txBody>
            <a:bodyPr anchor="t" rtlCol="false" tIns="0" lIns="0" bIns="0" rIns="0">
              <a:spAutoFit/>
            </a:bodyPr>
            <a:lstStyle/>
            <a:p>
              <a:pPr algn="ctr">
                <a:lnSpc>
                  <a:spcPts val="2980"/>
                </a:lnSpc>
              </a:pPr>
              <a:r>
                <a:rPr lang="en-US" sz="2980" b="true">
                  <a:solidFill>
                    <a:srgbClr val="4A2868"/>
                  </a:solidFill>
                  <a:latin typeface="Muli Bold"/>
                  <a:ea typeface="Muli Bold"/>
                  <a:cs typeface="Muli Bold"/>
                  <a:sym typeface="Muli Bold"/>
                </a:rPr>
                <a:t>scaling systems for</a:t>
              </a:r>
            </a:p>
            <a:p>
              <a:pPr algn="ctr">
                <a:lnSpc>
                  <a:spcPts val="2980"/>
                </a:lnSpc>
              </a:pPr>
              <a:r>
                <a:rPr lang="en-US" sz="2980" b="true">
                  <a:solidFill>
                    <a:srgbClr val="4A2868"/>
                  </a:solidFill>
                  <a:latin typeface="Muli Bold"/>
                  <a:ea typeface="Muli Bold"/>
                  <a:cs typeface="Muli Bold"/>
                  <a:sym typeface="Muli Bold"/>
                </a:rPr>
                <a:t>growing data complexity</a:t>
              </a:r>
            </a:p>
          </p:txBody>
        </p:sp>
        <p:sp>
          <p:nvSpPr>
            <p:cNvPr name="TextBox 13" id="13"/>
            <p:cNvSpPr txBox="true"/>
            <p:nvPr/>
          </p:nvSpPr>
          <p:spPr>
            <a:xfrm rot="0">
              <a:off x="3541246" y="238845"/>
              <a:ext cx="2671108" cy="3015407"/>
            </a:xfrm>
            <a:prstGeom prst="rect">
              <a:avLst/>
            </a:prstGeom>
          </p:spPr>
          <p:txBody>
            <a:bodyPr anchor="t" rtlCol="false" tIns="0" lIns="0" bIns="0" rIns="0">
              <a:spAutoFit/>
            </a:bodyPr>
            <a:lstStyle/>
            <a:p>
              <a:pPr algn="ctr">
                <a:lnSpc>
                  <a:spcPts val="2980"/>
                </a:lnSpc>
              </a:pPr>
              <a:r>
                <a:rPr lang="en-US" sz="2980" b="true">
                  <a:solidFill>
                    <a:srgbClr val="4A2868"/>
                  </a:solidFill>
                  <a:latin typeface="Muli Bold"/>
                  <a:ea typeface="Muli Bold"/>
                  <a:cs typeface="Muli Bold"/>
                  <a:sym typeface="Muli Bold"/>
                </a:rPr>
                <a:t>database</a:t>
              </a:r>
            </a:p>
            <a:p>
              <a:pPr algn="ctr">
                <a:lnSpc>
                  <a:spcPts val="2980"/>
                </a:lnSpc>
              </a:pPr>
              <a:r>
                <a:rPr lang="en-US" sz="2980" b="true">
                  <a:solidFill>
                    <a:srgbClr val="4A2868"/>
                  </a:solidFill>
                  <a:latin typeface="Muli Bold"/>
                  <a:ea typeface="Muli Bold"/>
                  <a:cs typeface="Muli Bold"/>
                  <a:sym typeface="Muli Bold"/>
                </a:rPr>
                <a:t>sharding, memory caching,</a:t>
              </a:r>
            </a:p>
            <a:p>
              <a:pPr algn="ctr">
                <a:lnSpc>
                  <a:spcPts val="2980"/>
                </a:lnSpc>
              </a:pPr>
              <a:r>
                <a:rPr lang="en-US" sz="2980" b="true">
                  <a:solidFill>
                    <a:srgbClr val="4A2868"/>
                  </a:solidFill>
                  <a:latin typeface="Muli Bold"/>
                  <a:ea typeface="Muli Bold"/>
                  <a:cs typeface="Muli Bold"/>
                  <a:sym typeface="Muli Bold"/>
                </a:rPr>
                <a:t>cloud improve</a:t>
              </a:r>
            </a:p>
          </p:txBody>
        </p:sp>
        <p:sp>
          <p:nvSpPr>
            <p:cNvPr name="TextBox 14" id="14"/>
            <p:cNvSpPr txBox="true"/>
            <p:nvPr/>
          </p:nvSpPr>
          <p:spPr>
            <a:xfrm rot="0">
              <a:off x="6796554" y="749389"/>
              <a:ext cx="2603531" cy="1975269"/>
            </a:xfrm>
            <a:prstGeom prst="rect">
              <a:avLst/>
            </a:prstGeom>
          </p:spPr>
          <p:txBody>
            <a:bodyPr anchor="t" rtlCol="false" tIns="0" lIns="0" bIns="0" rIns="0">
              <a:spAutoFit/>
            </a:bodyPr>
            <a:lstStyle/>
            <a:p>
              <a:pPr algn="ctr">
                <a:lnSpc>
                  <a:spcPts val="2328"/>
                </a:lnSpc>
              </a:pPr>
              <a:r>
                <a:rPr lang="en-US" sz="2328" b="true">
                  <a:solidFill>
                    <a:srgbClr val="4A2868"/>
                  </a:solidFill>
                  <a:latin typeface="Muli Bold"/>
                  <a:ea typeface="Muli Bold"/>
                  <a:cs typeface="Muli Bold"/>
                  <a:sym typeface="Muli Bold"/>
                </a:rPr>
                <a:t>efficiently scale infrastructure</a:t>
              </a:r>
            </a:p>
            <a:p>
              <a:pPr algn="ctr">
                <a:lnSpc>
                  <a:spcPts val="2328"/>
                </a:lnSpc>
              </a:pPr>
              <a:r>
                <a:rPr lang="en-US" sz="2328" b="true">
                  <a:solidFill>
                    <a:srgbClr val="4A2868"/>
                  </a:solidFill>
                  <a:latin typeface="Muli Bold"/>
                  <a:ea typeface="Muli Bold"/>
                  <a:cs typeface="Muli Bold"/>
                  <a:sym typeface="Muli Bold"/>
                </a:rPr>
                <a:t>maintain performance</a:t>
              </a:r>
            </a:p>
          </p:txBody>
        </p:sp>
      </p:grpSp>
      <p:grpSp>
        <p:nvGrpSpPr>
          <p:cNvPr name="Group 15" id="15"/>
          <p:cNvGrpSpPr/>
          <p:nvPr/>
        </p:nvGrpSpPr>
        <p:grpSpPr>
          <a:xfrm rot="0">
            <a:off x="9374775" y="3702671"/>
            <a:ext cx="7315200" cy="3593592"/>
            <a:chOff x="0" y="0"/>
            <a:chExt cx="9753600" cy="4791456"/>
          </a:xfrm>
        </p:grpSpPr>
        <p:sp>
          <p:nvSpPr>
            <p:cNvPr name="Freeform 16" id="16"/>
            <p:cNvSpPr/>
            <p:nvPr/>
          </p:nvSpPr>
          <p:spPr>
            <a:xfrm flipH="false" flipV="false" rot="0">
              <a:off x="0" y="0"/>
              <a:ext cx="9753600" cy="4791456"/>
            </a:xfrm>
            <a:custGeom>
              <a:avLst/>
              <a:gdLst/>
              <a:ahLst/>
              <a:cxnLst/>
              <a:rect r="r" b="b" t="t" l="l"/>
              <a:pathLst>
                <a:path h="4791456" w="9753600">
                  <a:moveTo>
                    <a:pt x="0" y="0"/>
                  </a:moveTo>
                  <a:lnTo>
                    <a:pt x="9753600" y="0"/>
                  </a:lnTo>
                  <a:lnTo>
                    <a:pt x="9753600" y="4791456"/>
                  </a:lnTo>
                  <a:lnTo>
                    <a:pt x="0" y="4791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85938" y="486478"/>
              <a:ext cx="2671108" cy="2520140"/>
            </a:xfrm>
            <a:prstGeom prst="rect">
              <a:avLst/>
            </a:prstGeom>
          </p:spPr>
          <p:txBody>
            <a:bodyPr anchor="t" rtlCol="false" tIns="0" lIns="0" bIns="0" rIns="0">
              <a:spAutoFit/>
            </a:bodyPr>
            <a:lstStyle/>
            <a:p>
              <a:pPr algn="ctr">
                <a:lnSpc>
                  <a:spcPts val="2980"/>
                </a:lnSpc>
              </a:pPr>
              <a:r>
                <a:rPr lang="en-US" sz="2980" b="true">
                  <a:solidFill>
                    <a:srgbClr val="4A2868"/>
                  </a:solidFill>
                  <a:latin typeface="Muli Bold"/>
                  <a:ea typeface="Muli Bold"/>
                  <a:cs typeface="Muli Bold"/>
                  <a:sym typeface="Muli Bold"/>
                </a:rPr>
                <a:t>compaines invest:</a:t>
              </a:r>
            </a:p>
            <a:p>
              <a:pPr algn="ctr">
                <a:lnSpc>
                  <a:spcPts val="2980"/>
                </a:lnSpc>
              </a:pPr>
              <a:r>
                <a:rPr lang="en-US" sz="2980" b="true">
                  <a:solidFill>
                    <a:srgbClr val="4A2868"/>
                  </a:solidFill>
                  <a:latin typeface="Muli Bold"/>
                  <a:ea typeface="Muli Bold"/>
                  <a:cs typeface="Muli Bold"/>
                  <a:sym typeface="Muli Bold"/>
                </a:rPr>
                <a:t>Hadoop, Apache Spark</a:t>
              </a:r>
            </a:p>
          </p:txBody>
        </p:sp>
        <p:sp>
          <p:nvSpPr>
            <p:cNvPr name="TextBox 18" id="18"/>
            <p:cNvSpPr txBox="true"/>
            <p:nvPr/>
          </p:nvSpPr>
          <p:spPr>
            <a:xfrm rot="0">
              <a:off x="3541246" y="981745"/>
              <a:ext cx="2671108" cy="1529606"/>
            </a:xfrm>
            <a:prstGeom prst="rect">
              <a:avLst/>
            </a:prstGeom>
          </p:spPr>
          <p:txBody>
            <a:bodyPr anchor="t" rtlCol="false" tIns="0" lIns="0" bIns="0" rIns="0">
              <a:spAutoFit/>
            </a:bodyPr>
            <a:lstStyle/>
            <a:p>
              <a:pPr algn="ctr">
                <a:lnSpc>
                  <a:spcPts val="2980"/>
                </a:lnSpc>
              </a:pPr>
              <a:r>
                <a:rPr lang="en-US" sz="2980" b="true">
                  <a:solidFill>
                    <a:srgbClr val="4A2868"/>
                  </a:solidFill>
                  <a:latin typeface="Muli Bold"/>
                  <a:ea typeface="Muli Bold"/>
                  <a:cs typeface="Muli Bold"/>
                  <a:sym typeface="Muli Bold"/>
                </a:rPr>
                <a:t>informed decision-making</a:t>
              </a:r>
            </a:p>
          </p:txBody>
        </p:sp>
        <p:sp>
          <p:nvSpPr>
            <p:cNvPr name="TextBox 19" id="19"/>
            <p:cNvSpPr txBox="true"/>
            <p:nvPr/>
          </p:nvSpPr>
          <p:spPr>
            <a:xfrm rot="0">
              <a:off x="6796554" y="1477012"/>
              <a:ext cx="2671108" cy="539073"/>
            </a:xfrm>
            <a:prstGeom prst="rect">
              <a:avLst/>
            </a:prstGeom>
          </p:spPr>
          <p:txBody>
            <a:bodyPr anchor="t" rtlCol="false" tIns="0" lIns="0" bIns="0" rIns="0">
              <a:spAutoFit/>
            </a:bodyPr>
            <a:lstStyle/>
            <a:p>
              <a:pPr algn="ctr">
                <a:lnSpc>
                  <a:spcPts val="2980"/>
                </a:lnSpc>
              </a:pPr>
              <a:r>
                <a:rPr lang="en-US" sz="2980" b="true">
                  <a:solidFill>
                    <a:srgbClr val="4A2868"/>
                  </a:solidFill>
                  <a:latin typeface="Muli Bold"/>
                  <a:ea typeface="Muli Bold"/>
                  <a:cs typeface="Muli Bold"/>
                  <a:sym typeface="Muli Bold"/>
                </a:rPr>
                <a:t>innovation</a:t>
              </a:r>
            </a:p>
          </p:txBody>
        </p:sp>
      </p:grpSp>
      <p:sp>
        <p:nvSpPr>
          <p:cNvPr name="TextBox 20" id="20"/>
          <p:cNvSpPr txBox="true"/>
          <p:nvPr/>
        </p:nvSpPr>
        <p:spPr>
          <a:xfrm rot="0">
            <a:off x="1622909" y="2933587"/>
            <a:ext cx="4636138" cy="554381"/>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Scaling Challenges</a:t>
            </a:r>
          </a:p>
        </p:txBody>
      </p:sp>
      <p:sp>
        <p:nvSpPr>
          <p:cNvPr name="TextBox 21" id="21"/>
          <p:cNvSpPr txBox="true"/>
          <p:nvPr/>
        </p:nvSpPr>
        <p:spPr>
          <a:xfrm rot="0">
            <a:off x="2888886" y="696748"/>
            <a:ext cx="12510228"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4. Scaling Big Data Systems</a:t>
            </a:r>
          </a:p>
        </p:txBody>
      </p:sp>
      <p:sp>
        <p:nvSpPr>
          <p:cNvPr name="TextBox 22" id="22"/>
          <p:cNvSpPr txBox="true"/>
          <p:nvPr/>
        </p:nvSpPr>
        <p:spPr>
          <a:xfrm rot="0">
            <a:off x="8913225" y="2933587"/>
            <a:ext cx="5078265" cy="554381"/>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Technology Adoption</a:t>
            </a:r>
          </a:p>
        </p:txBody>
      </p:sp>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1287449" y="2804060"/>
            <a:ext cx="10507576" cy="4621729"/>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Informed Consent:</a:t>
            </a:r>
          </a:p>
          <a:p>
            <a:pPr algn="l" marL="1424924" indent="-474975" lvl="2">
              <a:lnSpc>
                <a:spcPts val="4619"/>
              </a:lnSpc>
              <a:buFont typeface="Arial"/>
              <a:buChar char="⚬"/>
            </a:pPr>
            <a:r>
              <a:rPr lang="en-US" sz="3299">
                <a:solidFill>
                  <a:srgbClr val="FFFFFF"/>
                </a:solidFill>
                <a:latin typeface="Muli"/>
                <a:ea typeface="Muli"/>
                <a:cs typeface="Muli"/>
                <a:sym typeface="Muli"/>
              </a:rPr>
              <a:t>Fully understanding data use not feasible in Big Data era.</a:t>
            </a:r>
          </a:p>
          <a:p>
            <a:pPr algn="l" marL="1424924" indent="-474975" lvl="2">
              <a:lnSpc>
                <a:spcPts val="4619"/>
              </a:lnSpc>
              <a:buFont typeface="Arial"/>
              <a:buChar char="⚬"/>
            </a:pPr>
            <a:r>
              <a:rPr lang="en-US" sz="3299">
                <a:solidFill>
                  <a:srgbClr val="FFFFFF"/>
                </a:solidFill>
                <a:latin typeface="Muli"/>
                <a:ea typeface="Muli"/>
                <a:cs typeface="Muli"/>
                <a:sym typeface="Muli"/>
              </a:rPr>
              <a:t>Emergence of new consent forms: broad and tiered consent.</a:t>
            </a:r>
          </a:p>
          <a:p>
            <a:pPr algn="l" marL="1424924" indent="-474975" lvl="2">
              <a:lnSpc>
                <a:spcPts val="4619"/>
              </a:lnSpc>
              <a:buFont typeface="Arial"/>
              <a:buChar char="⚬"/>
            </a:pPr>
            <a:r>
              <a:rPr lang="en-US" sz="3299">
                <a:solidFill>
                  <a:srgbClr val="FFFFFF"/>
                </a:solidFill>
                <a:latin typeface="Muli"/>
                <a:ea typeface="Muli"/>
                <a:cs typeface="Muli"/>
                <a:sym typeface="Muli"/>
              </a:rPr>
              <a:t>Controversial consent forms may reduce data control, particularly from social media platforms.</a:t>
            </a:r>
          </a:p>
        </p:txBody>
      </p:sp>
      <p:sp>
        <p:nvSpPr>
          <p:cNvPr name="Freeform 11" id="11"/>
          <p:cNvSpPr/>
          <p:nvPr/>
        </p:nvSpPr>
        <p:spPr>
          <a:xfrm flipH="false" flipV="false" rot="0">
            <a:off x="12167172" y="2553836"/>
            <a:ext cx="6249279" cy="5444684"/>
          </a:xfrm>
          <a:custGeom>
            <a:avLst/>
            <a:gdLst/>
            <a:ahLst/>
            <a:cxnLst/>
            <a:rect r="r" b="b" t="t" l="l"/>
            <a:pathLst>
              <a:path h="5444684" w="6249279">
                <a:moveTo>
                  <a:pt x="0" y="0"/>
                </a:moveTo>
                <a:lnTo>
                  <a:pt x="6249279" y="0"/>
                </a:lnTo>
                <a:lnTo>
                  <a:pt x="6249279" y="5444684"/>
                </a:lnTo>
                <a:lnTo>
                  <a:pt x="0" y="5444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909767" y="401658"/>
            <a:ext cx="10468466"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5. Ethics in Big Data</a:t>
            </a:r>
          </a:p>
        </p:txBody>
      </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1227173" y="2646213"/>
            <a:ext cx="10265775" cy="4621729"/>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Privacy:</a:t>
            </a:r>
          </a:p>
          <a:p>
            <a:pPr algn="l" marL="1424924" indent="-474975" lvl="2">
              <a:lnSpc>
                <a:spcPts val="4619"/>
              </a:lnSpc>
              <a:buFont typeface="Arial"/>
              <a:buChar char="⚬"/>
            </a:pPr>
            <a:r>
              <a:rPr lang="en-US" sz="3299">
                <a:solidFill>
                  <a:srgbClr val="FFFFFF"/>
                </a:solidFill>
                <a:latin typeface="Muli"/>
                <a:ea typeface="Muli"/>
                <a:cs typeface="Muli"/>
                <a:sym typeface="Muli"/>
              </a:rPr>
              <a:t>Privacy concerns escalate with inadequate protection in Big Data.</a:t>
            </a:r>
          </a:p>
          <a:p>
            <a:pPr algn="l" marL="1424924" indent="-474975" lvl="2">
              <a:lnSpc>
                <a:spcPts val="4619"/>
              </a:lnSpc>
              <a:buFont typeface="Arial"/>
              <a:buChar char="⚬"/>
            </a:pPr>
            <a:r>
              <a:rPr lang="en-US" sz="3299">
                <a:solidFill>
                  <a:srgbClr val="FFFFFF"/>
                </a:solidFill>
                <a:latin typeface="Muli"/>
                <a:ea typeface="Muli"/>
                <a:cs typeface="Muli"/>
                <a:sym typeface="Muli"/>
              </a:rPr>
              <a:t>Data collection allows companies to aggregate personal information, creating detailed profiles.</a:t>
            </a:r>
          </a:p>
          <a:p>
            <a:pPr algn="l" marL="1424924" indent="-474975" lvl="2">
              <a:lnSpc>
                <a:spcPts val="4619"/>
              </a:lnSpc>
              <a:buFont typeface="Arial"/>
              <a:buChar char="⚬"/>
            </a:pPr>
            <a:r>
              <a:rPr lang="en-US" sz="3299">
                <a:solidFill>
                  <a:srgbClr val="FFFFFF"/>
                </a:solidFill>
                <a:latin typeface="Muli"/>
                <a:ea typeface="Muli"/>
                <a:cs typeface="Muli"/>
                <a:sym typeface="Muli"/>
              </a:rPr>
              <a:t>Sociallarks breach exposed 200M users' data, emphasizing security importance.</a:t>
            </a:r>
          </a:p>
        </p:txBody>
      </p:sp>
      <p:sp>
        <p:nvSpPr>
          <p:cNvPr name="Freeform 11" id="11"/>
          <p:cNvSpPr/>
          <p:nvPr/>
        </p:nvSpPr>
        <p:spPr>
          <a:xfrm flipH="false" flipV="false" rot="0">
            <a:off x="11684072" y="2458873"/>
            <a:ext cx="5671418" cy="5635972"/>
          </a:xfrm>
          <a:custGeom>
            <a:avLst/>
            <a:gdLst/>
            <a:ahLst/>
            <a:cxnLst/>
            <a:rect r="r" b="b" t="t" l="l"/>
            <a:pathLst>
              <a:path h="5635972" w="5671418">
                <a:moveTo>
                  <a:pt x="0" y="0"/>
                </a:moveTo>
                <a:lnTo>
                  <a:pt x="5671418" y="0"/>
                </a:lnTo>
                <a:lnTo>
                  <a:pt x="5671418" y="5635971"/>
                </a:lnTo>
                <a:lnTo>
                  <a:pt x="0" y="5635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909767" y="401658"/>
            <a:ext cx="10468466"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5. Ethics in Big Data</a:t>
            </a:r>
          </a:p>
        </p:txBody>
      </p:sp>
    </p:spTree>
  </p:cSld>
  <p:clrMapOvr>
    <a:masterClrMapping/>
  </p:clrMapOvr>
</p:sld>
</file>

<file path=ppt/slides/slide1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456924" y="2146655"/>
            <a:ext cx="11796479" cy="6666589"/>
          </a:xfrm>
          <a:prstGeom prst="rect">
            <a:avLst/>
          </a:prstGeom>
        </p:spPr>
        <p:txBody>
          <a:bodyPr anchor="t" rtlCol="false" tIns="0" lIns="0" bIns="0" rIns="0">
            <a:spAutoFit/>
          </a:bodyPr>
          <a:lstStyle/>
          <a:p>
            <a:pPr algn="l" marL="687831" indent="-343916" lvl="1">
              <a:lnSpc>
                <a:spcPts val="4460"/>
              </a:lnSpc>
              <a:buFont typeface="Arial"/>
              <a:buChar char="•"/>
            </a:pPr>
            <a:r>
              <a:rPr lang="en-US" b="true" sz="3185">
                <a:solidFill>
                  <a:srgbClr val="FFFFFF"/>
                </a:solidFill>
                <a:latin typeface="Muli Bold"/>
                <a:ea typeface="Muli Bold"/>
                <a:cs typeface="Muli Bold"/>
                <a:sym typeface="Muli Bold"/>
              </a:rPr>
              <a:t>Data Collection:</a:t>
            </a:r>
          </a:p>
          <a:p>
            <a:pPr algn="l" marL="1375663" indent="-458554" lvl="2">
              <a:lnSpc>
                <a:spcPts val="4460"/>
              </a:lnSpc>
              <a:buFont typeface="Arial"/>
              <a:buChar char="•"/>
            </a:pPr>
            <a:r>
              <a:rPr lang="en-US" sz="3185">
                <a:solidFill>
                  <a:srgbClr val="FFFFFF"/>
                </a:solidFill>
                <a:latin typeface="Muli"/>
                <a:ea typeface="Muli"/>
                <a:cs typeface="Muli"/>
                <a:sym typeface="Muli"/>
              </a:rPr>
              <a:t>Personal data collected from sources like social media, transactions, IoT.</a:t>
            </a:r>
          </a:p>
          <a:p>
            <a:pPr algn="l" marL="1375663" indent="-458554" lvl="2">
              <a:lnSpc>
                <a:spcPts val="4460"/>
              </a:lnSpc>
              <a:buFont typeface="Arial"/>
              <a:buChar char="•"/>
            </a:pPr>
            <a:r>
              <a:rPr lang="en-US" sz="3185">
                <a:solidFill>
                  <a:srgbClr val="FFFFFF"/>
                </a:solidFill>
                <a:latin typeface="Muli"/>
                <a:ea typeface="Muli"/>
                <a:cs typeface="Muli"/>
                <a:sym typeface="Muli"/>
              </a:rPr>
              <a:t>Data breaches raise concerns due to potential identity theft and fraud.</a:t>
            </a:r>
          </a:p>
          <a:p>
            <a:pPr algn="l">
              <a:lnSpc>
                <a:spcPts val="4460"/>
              </a:lnSpc>
            </a:pPr>
          </a:p>
          <a:p>
            <a:pPr algn="l" marL="687831" indent="-343916" lvl="1">
              <a:lnSpc>
                <a:spcPts val="4460"/>
              </a:lnSpc>
              <a:buFont typeface="Arial"/>
              <a:buChar char="•"/>
            </a:pPr>
            <a:r>
              <a:rPr lang="en-US" b="true" sz="3185">
                <a:solidFill>
                  <a:srgbClr val="FFFFFF"/>
                </a:solidFill>
                <a:latin typeface="Muli Bold"/>
                <a:ea typeface="Muli Bold"/>
                <a:cs typeface="Muli Bold"/>
                <a:sym typeface="Muli Bold"/>
              </a:rPr>
              <a:t>Profiling and Discrimination:</a:t>
            </a:r>
          </a:p>
          <a:p>
            <a:pPr algn="l" marL="1375663" indent="-458554" lvl="2">
              <a:lnSpc>
                <a:spcPts val="4460"/>
              </a:lnSpc>
              <a:buFont typeface="Arial"/>
              <a:buChar char="•"/>
            </a:pPr>
            <a:r>
              <a:rPr lang="en-US" sz="3185">
                <a:solidFill>
                  <a:srgbClr val="FFFFFF"/>
                </a:solidFill>
                <a:latin typeface="Muli"/>
                <a:ea typeface="Muli"/>
                <a:cs typeface="Muli"/>
                <a:sym typeface="Muli"/>
              </a:rPr>
              <a:t>Big Data analytics allows detailed profiling for personalized services, raises discrimination concerns.</a:t>
            </a:r>
          </a:p>
          <a:p>
            <a:pPr algn="l" marL="1375663" indent="-458554" lvl="2">
              <a:lnSpc>
                <a:spcPts val="4460"/>
              </a:lnSpc>
              <a:buFont typeface="Arial"/>
              <a:buChar char="•"/>
            </a:pPr>
            <a:r>
              <a:rPr lang="en-US" sz="3185">
                <a:solidFill>
                  <a:srgbClr val="FFFFFF"/>
                </a:solidFill>
                <a:latin typeface="Muli"/>
                <a:ea typeface="Muli"/>
                <a:cs typeface="Muli"/>
                <a:sym typeface="Muli"/>
              </a:rPr>
              <a:t>Some groups experience unjust treatment based on data-driven profiles.</a:t>
            </a:r>
          </a:p>
          <a:p>
            <a:pPr algn="l">
              <a:lnSpc>
                <a:spcPts val="4040"/>
              </a:lnSpc>
            </a:pPr>
          </a:p>
        </p:txBody>
      </p:sp>
      <p:sp>
        <p:nvSpPr>
          <p:cNvPr name="Freeform 11" id="11"/>
          <p:cNvSpPr/>
          <p:nvPr/>
        </p:nvSpPr>
        <p:spPr>
          <a:xfrm flipH="false" flipV="false" rot="0">
            <a:off x="12471004" y="2708169"/>
            <a:ext cx="5173645" cy="5136019"/>
          </a:xfrm>
          <a:custGeom>
            <a:avLst/>
            <a:gdLst/>
            <a:ahLst/>
            <a:cxnLst/>
            <a:rect r="r" b="b" t="t" l="l"/>
            <a:pathLst>
              <a:path h="5136019" w="5173645">
                <a:moveTo>
                  <a:pt x="0" y="0"/>
                </a:moveTo>
                <a:lnTo>
                  <a:pt x="5173645" y="0"/>
                </a:lnTo>
                <a:lnTo>
                  <a:pt x="5173645" y="5136018"/>
                </a:lnTo>
                <a:lnTo>
                  <a:pt x="0" y="5136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140463" y="523752"/>
            <a:ext cx="16007075"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7. Big Data Privacy Concerns</a:t>
            </a:r>
          </a:p>
        </p:txBody>
      </p:sp>
    </p:spTree>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1692890" y="3088288"/>
            <a:ext cx="12384902" cy="5202556"/>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FFFFFF"/>
                </a:solidFill>
                <a:latin typeface="Muli"/>
                <a:ea typeface="Muli"/>
                <a:cs typeface="Muli"/>
                <a:sym typeface="Muli"/>
              </a:rPr>
              <a:t>Anonymization and Aggregation:</a:t>
            </a:r>
          </a:p>
          <a:p>
            <a:pPr algn="l">
              <a:lnSpc>
                <a:spcPts val="4619"/>
              </a:lnSpc>
            </a:pPr>
            <a:r>
              <a:rPr lang="en-US" sz="3299">
                <a:solidFill>
                  <a:srgbClr val="FFFFFF"/>
                </a:solidFill>
                <a:latin typeface="Muli"/>
                <a:ea typeface="Muli"/>
                <a:cs typeface="Muli"/>
                <a:sym typeface="Muli"/>
              </a:rPr>
              <a:t>A</a:t>
            </a:r>
            <a:r>
              <a:rPr lang="en-US" sz="3299">
                <a:solidFill>
                  <a:srgbClr val="FFFFFF"/>
                </a:solidFill>
                <a:latin typeface="Muli"/>
                <a:ea typeface="Muli"/>
                <a:cs typeface="Muli"/>
                <a:sym typeface="Muli"/>
              </a:rPr>
              <a:t>nonymize and aggregate personal data.</a:t>
            </a:r>
          </a:p>
          <a:p>
            <a:pPr algn="l">
              <a:lnSpc>
                <a:spcPts val="4619"/>
              </a:lnSpc>
            </a:pPr>
            <a:r>
              <a:rPr lang="en-US" sz="3299">
                <a:solidFill>
                  <a:srgbClr val="FFFFFF"/>
                </a:solidFill>
                <a:latin typeface="Muli"/>
                <a:ea typeface="Muli"/>
                <a:cs typeface="Muli"/>
                <a:sym typeface="Muli"/>
              </a:rPr>
              <a:t>Data aggregation aids in extracting insights securely.</a:t>
            </a:r>
          </a:p>
          <a:p>
            <a:pPr algn="l" marL="712462" indent="-356231" lvl="1">
              <a:lnSpc>
                <a:spcPts val="4619"/>
              </a:lnSpc>
              <a:buFont typeface="Arial"/>
              <a:buChar char="•"/>
            </a:pPr>
            <a:r>
              <a:rPr lang="en-US" sz="3299">
                <a:solidFill>
                  <a:srgbClr val="FFFFFF"/>
                </a:solidFill>
                <a:latin typeface="Muli"/>
                <a:ea typeface="Muli"/>
                <a:cs typeface="Muli"/>
                <a:sym typeface="Muli"/>
              </a:rPr>
              <a:t>Data Audits:</a:t>
            </a:r>
          </a:p>
          <a:p>
            <a:pPr algn="l">
              <a:lnSpc>
                <a:spcPts val="4619"/>
              </a:lnSpc>
            </a:pPr>
            <a:r>
              <a:rPr lang="en-US" sz="3299">
                <a:solidFill>
                  <a:srgbClr val="FFFFFF"/>
                </a:solidFill>
                <a:latin typeface="Muli"/>
                <a:ea typeface="Muli"/>
                <a:cs typeface="Muli"/>
                <a:sym typeface="Muli"/>
              </a:rPr>
              <a:t>Regular data audits are crucial to detect biases and prevent discrimination.</a:t>
            </a:r>
          </a:p>
          <a:p>
            <a:pPr algn="l" marL="712462" indent="-356231" lvl="1">
              <a:lnSpc>
                <a:spcPts val="4619"/>
              </a:lnSpc>
              <a:buFont typeface="Arial"/>
              <a:buChar char="•"/>
            </a:pPr>
            <a:r>
              <a:rPr lang="en-US" sz="3299">
                <a:solidFill>
                  <a:srgbClr val="FFFFFF"/>
                </a:solidFill>
                <a:latin typeface="Muli"/>
                <a:ea typeface="Muli"/>
                <a:cs typeface="Muli"/>
                <a:sym typeface="Muli"/>
              </a:rPr>
              <a:t>Data Security:</a:t>
            </a:r>
          </a:p>
          <a:p>
            <a:pPr algn="l">
              <a:lnSpc>
                <a:spcPts val="4619"/>
              </a:lnSpc>
            </a:pPr>
            <a:r>
              <a:rPr lang="en-US" sz="3299">
                <a:solidFill>
                  <a:srgbClr val="FFFFFF"/>
                </a:solidFill>
                <a:latin typeface="Muli"/>
                <a:ea typeface="Muli"/>
                <a:cs typeface="Muli"/>
                <a:sym typeface="Muli"/>
              </a:rPr>
              <a:t>Encryption and access control are critical for data security.</a:t>
            </a:r>
          </a:p>
          <a:p>
            <a:pPr algn="l">
              <a:lnSpc>
                <a:spcPts val="4619"/>
              </a:lnSpc>
            </a:pPr>
            <a:r>
              <a:rPr lang="en-US" sz="3299">
                <a:solidFill>
                  <a:srgbClr val="FFFFFF"/>
                </a:solidFill>
                <a:latin typeface="Muli"/>
                <a:ea typeface="Muli"/>
                <a:cs typeface="Muli"/>
                <a:sym typeface="Muli"/>
              </a:rPr>
              <a:t>Invest in cybersecurity for cloud-based and on-premise data.</a:t>
            </a:r>
          </a:p>
        </p:txBody>
      </p:sp>
      <p:sp>
        <p:nvSpPr>
          <p:cNvPr name="Freeform 11" id="11"/>
          <p:cNvSpPr/>
          <p:nvPr/>
        </p:nvSpPr>
        <p:spPr>
          <a:xfrm flipH="false" flipV="false" rot="0">
            <a:off x="13478828" y="3660741"/>
            <a:ext cx="3780472" cy="4114800"/>
          </a:xfrm>
          <a:custGeom>
            <a:avLst/>
            <a:gdLst/>
            <a:ahLst/>
            <a:cxnLst/>
            <a:rect r="r" b="b" t="t" l="l"/>
            <a:pathLst>
              <a:path h="4114800" w="3780472">
                <a:moveTo>
                  <a:pt x="0" y="0"/>
                </a:moveTo>
                <a:lnTo>
                  <a:pt x="3780472" y="0"/>
                </a:lnTo>
                <a:lnTo>
                  <a:pt x="378047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909767" y="441181"/>
            <a:ext cx="10468466" cy="2273258"/>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8. Solutions for Ethical Big Data Use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493520" y="-432037"/>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10" id="10"/>
          <p:cNvGrpSpPr/>
          <p:nvPr/>
        </p:nvGrpSpPr>
        <p:grpSpPr>
          <a:xfrm rot="0">
            <a:off x="2390070" y="2126242"/>
            <a:ext cx="6753930" cy="3509607"/>
            <a:chOff x="0" y="0"/>
            <a:chExt cx="1046360" cy="543730"/>
          </a:xfrm>
        </p:grpSpPr>
        <p:sp>
          <p:nvSpPr>
            <p:cNvPr name="Freeform 11" id="11"/>
            <p:cNvSpPr/>
            <p:nvPr/>
          </p:nvSpPr>
          <p:spPr>
            <a:xfrm flipH="false" flipV="false" rot="0">
              <a:off x="0" y="0"/>
              <a:ext cx="1046360" cy="543730"/>
            </a:xfrm>
            <a:custGeom>
              <a:avLst/>
              <a:gdLst/>
              <a:ahLst/>
              <a:cxnLst/>
              <a:rect r="r" b="b" t="t" l="l"/>
              <a:pathLst>
                <a:path h="543730" w="1046360">
                  <a:moveTo>
                    <a:pt x="26365" y="0"/>
                  </a:moveTo>
                  <a:lnTo>
                    <a:pt x="1019996" y="0"/>
                  </a:lnTo>
                  <a:cubicBezTo>
                    <a:pt x="1034557" y="0"/>
                    <a:pt x="1046360" y="11804"/>
                    <a:pt x="1046360" y="26365"/>
                  </a:cubicBezTo>
                  <a:lnTo>
                    <a:pt x="1046360" y="517365"/>
                  </a:lnTo>
                  <a:cubicBezTo>
                    <a:pt x="1046360" y="531926"/>
                    <a:pt x="1034557" y="543730"/>
                    <a:pt x="1019996" y="543730"/>
                  </a:cubicBezTo>
                  <a:lnTo>
                    <a:pt x="26365" y="543730"/>
                  </a:lnTo>
                  <a:cubicBezTo>
                    <a:pt x="11804" y="543730"/>
                    <a:pt x="0" y="531926"/>
                    <a:pt x="0" y="517365"/>
                  </a:cubicBezTo>
                  <a:lnTo>
                    <a:pt x="0" y="26365"/>
                  </a:lnTo>
                  <a:cubicBezTo>
                    <a:pt x="0" y="11804"/>
                    <a:pt x="11804" y="0"/>
                    <a:pt x="26365" y="0"/>
                  </a:cubicBezTo>
                  <a:close/>
                </a:path>
              </a:pathLst>
            </a:custGeom>
            <a:blipFill>
              <a:blip r:embed="rId6"/>
              <a:stretch>
                <a:fillRect l="-1694" t="0" r="-2930" b="0"/>
              </a:stretch>
            </a:blipFill>
          </p:spPr>
        </p:sp>
      </p:grpSp>
      <p:grpSp>
        <p:nvGrpSpPr>
          <p:cNvPr name="Group 12" id="12"/>
          <p:cNvGrpSpPr/>
          <p:nvPr/>
        </p:nvGrpSpPr>
        <p:grpSpPr>
          <a:xfrm rot="0">
            <a:off x="10202377" y="2126242"/>
            <a:ext cx="5813497" cy="3509607"/>
            <a:chOff x="0" y="0"/>
            <a:chExt cx="900663" cy="543730"/>
          </a:xfrm>
        </p:grpSpPr>
        <p:sp>
          <p:nvSpPr>
            <p:cNvPr name="Freeform 13" id="13"/>
            <p:cNvSpPr/>
            <p:nvPr/>
          </p:nvSpPr>
          <p:spPr>
            <a:xfrm flipH="false" flipV="false" rot="0">
              <a:off x="0" y="0"/>
              <a:ext cx="900663" cy="543730"/>
            </a:xfrm>
            <a:custGeom>
              <a:avLst/>
              <a:gdLst/>
              <a:ahLst/>
              <a:cxnLst/>
              <a:rect r="r" b="b" t="t" l="l"/>
              <a:pathLst>
                <a:path h="543730" w="900663">
                  <a:moveTo>
                    <a:pt x="30629" y="0"/>
                  </a:moveTo>
                  <a:lnTo>
                    <a:pt x="870033" y="0"/>
                  </a:lnTo>
                  <a:cubicBezTo>
                    <a:pt x="878157" y="0"/>
                    <a:pt x="885948" y="3227"/>
                    <a:pt x="891692" y="8971"/>
                  </a:cubicBezTo>
                  <a:cubicBezTo>
                    <a:pt x="897436" y="14715"/>
                    <a:pt x="900663" y="22506"/>
                    <a:pt x="900663" y="30629"/>
                  </a:cubicBezTo>
                  <a:lnTo>
                    <a:pt x="900663" y="513101"/>
                  </a:lnTo>
                  <a:cubicBezTo>
                    <a:pt x="900663" y="521224"/>
                    <a:pt x="897436" y="529015"/>
                    <a:pt x="891692" y="534759"/>
                  </a:cubicBezTo>
                  <a:cubicBezTo>
                    <a:pt x="885948" y="540503"/>
                    <a:pt x="878157" y="543730"/>
                    <a:pt x="870033" y="543730"/>
                  </a:cubicBezTo>
                  <a:lnTo>
                    <a:pt x="30629" y="543730"/>
                  </a:lnTo>
                  <a:cubicBezTo>
                    <a:pt x="22506" y="543730"/>
                    <a:pt x="14715" y="540503"/>
                    <a:pt x="8971" y="534759"/>
                  </a:cubicBezTo>
                  <a:cubicBezTo>
                    <a:pt x="3227" y="529015"/>
                    <a:pt x="0" y="521224"/>
                    <a:pt x="0" y="513101"/>
                  </a:cubicBezTo>
                  <a:lnTo>
                    <a:pt x="0" y="30629"/>
                  </a:lnTo>
                  <a:cubicBezTo>
                    <a:pt x="0" y="22506"/>
                    <a:pt x="3227" y="14715"/>
                    <a:pt x="8971" y="8971"/>
                  </a:cubicBezTo>
                  <a:cubicBezTo>
                    <a:pt x="14715" y="3227"/>
                    <a:pt x="22506" y="0"/>
                    <a:pt x="30629" y="0"/>
                  </a:cubicBezTo>
                  <a:close/>
                </a:path>
              </a:pathLst>
            </a:custGeom>
            <a:blipFill>
              <a:blip r:embed="rId7"/>
              <a:stretch>
                <a:fillRect l="0" t="-6102" r="0" b="-7985"/>
              </a:stretch>
            </a:blipFill>
          </p:spPr>
        </p:sp>
      </p:grpSp>
      <p:grpSp>
        <p:nvGrpSpPr>
          <p:cNvPr name="Group 14" id="14"/>
          <p:cNvGrpSpPr/>
          <p:nvPr/>
        </p:nvGrpSpPr>
        <p:grpSpPr>
          <a:xfrm rot="0">
            <a:off x="4581678" y="5996249"/>
            <a:ext cx="9781374" cy="3638094"/>
            <a:chOff x="0" y="0"/>
            <a:chExt cx="1515391" cy="563636"/>
          </a:xfrm>
        </p:grpSpPr>
        <p:sp>
          <p:nvSpPr>
            <p:cNvPr name="Freeform 15" id="15"/>
            <p:cNvSpPr/>
            <p:nvPr/>
          </p:nvSpPr>
          <p:spPr>
            <a:xfrm flipH="false" flipV="false" rot="0">
              <a:off x="0" y="0"/>
              <a:ext cx="1515391" cy="563636"/>
            </a:xfrm>
            <a:custGeom>
              <a:avLst/>
              <a:gdLst/>
              <a:ahLst/>
              <a:cxnLst/>
              <a:rect r="r" b="b" t="t" l="l"/>
              <a:pathLst>
                <a:path h="563636" w="1515391">
                  <a:moveTo>
                    <a:pt x="18204" y="0"/>
                  </a:moveTo>
                  <a:lnTo>
                    <a:pt x="1497186" y="0"/>
                  </a:lnTo>
                  <a:cubicBezTo>
                    <a:pt x="1502015" y="0"/>
                    <a:pt x="1506645" y="1918"/>
                    <a:pt x="1510059" y="5332"/>
                  </a:cubicBezTo>
                  <a:cubicBezTo>
                    <a:pt x="1513473" y="8746"/>
                    <a:pt x="1515391" y="13376"/>
                    <a:pt x="1515391" y="18204"/>
                  </a:cubicBezTo>
                  <a:lnTo>
                    <a:pt x="1515391" y="545432"/>
                  </a:lnTo>
                  <a:cubicBezTo>
                    <a:pt x="1515391" y="550260"/>
                    <a:pt x="1513473" y="554890"/>
                    <a:pt x="1510059" y="558304"/>
                  </a:cubicBezTo>
                  <a:cubicBezTo>
                    <a:pt x="1506645" y="561718"/>
                    <a:pt x="1502015" y="563636"/>
                    <a:pt x="1497186" y="563636"/>
                  </a:cubicBezTo>
                  <a:lnTo>
                    <a:pt x="18204" y="563636"/>
                  </a:lnTo>
                  <a:cubicBezTo>
                    <a:pt x="13376" y="563636"/>
                    <a:pt x="8746" y="561718"/>
                    <a:pt x="5332" y="558304"/>
                  </a:cubicBezTo>
                  <a:cubicBezTo>
                    <a:pt x="1918" y="554890"/>
                    <a:pt x="0" y="550260"/>
                    <a:pt x="0" y="545432"/>
                  </a:cubicBezTo>
                  <a:lnTo>
                    <a:pt x="0" y="18204"/>
                  </a:lnTo>
                  <a:cubicBezTo>
                    <a:pt x="0" y="13376"/>
                    <a:pt x="1918" y="8746"/>
                    <a:pt x="5332" y="5332"/>
                  </a:cubicBezTo>
                  <a:cubicBezTo>
                    <a:pt x="8746" y="1918"/>
                    <a:pt x="13376" y="0"/>
                    <a:pt x="18204" y="0"/>
                  </a:cubicBezTo>
                  <a:close/>
                </a:path>
              </a:pathLst>
            </a:custGeom>
            <a:blipFill>
              <a:blip r:embed="rId8"/>
              <a:stretch>
                <a:fillRect l="0" t="0" r="-1208" b="0"/>
              </a:stretch>
            </a:blipFill>
          </p:spPr>
        </p:sp>
      </p:grpSp>
      <p:sp>
        <p:nvSpPr>
          <p:cNvPr name="TextBox 16" id="16"/>
          <p:cNvSpPr txBox="true"/>
          <p:nvPr/>
        </p:nvSpPr>
        <p:spPr>
          <a:xfrm rot="0">
            <a:off x="4379606" y="583221"/>
            <a:ext cx="10185517" cy="1182622"/>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How Big Data works</a:t>
            </a:r>
          </a:p>
        </p:txBody>
      </p:sp>
    </p:spTree>
  </p:cSld>
  <p:clrMapOvr>
    <a:masterClrMapping/>
  </p:clrMapOvr>
</p:sld>
</file>

<file path=ppt/slides/slide1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323565" y="3152486"/>
            <a:ext cx="3210581" cy="3210581"/>
          </a:xfrm>
          <a:custGeom>
            <a:avLst/>
            <a:gdLst/>
            <a:ahLst/>
            <a:cxnLst/>
            <a:rect r="r" b="b" t="t" l="l"/>
            <a:pathLst>
              <a:path h="3210581" w="3210581">
                <a:moveTo>
                  <a:pt x="0" y="0"/>
                </a:moveTo>
                <a:lnTo>
                  <a:pt x="3210581" y="0"/>
                </a:lnTo>
                <a:lnTo>
                  <a:pt x="3210581" y="3210581"/>
                </a:lnTo>
                <a:lnTo>
                  <a:pt x="0" y="3210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193346" y="2943179"/>
            <a:ext cx="3636916" cy="3314140"/>
          </a:xfrm>
          <a:custGeom>
            <a:avLst/>
            <a:gdLst/>
            <a:ahLst/>
            <a:cxnLst/>
            <a:rect r="r" b="b" t="t" l="l"/>
            <a:pathLst>
              <a:path h="3314140" w="3636916">
                <a:moveTo>
                  <a:pt x="0" y="0"/>
                </a:moveTo>
                <a:lnTo>
                  <a:pt x="3636916" y="0"/>
                </a:lnTo>
                <a:lnTo>
                  <a:pt x="3636916" y="3314140"/>
                </a:lnTo>
                <a:lnTo>
                  <a:pt x="0" y="33141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357760" y="3274521"/>
            <a:ext cx="3572481" cy="2754058"/>
          </a:xfrm>
          <a:custGeom>
            <a:avLst/>
            <a:gdLst/>
            <a:ahLst/>
            <a:cxnLst/>
            <a:rect r="r" b="b" t="t" l="l"/>
            <a:pathLst>
              <a:path h="2754058" w="3572481">
                <a:moveTo>
                  <a:pt x="0" y="0"/>
                </a:moveTo>
                <a:lnTo>
                  <a:pt x="3572480" y="0"/>
                </a:lnTo>
                <a:lnTo>
                  <a:pt x="3572480" y="2754058"/>
                </a:lnTo>
                <a:lnTo>
                  <a:pt x="0" y="27540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1838399" y="6428909"/>
            <a:ext cx="6339889" cy="2166543"/>
          </a:xfrm>
          <a:prstGeom prst="rect">
            <a:avLst/>
          </a:prstGeom>
        </p:spPr>
        <p:txBody>
          <a:bodyPr anchor="t" rtlCol="false" tIns="0" lIns="0" bIns="0" rIns="0">
            <a:spAutoFit/>
          </a:bodyPr>
          <a:lstStyle/>
          <a:p>
            <a:pPr algn="l">
              <a:lnSpc>
                <a:spcPts val="4349"/>
              </a:lnSpc>
            </a:pPr>
            <a:r>
              <a:rPr lang="en-US" sz="3107">
                <a:solidFill>
                  <a:srgbClr val="FFFFFF"/>
                </a:solidFill>
                <a:latin typeface="Muli"/>
                <a:ea typeface="Muli"/>
                <a:cs typeface="Muli"/>
                <a:sym typeface="Muli"/>
              </a:rPr>
              <a:t>Blockchain enhances transparency, security with immutable data records in Big Data. Revolutionizes data control.</a:t>
            </a:r>
          </a:p>
        </p:txBody>
      </p:sp>
      <p:sp>
        <p:nvSpPr>
          <p:cNvPr name="TextBox 14" id="14"/>
          <p:cNvSpPr txBox="true"/>
          <p:nvPr/>
        </p:nvSpPr>
        <p:spPr>
          <a:xfrm rot="0">
            <a:off x="2085699" y="441181"/>
            <a:ext cx="15558950" cy="2273258"/>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9. Technological Advancements in Big Data Privacy</a:t>
            </a:r>
          </a:p>
        </p:txBody>
      </p:sp>
      <p:sp>
        <p:nvSpPr>
          <p:cNvPr name="TextBox 15" id="15"/>
          <p:cNvSpPr txBox="true"/>
          <p:nvPr/>
        </p:nvSpPr>
        <p:spPr>
          <a:xfrm rot="0">
            <a:off x="6834118" y="6428909"/>
            <a:ext cx="4619763" cy="2166543"/>
          </a:xfrm>
          <a:prstGeom prst="rect">
            <a:avLst/>
          </a:prstGeom>
        </p:spPr>
        <p:txBody>
          <a:bodyPr anchor="t" rtlCol="false" tIns="0" lIns="0" bIns="0" rIns="0">
            <a:spAutoFit/>
          </a:bodyPr>
          <a:lstStyle/>
          <a:p>
            <a:pPr algn="l">
              <a:lnSpc>
                <a:spcPts val="4349"/>
              </a:lnSpc>
            </a:pPr>
            <a:r>
              <a:rPr lang="en-US" sz="3107">
                <a:solidFill>
                  <a:srgbClr val="FFFFFF"/>
                </a:solidFill>
                <a:latin typeface="Muli"/>
                <a:ea typeface="Muli"/>
                <a:cs typeface="Muli"/>
                <a:sym typeface="Muli"/>
              </a:rPr>
              <a:t>Federated learning: decentralized training of ML models to protect data privacy.</a:t>
            </a:r>
          </a:p>
        </p:txBody>
      </p:sp>
      <p:sp>
        <p:nvSpPr>
          <p:cNvPr name="TextBox 16" id="16"/>
          <p:cNvSpPr txBox="true"/>
          <p:nvPr/>
        </p:nvSpPr>
        <p:spPr>
          <a:xfrm rot="0">
            <a:off x="456924" y="6428909"/>
            <a:ext cx="5742441" cy="2166543"/>
          </a:xfrm>
          <a:prstGeom prst="rect">
            <a:avLst/>
          </a:prstGeom>
        </p:spPr>
        <p:txBody>
          <a:bodyPr anchor="t" rtlCol="false" tIns="0" lIns="0" bIns="0" rIns="0">
            <a:spAutoFit/>
          </a:bodyPr>
          <a:lstStyle/>
          <a:p>
            <a:pPr algn="l">
              <a:lnSpc>
                <a:spcPts val="4349"/>
              </a:lnSpc>
            </a:pPr>
            <a:r>
              <a:rPr lang="en-US" sz="3107">
                <a:solidFill>
                  <a:srgbClr val="FFFFFF"/>
                </a:solidFill>
                <a:latin typeface="Muli"/>
                <a:ea typeface="Muli"/>
                <a:cs typeface="Muli"/>
                <a:sym typeface="Muli"/>
              </a:rPr>
              <a:t>Differential privacy adds noise for privacy without compromising insights, gaining popularity in companies.</a:t>
            </a:r>
          </a:p>
        </p:txBody>
      </p:sp>
    </p:spTree>
  </p:cSld>
  <p:clrMapOvr>
    <a:masterClrMapping/>
  </p:clrMapOvr>
</p:sld>
</file>

<file path=ppt/slides/slide1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9567379" y="2647125"/>
            <a:ext cx="7068780" cy="1763570"/>
          </a:xfrm>
          <a:custGeom>
            <a:avLst/>
            <a:gdLst/>
            <a:ahLst/>
            <a:cxnLst/>
            <a:rect r="r" b="b" t="t" l="l"/>
            <a:pathLst>
              <a:path h="1763570" w="7068780">
                <a:moveTo>
                  <a:pt x="0" y="0"/>
                </a:moveTo>
                <a:lnTo>
                  <a:pt x="7068780" y="0"/>
                </a:lnTo>
                <a:lnTo>
                  <a:pt x="7068780" y="1763569"/>
                </a:lnTo>
                <a:lnTo>
                  <a:pt x="0" y="1763569"/>
                </a:lnTo>
                <a:lnTo>
                  <a:pt x="0" y="0"/>
                </a:lnTo>
                <a:close/>
              </a:path>
            </a:pathLst>
          </a:custGeom>
          <a:blipFill>
            <a:blip r:embed="rId5"/>
            <a:stretch>
              <a:fillRect l="0" t="-21099" r="0" b="-59270"/>
            </a:stretch>
          </a:blipFill>
        </p:spPr>
      </p:sp>
      <p:sp>
        <p:nvSpPr>
          <p:cNvPr name="Freeform 11" id="11"/>
          <p:cNvSpPr/>
          <p:nvPr/>
        </p:nvSpPr>
        <p:spPr>
          <a:xfrm flipH="false" flipV="false" rot="0">
            <a:off x="1202829" y="4586993"/>
            <a:ext cx="7905965" cy="1822408"/>
          </a:xfrm>
          <a:custGeom>
            <a:avLst/>
            <a:gdLst/>
            <a:ahLst/>
            <a:cxnLst/>
            <a:rect r="r" b="b" t="t" l="l"/>
            <a:pathLst>
              <a:path h="1822408" w="7905965">
                <a:moveTo>
                  <a:pt x="0" y="0"/>
                </a:moveTo>
                <a:lnTo>
                  <a:pt x="7905966" y="0"/>
                </a:lnTo>
                <a:lnTo>
                  <a:pt x="7905966" y="1822408"/>
                </a:lnTo>
                <a:lnTo>
                  <a:pt x="0" y="1822408"/>
                </a:lnTo>
                <a:lnTo>
                  <a:pt x="0" y="0"/>
                </a:lnTo>
                <a:close/>
              </a:path>
            </a:pathLst>
          </a:custGeom>
          <a:blipFill>
            <a:blip r:embed="rId6"/>
            <a:stretch>
              <a:fillRect l="0" t="-142692" r="0" b="-191127"/>
            </a:stretch>
          </a:blipFill>
        </p:spPr>
      </p:sp>
      <p:sp>
        <p:nvSpPr>
          <p:cNvPr name="Freeform 12" id="12"/>
          <p:cNvSpPr/>
          <p:nvPr/>
        </p:nvSpPr>
        <p:spPr>
          <a:xfrm flipH="false" flipV="false" rot="0">
            <a:off x="9567379" y="6613571"/>
            <a:ext cx="7068780" cy="1913327"/>
          </a:xfrm>
          <a:custGeom>
            <a:avLst/>
            <a:gdLst/>
            <a:ahLst/>
            <a:cxnLst/>
            <a:rect r="r" b="b" t="t" l="l"/>
            <a:pathLst>
              <a:path h="1913327" w="7068780">
                <a:moveTo>
                  <a:pt x="0" y="0"/>
                </a:moveTo>
                <a:lnTo>
                  <a:pt x="7068780" y="0"/>
                </a:lnTo>
                <a:lnTo>
                  <a:pt x="7068780" y="1913327"/>
                </a:lnTo>
                <a:lnTo>
                  <a:pt x="0" y="1913327"/>
                </a:lnTo>
                <a:lnTo>
                  <a:pt x="0" y="0"/>
                </a:lnTo>
                <a:close/>
              </a:path>
            </a:pathLst>
          </a:custGeom>
          <a:blipFill>
            <a:blip r:embed="rId7"/>
            <a:stretch>
              <a:fillRect l="0" t="-79640" r="0" b="-81745"/>
            </a:stretch>
          </a:blipFill>
        </p:spPr>
      </p:sp>
      <p:sp>
        <p:nvSpPr>
          <p:cNvPr name="TextBox 13" id="13"/>
          <p:cNvSpPr txBox="true"/>
          <p:nvPr/>
        </p:nvSpPr>
        <p:spPr>
          <a:xfrm rot="0">
            <a:off x="2040015" y="6459103"/>
            <a:ext cx="7068780" cy="1598310"/>
          </a:xfrm>
          <a:prstGeom prst="rect">
            <a:avLst/>
          </a:prstGeom>
        </p:spPr>
        <p:txBody>
          <a:bodyPr anchor="t" rtlCol="false" tIns="0" lIns="0" bIns="0" rIns="0">
            <a:spAutoFit/>
          </a:bodyPr>
          <a:lstStyle/>
          <a:p>
            <a:pPr algn="r">
              <a:lnSpc>
                <a:spcPts val="4291"/>
              </a:lnSpc>
            </a:pPr>
            <a:r>
              <a:rPr lang="en-US" sz="3065">
                <a:solidFill>
                  <a:srgbClr val="FFFFFF"/>
                </a:solidFill>
                <a:latin typeface="Muli"/>
                <a:ea typeface="Muli"/>
                <a:cs typeface="Muli"/>
                <a:sym typeface="Muli"/>
              </a:rPr>
              <a:t>Ethical considerations are crucial for successful AI integration, addressing biases and ensuring transparency.</a:t>
            </a:r>
          </a:p>
        </p:txBody>
      </p:sp>
      <p:sp>
        <p:nvSpPr>
          <p:cNvPr name="TextBox 14" id="14"/>
          <p:cNvSpPr txBox="true"/>
          <p:nvPr/>
        </p:nvSpPr>
        <p:spPr>
          <a:xfrm rot="0">
            <a:off x="3285978" y="72489"/>
            <a:ext cx="12509006" cy="2273258"/>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10. Future Prospects for Big Data Ethics and Privacy</a:t>
            </a:r>
          </a:p>
        </p:txBody>
      </p:sp>
      <p:sp>
        <p:nvSpPr>
          <p:cNvPr name="TextBox 15" id="15"/>
          <p:cNvSpPr txBox="true"/>
          <p:nvPr/>
        </p:nvSpPr>
        <p:spPr>
          <a:xfrm rot="0">
            <a:off x="9567379" y="4917943"/>
            <a:ext cx="8077270" cy="1598310"/>
          </a:xfrm>
          <a:prstGeom prst="rect">
            <a:avLst/>
          </a:prstGeom>
        </p:spPr>
        <p:txBody>
          <a:bodyPr anchor="t" rtlCol="false" tIns="0" lIns="0" bIns="0" rIns="0">
            <a:spAutoFit/>
          </a:bodyPr>
          <a:lstStyle/>
          <a:p>
            <a:pPr algn="l">
              <a:lnSpc>
                <a:spcPts val="4291"/>
              </a:lnSpc>
            </a:pPr>
            <a:r>
              <a:rPr lang="en-US" sz="3065" b="true">
                <a:solidFill>
                  <a:srgbClr val="FFFFFF"/>
                </a:solidFill>
                <a:latin typeface="Muli Bold"/>
                <a:ea typeface="Muli Bold"/>
                <a:cs typeface="Muli Bold"/>
                <a:sym typeface="Muli Bold"/>
              </a:rPr>
              <a:t>E</a:t>
            </a:r>
            <a:r>
              <a:rPr lang="en-US" sz="3065">
                <a:solidFill>
                  <a:srgbClr val="FFFFFF"/>
                </a:solidFill>
                <a:latin typeface="Muli"/>
                <a:ea typeface="Muli"/>
                <a:cs typeface="Muli"/>
                <a:sym typeface="Muli"/>
              </a:rPr>
              <a:t>thical data practices increase consumer trust and loyalty in companies prioritizing transparency.</a:t>
            </a:r>
          </a:p>
        </p:txBody>
      </p:sp>
      <p:sp>
        <p:nvSpPr>
          <p:cNvPr name="TextBox 16" id="16"/>
          <p:cNvSpPr txBox="true"/>
          <p:nvPr/>
        </p:nvSpPr>
        <p:spPr>
          <a:xfrm rot="0">
            <a:off x="607122" y="3059459"/>
            <a:ext cx="8501673" cy="1058639"/>
          </a:xfrm>
          <a:prstGeom prst="rect">
            <a:avLst/>
          </a:prstGeom>
        </p:spPr>
        <p:txBody>
          <a:bodyPr anchor="t" rtlCol="false" tIns="0" lIns="0" bIns="0" rIns="0">
            <a:spAutoFit/>
          </a:bodyPr>
          <a:lstStyle/>
          <a:p>
            <a:pPr algn="r">
              <a:lnSpc>
                <a:spcPts val="4291"/>
              </a:lnSpc>
            </a:pPr>
            <a:r>
              <a:rPr lang="en-US" sz="3065">
                <a:solidFill>
                  <a:srgbClr val="FFFFFF"/>
                </a:solidFill>
                <a:latin typeface="Muli"/>
                <a:ea typeface="Muli"/>
                <a:cs typeface="Muli"/>
                <a:sym typeface="Muli"/>
              </a:rPr>
              <a:t>Tougher laws like GDPR needed for personal data control, ownership, consent management.</a:t>
            </a:r>
          </a:p>
        </p:txBody>
      </p:sp>
      <p:sp>
        <p:nvSpPr>
          <p:cNvPr name="TextBox 17" id="17"/>
          <p:cNvSpPr txBox="true"/>
          <p:nvPr/>
        </p:nvSpPr>
        <p:spPr>
          <a:xfrm rot="0">
            <a:off x="1648442" y="2589975"/>
            <a:ext cx="7460353" cy="526634"/>
          </a:xfrm>
          <a:prstGeom prst="rect">
            <a:avLst/>
          </a:prstGeom>
        </p:spPr>
        <p:txBody>
          <a:bodyPr anchor="t" rtlCol="false" tIns="0" lIns="0" bIns="0" rIns="0">
            <a:spAutoFit/>
          </a:bodyPr>
          <a:lstStyle/>
          <a:p>
            <a:pPr algn="r">
              <a:lnSpc>
                <a:spcPts val="4356"/>
              </a:lnSpc>
            </a:pPr>
            <a:r>
              <a:rPr lang="en-US" sz="3111" b="true">
                <a:solidFill>
                  <a:srgbClr val="FFFFFF"/>
                </a:solidFill>
                <a:latin typeface="Muli Bold"/>
                <a:ea typeface="Muli Bold"/>
                <a:cs typeface="Muli Bold"/>
                <a:sym typeface="Muli Bold"/>
              </a:rPr>
              <a:t>Strengthening Data Protection Laws</a:t>
            </a:r>
          </a:p>
        </p:txBody>
      </p:sp>
      <p:sp>
        <p:nvSpPr>
          <p:cNvPr name="TextBox 18" id="18"/>
          <p:cNvSpPr txBox="true"/>
          <p:nvPr/>
        </p:nvSpPr>
        <p:spPr>
          <a:xfrm rot="0">
            <a:off x="1648442" y="8000264"/>
            <a:ext cx="7460353" cy="526634"/>
          </a:xfrm>
          <a:prstGeom prst="rect">
            <a:avLst/>
          </a:prstGeom>
        </p:spPr>
        <p:txBody>
          <a:bodyPr anchor="t" rtlCol="false" tIns="0" lIns="0" bIns="0" rIns="0">
            <a:spAutoFit/>
          </a:bodyPr>
          <a:lstStyle/>
          <a:p>
            <a:pPr algn="r">
              <a:lnSpc>
                <a:spcPts val="4356"/>
              </a:lnSpc>
            </a:pPr>
            <a:r>
              <a:rPr lang="en-US" sz="3111" b="true">
                <a:solidFill>
                  <a:srgbClr val="FFFFFF"/>
                </a:solidFill>
                <a:latin typeface="Muli Bold"/>
                <a:ea typeface="Muli Bold"/>
                <a:cs typeface="Muli Bold"/>
                <a:sym typeface="Muli Bold"/>
              </a:rPr>
              <a:t>Responsible AI Development</a:t>
            </a:r>
          </a:p>
        </p:txBody>
      </p:sp>
      <p:sp>
        <p:nvSpPr>
          <p:cNvPr name="TextBox 19" id="19"/>
          <p:cNvSpPr txBox="true"/>
          <p:nvPr/>
        </p:nvSpPr>
        <p:spPr>
          <a:xfrm rot="0">
            <a:off x="9567379" y="4448458"/>
            <a:ext cx="7460353" cy="526634"/>
          </a:xfrm>
          <a:prstGeom prst="rect">
            <a:avLst/>
          </a:prstGeom>
        </p:spPr>
        <p:txBody>
          <a:bodyPr anchor="t" rtlCol="false" tIns="0" lIns="0" bIns="0" rIns="0">
            <a:spAutoFit/>
          </a:bodyPr>
          <a:lstStyle/>
          <a:p>
            <a:pPr algn="l">
              <a:lnSpc>
                <a:spcPts val="4356"/>
              </a:lnSpc>
            </a:pPr>
            <a:r>
              <a:rPr lang="en-US" sz="3111" b="true">
                <a:solidFill>
                  <a:srgbClr val="FFFFFF"/>
                </a:solidFill>
                <a:latin typeface="Muli Bold"/>
                <a:ea typeface="Muli Bold"/>
                <a:cs typeface="Muli Bold"/>
                <a:sym typeface="Muli Bold"/>
              </a:rPr>
              <a:t>Evolving Consumer Attitudes</a:t>
            </a:r>
          </a:p>
        </p:txBody>
      </p:sp>
    </p:spTree>
  </p:cSld>
  <p:clrMapOvr>
    <a:masterClrMapping/>
  </p:clrMapOvr>
</p:sld>
</file>

<file path=ppt/slides/slide1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true" rot="-8544258">
            <a:off x="8600039" y="-3892934"/>
            <a:ext cx="11399374" cy="8229600"/>
          </a:xfrm>
          <a:custGeom>
            <a:avLst/>
            <a:gdLst/>
            <a:ahLst/>
            <a:cxnLst/>
            <a:rect r="r" b="b" t="t" l="l"/>
            <a:pathLst>
              <a:path h="8229600" w="11399374">
                <a:moveTo>
                  <a:pt x="0" y="8229600"/>
                </a:moveTo>
                <a:lnTo>
                  <a:pt x="11399374" y="8229600"/>
                </a:lnTo>
                <a:lnTo>
                  <a:pt x="11399374" y="0"/>
                </a:lnTo>
                <a:lnTo>
                  <a:pt x="0" y="0"/>
                </a:lnTo>
                <a:lnTo>
                  <a:pt x="0" y="8229600"/>
                </a:lnTo>
                <a:close/>
              </a:path>
            </a:pathLst>
          </a:custGeom>
          <a:blipFill>
            <a:blip r:embed="rId4"/>
            <a:stretch>
              <a:fillRect l="0" t="0" r="0" b="0"/>
            </a:stretch>
          </a:blipFill>
        </p:spPr>
      </p:sp>
      <p:sp>
        <p:nvSpPr>
          <p:cNvPr name="Freeform 10" id="10"/>
          <p:cNvSpPr/>
          <p:nvPr/>
        </p:nvSpPr>
        <p:spPr>
          <a:xfrm flipH="false" flipV="false" rot="4112334">
            <a:off x="-1119480" y="6256964"/>
            <a:ext cx="5999675" cy="6002672"/>
          </a:xfrm>
          <a:custGeom>
            <a:avLst/>
            <a:gdLst/>
            <a:ahLst/>
            <a:cxnLst/>
            <a:rect r="r" b="b" t="t" l="l"/>
            <a:pathLst>
              <a:path h="6002672" w="5999675">
                <a:moveTo>
                  <a:pt x="0" y="0"/>
                </a:moveTo>
                <a:lnTo>
                  <a:pt x="5999676" y="0"/>
                </a:lnTo>
                <a:lnTo>
                  <a:pt x="5999676" y="6002672"/>
                </a:lnTo>
                <a:lnTo>
                  <a:pt x="0" y="6002672"/>
                </a:lnTo>
                <a:lnTo>
                  <a:pt x="0" y="0"/>
                </a:lnTo>
                <a:close/>
              </a:path>
            </a:pathLst>
          </a:custGeom>
          <a:blipFill>
            <a:blip r:embed="rId5"/>
            <a:stretch>
              <a:fillRect l="0" t="0" r="0" b="0"/>
            </a:stretch>
          </a:blipFill>
        </p:spPr>
      </p:sp>
      <p:sp>
        <p:nvSpPr>
          <p:cNvPr name="TextBox 11" id="11"/>
          <p:cNvSpPr txBox="true"/>
          <p:nvPr/>
        </p:nvSpPr>
        <p:spPr>
          <a:xfrm rot="0">
            <a:off x="1728343" y="4608347"/>
            <a:ext cx="14831315" cy="1298906"/>
          </a:xfrm>
          <a:prstGeom prst="rect">
            <a:avLst/>
          </a:prstGeom>
        </p:spPr>
        <p:txBody>
          <a:bodyPr anchor="t" rtlCol="false" tIns="0" lIns="0" bIns="0" rIns="0">
            <a:spAutoFit/>
          </a:bodyPr>
          <a:lstStyle/>
          <a:p>
            <a:pPr algn="ctr">
              <a:lnSpc>
                <a:spcPts val="9652"/>
              </a:lnSpc>
            </a:pPr>
            <a:r>
              <a:rPr lang="en-US" sz="10054" b="true">
                <a:solidFill>
                  <a:srgbClr val="F6E0F5"/>
                </a:solidFill>
                <a:latin typeface="Garet Bold"/>
                <a:ea typeface="Garet Bold"/>
                <a:cs typeface="Garet Bold"/>
                <a:sym typeface="Garet Bold"/>
              </a:rPr>
              <a:t>B. CONNECTIONIST AI</a:t>
            </a:r>
          </a:p>
        </p:txBody>
      </p:sp>
    </p:spTree>
  </p:cSld>
  <p:clrMapOvr>
    <a:masterClrMapping/>
  </p:clrMapOvr>
</p:sld>
</file>

<file path=ppt/slides/slide1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2389697">
            <a:off x="14869287" y="-274925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sp>
        <p:nvSpPr>
          <p:cNvPr name="Freeform 5" id="5"/>
          <p:cNvSpPr/>
          <p:nvPr/>
        </p:nvSpPr>
        <p:spPr>
          <a:xfrm flipH="false" flipV="false" rot="-10592103">
            <a:off x="-1534610" y="-1655927"/>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3"/>
            <a:stretch>
              <a:fillRect l="0" t="0" r="0" b="0"/>
            </a:stretch>
          </a:blipFill>
        </p:spPr>
      </p:sp>
      <p:grpSp>
        <p:nvGrpSpPr>
          <p:cNvPr name="Group 6" id="6"/>
          <p:cNvGrpSpPr/>
          <p:nvPr/>
        </p:nvGrpSpPr>
        <p:grpSpPr>
          <a:xfrm rot="0">
            <a:off x="456924" y="404442"/>
            <a:ext cx="2471932" cy="624258"/>
            <a:chOff x="0" y="0"/>
            <a:chExt cx="3295909" cy="832344"/>
          </a:xfrm>
        </p:grpSpPr>
        <p:grpSp>
          <p:nvGrpSpPr>
            <p:cNvPr name="Group 7" id="7"/>
            <p:cNvGrpSpPr/>
            <p:nvPr/>
          </p:nvGrpSpPr>
          <p:grpSpPr>
            <a:xfrm rot="0">
              <a:off x="0" y="0"/>
              <a:ext cx="3295909" cy="832344"/>
              <a:chOff x="0" y="0"/>
              <a:chExt cx="1609259" cy="406400"/>
            </a:xfrm>
          </p:grpSpPr>
          <p:sp>
            <p:nvSpPr>
              <p:cNvPr name="Freeform 8" id="8"/>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9" id="9"/>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10" id="10"/>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1" id="11"/>
          <p:cNvSpPr txBox="true"/>
          <p:nvPr/>
        </p:nvSpPr>
        <p:spPr>
          <a:xfrm rot="0">
            <a:off x="3177626" y="4172466"/>
            <a:ext cx="11932749" cy="1742067"/>
          </a:xfrm>
          <a:prstGeom prst="rect">
            <a:avLst/>
          </a:prstGeom>
        </p:spPr>
        <p:txBody>
          <a:bodyPr anchor="t" rtlCol="false" tIns="0" lIns="0" bIns="0" rIns="0">
            <a:spAutoFit/>
          </a:bodyPr>
          <a:lstStyle/>
          <a:p>
            <a:pPr algn="ctr">
              <a:lnSpc>
                <a:spcPts val="14230"/>
              </a:lnSpc>
              <a:spcBef>
                <a:spcPct val="0"/>
              </a:spcBef>
            </a:pPr>
            <a:r>
              <a:rPr lang="en-US" b="true" sz="10164">
                <a:solidFill>
                  <a:srgbClr val="F6E0F5"/>
                </a:solidFill>
                <a:latin typeface="Garet Bold"/>
                <a:ea typeface="Garet Bold"/>
                <a:cs typeface="Garet Bold"/>
                <a:sym typeface="Garet Bold"/>
              </a:rPr>
              <a:t>I. INTRODUCTION</a:t>
            </a:r>
          </a:p>
        </p:txBody>
      </p:sp>
    </p:spTree>
  </p:cSld>
  <p:clrMapOvr>
    <a:masterClrMapping/>
  </p:clrMapOvr>
</p:sld>
</file>

<file path=ppt/slides/slide1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456924" y="2655776"/>
            <a:ext cx="7538559" cy="4975449"/>
          </a:xfrm>
          <a:custGeom>
            <a:avLst/>
            <a:gdLst/>
            <a:ahLst/>
            <a:cxnLst/>
            <a:rect r="r" b="b" t="t" l="l"/>
            <a:pathLst>
              <a:path h="4975449" w="7538559">
                <a:moveTo>
                  <a:pt x="0" y="0"/>
                </a:moveTo>
                <a:lnTo>
                  <a:pt x="7538559" y="0"/>
                </a:lnTo>
                <a:lnTo>
                  <a:pt x="7538559" y="4975448"/>
                </a:lnTo>
                <a:lnTo>
                  <a:pt x="0" y="4975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993243" y="58462"/>
            <a:ext cx="10301513" cy="1940477"/>
            <a:chOff x="0" y="0"/>
            <a:chExt cx="13735351" cy="2587303"/>
          </a:xfrm>
        </p:grpSpPr>
        <p:sp>
          <p:nvSpPr>
            <p:cNvPr name="TextBox 11" id="11"/>
            <p:cNvSpPr txBox="true"/>
            <p:nvPr/>
          </p:nvSpPr>
          <p:spPr>
            <a:xfrm rot="0">
              <a:off x="0" y="1054953"/>
              <a:ext cx="13735351"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Connectionist AI (CA)</a:t>
              </a:r>
            </a:p>
          </p:txBody>
        </p:sp>
        <p:sp>
          <p:nvSpPr>
            <p:cNvPr name="TextBox 12" id="12"/>
            <p:cNvSpPr txBox="true"/>
            <p:nvPr/>
          </p:nvSpPr>
          <p:spPr>
            <a:xfrm rot="0">
              <a:off x="1569680" y="-133350"/>
              <a:ext cx="10595992"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Introduction to</a:t>
              </a:r>
            </a:p>
          </p:txBody>
        </p:sp>
      </p:grpSp>
      <p:sp>
        <p:nvSpPr>
          <p:cNvPr name="TextBox 13" id="13"/>
          <p:cNvSpPr txBox="true"/>
          <p:nvPr/>
        </p:nvSpPr>
        <p:spPr>
          <a:xfrm rot="0">
            <a:off x="8482581" y="2392198"/>
            <a:ext cx="9805419" cy="6107091"/>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Artificial Intelligence (AI)</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A field aimed at replicating or simulating human </a:t>
            </a:r>
          </a:p>
          <a:p>
            <a:pPr algn="l">
              <a:lnSpc>
                <a:spcPts val="3415"/>
              </a:lnSpc>
            </a:pPr>
            <a:r>
              <a:rPr lang="en-US" sz="2439">
                <a:solidFill>
                  <a:srgbClr val="F6E0F5"/>
                </a:solidFill>
                <a:latin typeface="Garet"/>
                <a:ea typeface="Garet"/>
                <a:cs typeface="Garet"/>
                <a:sym typeface="Garet"/>
              </a:rPr>
              <a:t>            intelligence in machines.</a:t>
            </a:r>
          </a:p>
          <a:p>
            <a:pPr algn="l">
              <a:lnSpc>
                <a:spcPts val="3409"/>
              </a:lnSpc>
            </a:pPr>
          </a:p>
          <a:p>
            <a:pPr algn="l">
              <a:lnSpc>
                <a:spcPts val="4809"/>
              </a:lnSpc>
            </a:pPr>
            <a:r>
              <a:rPr lang="en-US" sz="3435" b="true">
                <a:solidFill>
                  <a:srgbClr val="F6E0F5"/>
                </a:solidFill>
                <a:latin typeface="Garet Bold"/>
                <a:ea typeface="Garet Bold"/>
                <a:cs typeface="Garet Bold"/>
                <a:sym typeface="Garet Bold"/>
              </a:rPr>
              <a:t>Early AI Focus</a:t>
            </a:r>
          </a:p>
          <a:p>
            <a:pPr algn="l">
              <a:lnSpc>
                <a:spcPts val="3409"/>
              </a:lnSpc>
            </a:pPr>
            <a:r>
              <a:rPr lang="en-US" sz="2435" b="true">
                <a:solidFill>
                  <a:srgbClr val="F6E0F5"/>
                </a:solidFill>
                <a:latin typeface="Garet Bold"/>
                <a:ea typeface="Garet Bold"/>
                <a:cs typeface="Garet Bold"/>
                <a:sym typeface="Garet Bold"/>
              </a:rPr>
              <a:t>             </a:t>
            </a:r>
            <a:r>
              <a:rPr lang="en-US" sz="2435">
                <a:solidFill>
                  <a:srgbClr val="F6E0F5"/>
                </a:solidFill>
                <a:latin typeface="Garet"/>
                <a:ea typeface="Garet"/>
                <a:cs typeface="Garet"/>
                <a:sym typeface="Garet"/>
              </a:rPr>
              <a:t>Sy</a:t>
            </a:r>
            <a:r>
              <a:rPr lang="en-US" sz="2435">
                <a:solidFill>
                  <a:srgbClr val="F6E0F5"/>
                </a:solidFill>
                <a:latin typeface="Garet"/>
                <a:ea typeface="Garet"/>
                <a:cs typeface="Garet"/>
                <a:sym typeface="Garet"/>
              </a:rPr>
              <a:t>mbolic AI (rule-based</a:t>
            </a:r>
            <a:r>
              <a:rPr lang="en-US" sz="2435">
                <a:solidFill>
                  <a:srgbClr val="F6E0F5"/>
                </a:solidFill>
                <a:latin typeface="Garet"/>
                <a:ea typeface="Garet"/>
                <a:cs typeface="Garet"/>
                <a:sym typeface="Garet"/>
              </a:rPr>
              <a:t> </a:t>
            </a:r>
            <a:r>
              <a:rPr lang="en-US" sz="2435">
                <a:solidFill>
                  <a:srgbClr val="F6E0F5"/>
                </a:solidFill>
                <a:latin typeface="Garet"/>
                <a:ea typeface="Garet"/>
                <a:cs typeface="Garet"/>
                <a:sym typeface="Garet"/>
              </a:rPr>
              <a:t>systems), limited in </a:t>
            </a:r>
          </a:p>
          <a:p>
            <a:pPr algn="l">
              <a:lnSpc>
                <a:spcPts val="3409"/>
              </a:lnSpc>
            </a:pPr>
            <a:r>
              <a:rPr lang="en-US" sz="2435">
                <a:solidFill>
                  <a:srgbClr val="F6E0F5"/>
                </a:solidFill>
                <a:latin typeface="Garet"/>
                <a:ea typeface="Garet"/>
                <a:cs typeface="Garet"/>
                <a:sym typeface="Garet"/>
              </a:rPr>
              <a:t>            </a:t>
            </a:r>
            <a:r>
              <a:rPr lang="en-US" sz="2435">
                <a:solidFill>
                  <a:srgbClr val="F6E0F5"/>
                </a:solidFill>
                <a:latin typeface="Garet"/>
                <a:ea typeface="Garet"/>
                <a:cs typeface="Garet"/>
                <a:sym typeface="Garet"/>
              </a:rPr>
              <a:t>scalability and flexibility.</a:t>
            </a:r>
          </a:p>
          <a:p>
            <a:pPr algn="l">
              <a:lnSpc>
                <a:spcPts val="3409"/>
              </a:lnSpc>
            </a:pPr>
          </a:p>
          <a:p>
            <a:pPr algn="l">
              <a:lnSpc>
                <a:spcPts val="4809"/>
              </a:lnSpc>
            </a:pPr>
            <a:r>
              <a:rPr lang="en-US" sz="3435" b="true">
                <a:solidFill>
                  <a:srgbClr val="F6E0F5"/>
                </a:solidFill>
                <a:latin typeface="Garet Bold"/>
                <a:ea typeface="Garet Bold"/>
                <a:cs typeface="Garet Bold"/>
                <a:sym typeface="Garet Bold"/>
              </a:rPr>
              <a:t>Connectionist AI (CA)</a:t>
            </a:r>
          </a:p>
          <a:p>
            <a:pPr algn="l" marL="1051612" indent="-350537" lvl="2">
              <a:lnSpc>
                <a:spcPts val="3409"/>
              </a:lnSpc>
              <a:buFont typeface="Arial"/>
              <a:buChar char="⚬"/>
            </a:pPr>
            <a:r>
              <a:rPr lang="en-US" sz="2435">
                <a:solidFill>
                  <a:srgbClr val="F6E0F5"/>
                </a:solidFill>
                <a:latin typeface="Garet"/>
                <a:ea typeface="Garet"/>
                <a:cs typeface="Garet"/>
                <a:sym typeface="Garet"/>
              </a:rPr>
              <a:t>Inspired by the human brain.</a:t>
            </a:r>
          </a:p>
          <a:p>
            <a:pPr algn="l" marL="1051612" indent="-350537" lvl="2">
              <a:lnSpc>
                <a:spcPts val="3409"/>
              </a:lnSpc>
              <a:buFont typeface="Arial"/>
              <a:buChar char="⚬"/>
            </a:pPr>
            <a:r>
              <a:rPr lang="en-US" sz="2435">
                <a:solidFill>
                  <a:srgbClr val="F6E0F5"/>
                </a:solidFill>
                <a:latin typeface="Garet"/>
                <a:ea typeface="Garet"/>
                <a:cs typeface="Garet"/>
                <a:sym typeface="Garet"/>
              </a:rPr>
              <a:t>Uses </a:t>
            </a:r>
            <a:r>
              <a:rPr lang="en-US" sz="2435" i="true">
                <a:solidFill>
                  <a:srgbClr val="F6E0F5"/>
                </a:solidFill>
                <a:latin typeface="Garet Italics"/>
                <a:ea typeface="Garet Italics"/>
                <a:cs typeface="Garet Italics"/>
                <a:sym typeface="Garet Italics"/>
              </a:rPr>
              <a:t>Artificial Neural Networks (ANNs)</a:t>
            </a:r>
            <a:r>
              <a:rPr lang="en-US" sz="2435">
                <a:solidFill>
                  <a:srgbClr val="F6E0F5"/>
                </a:solidFill>
                <a:latin typeface="Garet"/>
                <a:ea typeface="Garet"/>
                <a:cs typeface="Garet"/>
                <a:sym typeface="Garet"/>
              </a:rPr>
              <a:t> to mimic neuron interactions.</a:t>
            </a:r>
          </a:p>
          <a:p>
            <a:pPr algn="l" marL="1051612" indent="-350537" lvl="2">
              <a:lnSpc>
                <a:spcPts val="3409"/>
              </a:lnSpc>
              <a:spcBef>
                <a:spcPct val="0"/>
              </a:spcBef>
              <a:buFont typeface="Arial"/>
              <a:buChar char="⚬"/>
            </a:pPr>
            <a:r>
              <a:rPr lang="en-US" sz="2435">
                <a:solidFill>
                  <a:srgbClr val="F6E0F5"/>
                </a:solidFill>
                <a:latin typeface="Garet"/>
                <a:ea typeface="Garet"/>
                <a:cs typeface="Garet"/>
                <a:sym typeface="Garet"/>
              </a:rPr>
              <a:t>Solves problems through learning and adaptation.</a:t>
            </a:r>
          </a:p>
        </p:txBody>
      </p:sp>
    </p:spTree>
  </p:cSld>
  <p:clrMapOvr>
    <a:masterClrMapping/>
  </p:clrMapOvr>
</p:sld>
</file>

<file path=ppt/slides/slide1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6507877" y="5062187"/>
            <a:ext cx="1502847" cy="1376984"/>
          </a:xfrm>
          <a:custGeom>
            <a:avLst/>
            <a:gdLst/>
            <a:ahLst/>
            <a:cxnLst/>
            <a:rect r="r" b="b" t="t" l="l"/>
            <a:pathLst>
              <a:path h="1376984" w="1502847">
                <a:moveTo>
                  <a:pt x="0" y="0"/>
                </a:moveTo>
                <a:lnTo>
                  <a:pt x="1502846" y="0"/>
                </a:lnTo>
                <a:lnTo>
                  <a:pt x="1502846" y="1376984"/>
                </a:lnTo>
                <a:lnTo>
                  <a:pt x="0" y="1376984"/>
                </a:lnTo>
                <a:lnTo>
                  <a:pt x="0" y="0"/>
                </a:lnTo>
                <a:close/>
              </a:path>
            </a:pathLst>
          </a:custGeom>
          <a:blipFill>
            <a:blip r:embed="rId4"/>
            <a:stretch>
              <a:fillRect l="0" t="0" r="0" b="0"/>
            </a:stretch>
          </a:blipFill>
        </p:spPr>
      </p:sp>
      <p:sp>
        <p:nvSpPr>
          <p:cNvPr name="Freeform 10" id="10"/>
          <p:cNvSpPr/>
          <p:nvPr/>
        </p:nvSpPr>
        <p:spPr>
          <a:xfrm flipH="true" flipV="false" rot="0">
            <a:off x="0" y="2236929"/>
            <a:ext cx="10453309" cy="6572518"/>
          </a:xfrm>
          <a:custGeom>
            <a:avLst/>
            <a:gdLst/>
            <a:ahLst/>
            <a:cxnLst/>
            <a:rect r="r" b="b" t="t" l="l"/>
            <a:pathLst>
              <a:path h="6572518" w="10453309">
                <a:moveTo>
                  <a:pt x="10453309" y="0"/>
                </a:moveTo>
                <a:lnTo>
                  <a:pt x="0" y="0"/>
                </a:lnTo>
                <a:lnTo>
                  <a:pt x="0" y="6572518"/>
                </a:lnTo>
                <a:lnTo>
                  <a:pt x="10453309" y="6572518"/>
                </a:lnTo>
                <a:lnTo>
                  <a:pt x="1045330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656317" y="370725"/>
            <a:ext cx="8975366"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Background of CA</a:t>
            </a:r>
          </a:p>
        </p:txBody>
      </p:sp>
      <p:sp>
        <p:nvSpPr>
          <p:cNvPr name="TextBox 12" id="12"/>
          <p:cNvSpPr txBox="true"/>
          <p:nvPr/>
        </p:nvSpPr>
        <p:spPr>
          <a:xfrm rot="0">
            <a:off x="1904173" y="2420773"/>
            <a:ext cx="13156189" cy="437744"/>
          </a:xfrm>
          <a:prstGeom prst="rect">
            <a:avLst/>
          </a:prstGeom>
        </p:spPr>
        <p:txBody>
          <a:bodyPr anchor="t" rtlCol="false" tIns="0" lIns="0" bIns="0" rIns="0">
            <a:spAutoFit/>
          </a:bodyPr>
          <a:lstStyle/>
          <a:p>
            <a:pPr algn="l">
              <a:lnSpc>
                <a:spcPts val="3695"/>
              </a:lnSpc>
              <a:spcBef>
                <a:spcPct val="0"/>
              </a:spcBef>
            </a:pPr>
            <a:r>
              <a:rPr lang="en-US" sz="2639" i="true">
                <a:solidFill>
                  <a:srgbClr val="F6E0F5"/>
                </a:solidFill>
                <a:latin typeface="Garet Italics"/>
                <a:ea typeface="Garet Italics"/>
                <a:cs typeface="Garet Italics"/>
                <a:sym typeface="Garet Italics"/>
              </a:rPr>
              <a:t>1940s</a:t>
            </a:r>
            <a:r>
              <a:rPr lang="en-US" sz="2639">
                <a:solidFill>
                  <a:srgbClr val="F6E0F5"/>
                </a:solidFill>
                <a:latin typeface="Garet"/>
                <a:ea typeface="Garet"/>
                <a:cs typeface="Garet"/>
                <a:sym typeface="Garet"/>
              </a:rPr>
              <a:t>: Warren</a:t>
            </a:r>
            <a:r>
              <a:rPr lang="en-US" sz="2639">
                <a:solidFill>
                  <a:srgbClr val="F6E0F5"/>
                </a:solidFill>
                <a:latin typeface="Garet"/>
                <a:ea typeface="Garet"/>
                <a:cs typeface="Garet"/>
                <a:sym typeface="Garet"/>
              </a:rPr>
              <a:t> McCulloch &amp; Walter Pitts introduced the first neuron model.</a:t>
            </a:r>
          </a:p>
        </p:txBody>
      </p:sp>
      <p:sp>
        <p:nvSpPr>
          <p:cNvPr name="TextBox 13" id="13"/>
          <p:cNvSpPr txBox="true"/>
          <p:nvPr/>
        </p:nvSpPr>
        <p:spPr>
          <a:xfrm rot="0">
            <a:off x="3704434" y="3343270"/>
            <a:ext cx="11729670" cy="430834"/>
          </a:xfrm>
          <a:prstGeom prst="rect">
            <a:avLst/>
          </a:prstGeom>
        </p:spPr>
        <p:txBody>
          <a:bodyPr anchor="t" rtlCol="false" tIns="0" lIns="0" bIns="0" rIns="0">
            <a:spAutoFit/>
          </a:bodyPr>
          <a:lstStyle/>
          <a:p>
            <a:pPr algn="l">
              <a:lnSpc>
                <a:spcPts val="3555"/>
              </a:lnSpc>
              <a:spcBef>
                <a:spcPct val="0"/>
              </a:spcBef>
            </a:pPr>
            <a:r>
              <a:rPr lang="en-US" sz="2539" i="true">
                <a:solidFill>
                  <a:srgbClr val="F6E0F5"/>
                </a:solidFill>
                <a:latin typeface="Garet Italics"/>
                <a:ea typeface="Garet Italics"/>
                <a:cs typeface="Garet Italics"/>
                <a:sym typeface="Garet Italics"/>
              </a:rPr>
              <a:t>1950s</a:t>
            </a:r>
            <a:r>
              <a:rPr lang="en-US" sz="2539">
                <a:solidFill>
                  <a:srgbClr val="F6E0F5"/>
                </a:solidFill>
                <a:latin typeface="Garet"/>
                <a:ea typeface="Garet"/>
                <a:cs typeface="Garet"/>
                <a:sym typeface="Garet"/>
              </a:rPr>
              <a:t>: Frank Rosenblatt’s perceptron, early neural network model.</a:t>
            </a:r>
          </a:p>
        </p:txBody>
      </p:sp>
      <p:sp>
        <p:nvSpPr>
          <p:cNvPr name="TextBox 14" id="14"/>
          <p:cNvSpPr txBox="true"/>
          <p:nvPr/>
        </p:nvSpPr>
        <p:spPr>
          <a:xfrm rot="0">
            <a:off x="5777943" y="4631353"/>
            <a:ext cx="11709578" cy="430834"/>
          </a:xfrm>
          <a:prstGeom prst="rect">
            <a:avLst/>
          </a:prstGeom>
        </p:spPr>
        <p:txBody>
          <a:bodyPr anchor="t" rtlCol="false" tIns="0" lIns="0" bIns="0" rIns="0">
            <a:spAutoFit/>
          </a:bodyPr>
          <a:lstStyle/>
          <a:p>
            <a:pPr algn="l">
              <a:lnSpc>
                <a:spcPts val="3555"/>
              </a:lnSpc>
              <a:spcBef>
                <a:spcPct val="0"/>
              </a:spcBef>
            </a:pPr>
            <a:r>
              <a:rPr lang="en-US" sz="2539" i="true">
                <a:solidFill>
                  <a:srgbClr val="F6E0F5"/>
                </a:solidFill>
                <a:latin typeface="Garet Italics"/>
                <a:ea typeface="Garet Italics"/>
                <a:cs typeface="Garet Italics"/>
                <a:sym typeface="Garet Italics"/>
              </a:rPr>
              <a:t>1970s</a:t>
            </a:r>
            <a:r>
              <a:rPr lang="en-US" sz="2539">
                <a:solidFill>
                  <a:srgbClr val="F6E0F5"/>
                </a:solidFill>
                <a:latin typeface="Garet"/>
                <a:ea typeface="Garet"/>
                <a:cs typeface="Garet"/>
                <a:sym typeface="Garet"/>
              </a:rPr>
              <a:t>: Decline of CA due to limitations with non-linear problems.</a:t>
            </a:r>
          </a:p>
        </p:txBody>
      </p:sp>
      <p:sp>
        <p:nvSpPr>
          <p:cNvPr name="TextBox 15" id="15"/>
          <p:cNvSpPr txBox="true"/>
          <p:nvPr/>
        </p:nvSpPr>
        <p:spPr>
          <a:xfrm rot="0">
            <a:off x="7698687" y="6622216"/>
            <a:ext cx="10221841" cy="878675"/>
          </a:xfrm>
          <a:prstGeom prst="rect">
            <a:avLst/>
          </a:prstGeom>
        </p:spPr>
        <p:txBody>
          <a:bodyPr anchor="t" rtlCol="false" tIns="0" lIns="0" bIns="0" rIns="0">
            <a:spAutoFit/>
          </a:bodyPr>
          <a:lstStyle/>
          <a:p>
            <a:pPr algn="l">
              <a:lnSpc>
                <a:spcPts val="3549"/>
              </a:lnSpc>
              <a:spcBef>
                <a:spcPct val="0"/>
              </a:spcBef>
            </a:pPr>
            <a:r>
              <a:rPr lang="en-US" sz="2535">
                <a:solidFill>
                  <a:srgbClr val="F6E0F5"/>
                </a:solidFill>
                <a:latin typeface="Garet"/>
                <a:ea typeface="Garet"/>
                <a:cs typeface="Garet"/>
                <a:sym typeface="Garet"/>
              </a:rPr>
              <a:t>1980s: </a:t>
            </a:r>
            <a:r>
              <a:rPr lang="en-US" sz="2535">
                <a:solidFill>
                  <a:srgbClr val="F6E0F5"/>
                </a:solidFill>
                <a:latin typeface="Garet"/>
                <a:ea typeface="Garet"/>
                <a:cs typeface="Garet"/>
                <a:sym typeface="Garet"/>
              </a:rPr>
              <a:t>Geoffrey Hinton, David Rumelhart, and Ronald Williams developed backpropagation, solving complex problems.</a:t>
            </a:r>
          </a:p>
        </p:txBody>
      </p:sp>
    </p:spTree>
  </p:cSld>
  <p:clrMapOvr>
    <a:masterClrMapping/>
  </p:clrMapOvr>
</p:sld>
</file>

<file path=ppt/slides/slide1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616111" y="4800705"/>
            <a:ext cx="6524518" cy="4461220"/>
          </a:xfrm>
          <a:custGeom>
            <a:avLst/>
            <a:gdLst/>
            <a:ahLst/>
            <a:cxnLst/>
            <a:rect r="r" b="b" t="t" l="l"/>
            <a:pathLst>
              <a:path h="4461220" w="6524518">
                <a:moveTo>
                  <a:pt x="0" y="0"/>
                </a:moveTo>
                <a:lnTo>
                  <a:pt x="6524519" y="0"/>
                </a:lnTo>
                <a:lnTo>
                  <a:pt x="6524519" y="4461220"/>
                </a:lnTo>
                <a:lnTo>
                  <a:pt x="0" y="4461220"/>
                </a:lnTo>
                <a:lnTo>
                  <a:pt x="0" y="0"/>
                </a:lnTo>
                <a:close/>
              </a:path>
            </a:pathLst>
          </a:custGeom>
          <a:blipFill>
            <a:blip r:embed="rId4"/>
            <a:stretch>
              <a:fillRect l="-3015" t="0" r="0" b="0"/>
            </a:stretch>
          </a:blipFill>
        </p:spPr>
      </p:sp>
      <p:grpSp>
        <p:nvGrpSpPr>
          <p:cNvPr name="Group 10" id="10"/>
          <p:cNvGrpSpPr/>
          <p:nvPr/>
        </p:nvGrpSpPr>
        <p:grpSpPr>
          <a:xfrm rot="0">
            <a:off x="3416278" y="305473"/>
            <a:ext cx="11455444" cy="1049250"/>
            <a:chOff x="0" y="0"/>
            <a:chExt cx="15273925" cy="1398999"/>
          </a:xfrm>
        </p:grpSpPr>
        <p:sp>
          <p:nvSpPr>
            <p:cNvPr name="TextBox 11" id="11"/>
            <p:cNvSpPr txBox="true"/>
            <p:nvPr/>
          </p:nvSpPr>
          <p:spPr>
            <a:xfrm rot="0">
              <a:off x="4476062" y="-133350"/>
              <a:ext cx="10797863"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Connectionist AI</a:t>
              </a:r>
            </a:p>
          </p:txBody>
        </p:sp>
        <p:sp>
          <p:nvSpPr>
            <p:cNvPr name="TextBox 12" id="12"/>
            <p:cNvSpPr txBox="true"/>
            <p:nvPr/>
          </p:nvSpPr>
          <p:spPr>
            <a:xfrm rot="0">
              <a:off x="0" y="-133350"/>
              <a:ext cx="5148806"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Rise of </a:t>
              </a:r>
            </a:p>
          </p:txBody>
        </p:sp>
      </p:grpSp>
      <p:sp>
        <p:nvSpPr>
          <p:cNvPr name="TextBox 13" id="13"/>
          <p:cNvSpPr txBox="true"/>
          <p:nvPr/>
        </p:nvSpPr>
        <p:spPr>
          <a:xfrm rot="0">
            <a:off x="1028700" y="1294674"/>
            <a:ext cx="8500661" cy="317338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2000s Deep Learning Boom</a:t>
            </a:r>
          </a:p>
          <a:p>
            <a:pPr algn="l" marL="1053591" indent="-351197" lvl="2">
              <a:lnSpc>
                <a:spcPts val="3415"/>
              </a:lnSpc>
              <a:buFont typeface="Arial"/>
              <a:buChar char="⚬"/>
            </a:pPr>
            <a:r>
              <a:rPr lang="en-US" sz="2439">
                <a:solidFill>
                  <a:srgbClr val="F6E0F5"/>
                </a:solidFill>
                <a:latin typeface="Garet"/>
                <a:ea typeface="Garet"/>
                <a:cs typeface="Garet"/>
                <a:sym typeface="Garet"/>
              </a:rPr>
              <a:t>Multi-layered neural networks, like </a:t>
            </a:r>
            <a:r>
              <a:rPr lang="en-US" sz="2439" i="true">
                <a:solidFill>
                  <a:srgbClr val="F6E0F5"/>
                </a:solidFill>
                <a:latin typeface="Garet Italics"/>
                <a:ea typeface="Garet Italics"/>
                <a:cs typeface="Garet Italics"/>
                <a:sym typeface="Garet Italics"/>
              </a:rPr>
              <a:t>Deep Neural Networks (DNNs).</a:t>
            </a:r>
          </a:p>
          <a:p>
            <a:pPr algn="l" marL="1053591" indent="-351197" lvl="2">
              <a:lnSpc>
                <a:spcPts val="3415"/>
              </a:lnSpc>
              <a:buFont typeface="Arial"/>
              <a:buChar char="⚬"/>
            </a:pPr>
            <a:r>
              <a:rPr lang="en-US" sz="2439">
                <a:solidFill>
                  <a:srgbClr val="F6E0F5"/>
                </a:solidFill>
                <a:latin typeface="Garet"/>
                <a:ea typeface="Garet"/>
                <a:cs typeface="Garet"/>
                <a:sym typeface="Garet"/>
              </a:rPr>
              <a:t>Advances in computational power and large datasets.</a:t>
            </a:r>
          </a:p>
          <a:p>
            <a:pPr algn="l" marL="1053591" indent="-351197" lvl="2">
              <a:lnSpc>
                <a:spcPts val="3415"/>
              </a:lnSpc>
              <a:spcBef>
                <a:spcPct val="0"/>
              </a:spcBef>
              <a:buFont typeface="Arial"/>
              <a:buChar char="⚬"/>
            </a:pPr>
            <a:r>
              <a:rPr lang="en-US" sz="2439" i="true">
                <a:solidFill>
                  <a:srgbClr val="F6E0F5"/>
                </a:solidFill>
                <a:latin typeface="Garet Italics"/>
                <a:ea typeface="Garet Italics"/>
                <a:cs typeface="Garet Italics"/>
                <a:sym typeface="Garet Italics"/>
              </a:rPr>
              <a:t>2012 ImageNet Competition</a:t>
            </a:r>
            <a:r>
              <a:rPr lang="en-US" sz="2439">
                <a:solidFill>
                  <a:srgbClr val="F6E0F5"/>
                </a:solidFill>
                <a:latin typeface="Garet"/>
                <a:ea typeface="Garet"/>
                <a:cs typeface="Garet"/>
                <a:sym typeface="Garet"/>
              </a:rPr>
              <a:t>: AlexNet outperformed all previous models.</a:t>
            </a:r>
          </a:p>
        </p:txBody>
      </p:sp>
      <p:sp>
        <p:nvSpPr>
          <p:cNvPr name="TextBox 14" id="14"/>
          <p:cNvSpPr txBox="true"/>
          <p:nvPr/>
        </p:nvSpPr>
        <p:spPr>
          <a:xfrm rot="0">
            <a:off x="9529361" y="2131039"/>
            <a:ext cx="4121316" cy="588991"/>
          </a:xfrm>
          <a:prstGeom prst="rect">
            <a:avLst/>
          </a:prstGeom>
        </p:spPr>
        <p:txBody>
          <a:bodyPr anchor="t" rtlCol="false" tIns="0" lIns="0" bIns="0" rIns="0">
            <a:spAutoFit/>
          </a:bodyPr>
          <a:lstStyle/>
          <a:p>
            <a:pPr algn="l">
              <a:lnSpc>
                <a:spcPts val="4809"/>
              </a:lnSpc>
              <a:spcBef>
                <a:spcPct val="0"/>
              </a:spcBef>
            </a:pPr>
            <a:r>
              <a:rPr lang="en-US" sz="3435" b="true">
                <a:solidFill>
                  <a:srgbClr val="F6E0F5"/>
                </a:solidFill>
                <a:latin typeface="Garet Bold"/>
                <a:ea typeface="Garet Bold"/>
                <a:cs typeface="Garet Bold"/>
                <a:sym typeface="Garet Bold"/>
              </a:rPr>
              <a:t>Key Innovations</a:t>
            </a:r>
          </a:p>
        </p:txBody>
      </p:sp>
      <p:grpSp>
        <p:nvGrpSpPr>
          <p:cNvPr name="Group 15" id="15"/>
          <p:cNvGrpSpPr/>
          <p:nvPr/>
        </p:nvGrpSpPr>
        <p:grpSpPr>
          <a:xfrm rot="0">
            <a:off x="10236341" y="2914702"/>
            <a:ext cx="4982668" cy="5286650"/>
            <a:chOff x="0" y="0"/>
            <a:chExt cx="6643557" cy="7048867"/>
          </a:xfrm>
        </p:grpSpPr>
        <p:sp>
          <p:nvSpPr>
            <p:cNvPr name="Freeform 16" id="16"/>
            <p:cNvSpPr/>
            <p:nvPr/>
          </p:nvSpPr>
          <p:spPr>
            <a:xfrm flipH="false" flipV="false" rot="0">
              <a:off x="0" y="0"/>
              <a:ext cx="6643557" cy="7048867"/>
            </a:xfrm>
            <a:custGeom>
              <a:avLst/>
              <a:gdLst/>
              <a:ahLst/>
              <a:cxnLst/>
              <a:rect r="r" b="b" t="t" l="l"/>
              <a:pathLst>
                <a:path h="7048867" w="6643557">
                  <a:moveTo>
                    <a:pt x="0" y="0"/>
                  </a:moveTo>
                  <a:lnTo>
                    <a:pt x="6643557" y="0"/>
                  </a:lnTo>
                  <a:lnTo>
                    <a:pt x="6643557" y="7048867"/>
                  </a:lnTo>
                  <a:lnTo>
                    <a:pt x="0" y="70488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729468" y="229563"/>
              <a:ext cx="2361715" cy="930958"/>
            </a:xfrm>
            <a:prstGeom prst="rect">
              <a:avLst/>
            </a:prstGeom>
          </p:spPr>
          <p:txBody>
            <a:bodyPr anchor="t" rtlCol="false" tIns="0" lIns="0" bIns="0" rIns="0">
              <a:spAutoFit/>
            </a:bodyPr>
            <a:lstStyle/>
            <a:p>
              <a:pPr algn="l">
                <a:lnSpc>
                  <a:spcPts val="5935"/>
                </a:lnSpc>
                <a:spcBef>
                  <a:spcPct val="0"/>
                </a:spcBef>
              </a:pPr>
              <a:r>
                <a:rPr lang="en-US" sz="4239" b="true">
                  <a:solidFill>
                    <a:srgbClr val="4A2868"/>
                  </a:solidFill>
                  <a:latin typeface="Garet Bold"/>
                  <a:ea typeface="Garet Bold"/>
                  <a:cs typeface="Garet Bold"/>
                  <a:sym typeface="Garet Bold"/>
                </a:rPr>
                <a:t>CNNs</a:t>
              </a:r>
            </a:p>
          </p:txBody>
        </p:sp>
        <p:sp>
          <p:nvSpPr>
            <p:cNvPr name="TextBox 18" id="18"/>
            <p:cNvSpPr txBox="true"/>
            <p:nvPr/>
          </p:nvSpPr>
          <p:spPr>
            <a:xfrm rot="0">
              <a:off x="2729468" y="1625209"/>
              <a:ext cx="2361715" cy="930958"/>
            </a:xfrm>
            <a:prstGeom prst="rect">
              <a:avLst/>
            </a:prstGeom>
          </p:spPr>
          <p:txBody>
            <a:bodyPr anchor="t" rtlCol="false" tIns="0" lIns="0" bIns="0" rIns="0">
              <a:spAutoFit/>
            </a:bodyPr>
            <a:lstStyle/>
            <a:p>
              <a:pPr algn="l">
                <a:lnSpc>
                  <a:spcPts val="5935"/>
                </a:lnSpc>
                <a:spcBef>
                  <a:spcPct val="0"/>
                </a:spcBef>
              </a:pPr>
              <a:r>
                <a:rPr lang="en-US" sz="4239" b="true">
                  <a:solidFill>
                    <a:srgbClr val="4A2868"/>
                  </a:solidFill>
                  <a:latin typeface="Garet Bold"/>
                  <a:ea typeface="Garet Bold"/>
                  <a:cs typeface="Garet Bold"/>
                  <a:sym typeface="Garet Bold"/>
                </a:rPr>
                <a:t>RNNs</a:t>
              </a:r>
            </a:p>
          </p:txBody>
        </p:sp>
        <p:sp>
          <p:nvSpPr>
            <p:cNvPr name="TextBox 19" id="19"/>
            <p:cNvSpPr txBox="true"/>
            <p:nvPr/>
          </p:nvSpPr>
          <p:spPr>
            <a:xfrm rot="0">
              <a:off x="2729468" y="3020854"/>
              <a:ext cx="2603362" cy="930958"/>
            </a:xfrm>
            <a:prstGeom prst="rect">
              <a:avLst/>
            </a:prstGeom>
          </p:spPr>
          <p:txBody>
            <a:bodyPr anchor="t" rtlCol="false" tIns="0" lIns="0" bIns="0" rIns="0">
              <a:spAutoFit/>
            </a:bodyPr>
            <a:lstStyle/>
            <a:p>
              <a:pPr algn="l">
                <a:lnSpc>
                  <a:spcPts val="5935"/>
                </a:lnSpc>
                <a:spcBef>
                  <a:spcPct val="0"/>
                </a:spcBef>
              </a:pPr>
              <a:r>
                <a:rPr lang="en-US" sz="4239" b="true">
                  <a:solidFill>
                    <a:srgbClr val="4A2868"/>
                  </a:solidFill>
                  <a:latin typeface="Garet Bold"/>
                  <a:ea typeface="Garet Bold"/>
                  <a:cs typeface="Garet Bold"/>
                  <a:sym typeface="Garet Bold"/>
                </a:rPr>
                <a:t>LSTMs</a:t>
              </a:r>
            </a:p>
          </p:txBody>
        </p:sp>
        <p:sp>
          <p:nvSpPr>
            <p:cNvPr name="TextBox 20" id="20"/>
            <p:cNvSpPr txBox="true"/>
            <p:nvPr/>
          </p:nvSpPr>
          <p:spPr>
            <a:xfrm rot="0">
              <a:off x="1762880" y="4626179"/>
              <a:ext cx="4880677" cy="817363"/>
            </a:xfrm>
            <a:prstGeom prst="rect">
              <a:avLst/>
            </a:prstGeom>
          </p:spPr>
          <p:txBody>
            <a:bodyPr anchor="t" rtlCol="false" tIns="0" lIns="0" bIns="0" rIns="0">
              <a:spAutoFit/>
            </a:bodyPr>
            <a:lstStyle/>
            <a:p>
              <a:pPr algn="l">
                <a:lnSpc>
                  <a:spcPts val="5213"/>
                </a:lnSpc>
                <a:spcBef>
                  <a:spcPct val="0"/>
                </a:spcBef>
              </a:pPr>
              <a:r>
                <a:rPr lang="en-US" sz="3724" b="true">
                  <a:solidFill>
                    <a:srgbClr val="4A2868"/>
                  </a:solidFill>
                  <a:latin typeface="Garet Bold"/>
                  <a:ea typeface="Garet Bold"/>
                  <a:cs typeface="Garet Bold"/>
                  <a:sym typeface="Garet Bold"/>
                </a:rPr>
                <a:t>Transformers</a:t>
              </a:r>
            </a:p>
          </p:txBody>
        </p:sp>
        <p:sp>
          <p:nvSpPr>
            <p:cNvPr name="TextBox 21" id="21"/>
            <p:cNvSpPr txBox="true"/>
            <p:nvPr/>
          </p:nvSpPr>
          <p:spPr>
            <a:xfrm rot="0">
              <a:off x="2729468" y="5760114"/>
              <a:ext cx="2361715" cy="930958"/>
            </a:xfrm>
            <a:prstGeom prst="rect">
              <a:avLst/>
            </a:prstGeom>
          </p:spPr>
          <p:txBody>
            <a:bodyPr anchor="t" rtlCol="false" tIns="0" lIns="0" bIns="0" rIns="0">
              <a:spAutoFit/>
            </a:bodyPr>
            <a:lstStyle/>
            <a:p>
              <a:pPr algn="l">
                <a:lnSpc>
                  <a:spcPts val="5935"/>
                </a:lnSpc>
                <a:spcBef>
                  <a:spcPct val="0"/>
                </a:spcBef>
              </a:pPr>
              <a:r>
                <a:rPr lang="en-US" sz="4239" b="true">
                  <a:solidFill>
                    <a:srgbClr val="4A2868"/>
                  </a:solidFill>
                  <a:latin typeface="Garet Bold"/>
                  <a:ea typeface="Garet Bold"/>
                  <a:cs typeface="Garet Bold"/>
                  <a:sym typeface="Garet Bold"/>
                </a:rPr>
                <a:t>GPT-3</a:t>
              </a:r>
            </a:p>
          </p:txBody>
        </p:sp>
      </p:grpSp>
    </p:spTree>
  </p:cSld>
  <p:clrMapOvr>
    <a:masterClrMapping/>
  </p:clrMapOvr>
</p:sld>
</file>

<file path=ppt/slides/slide1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456924" y="2061512"/>
            <a:ext cx="8378765" cy="3523339"/>
          </a:xfrm>
          <a:custGeom>
            <a:avLst/>
            <a:gdLst/>
            <a:ahLst/>
            <a:cxnLst/>
            <a:rect r="r" b="b" t="t" l="l"/>
            <a:pathLst>
              <a:path h="3523339" w="8378765">
                <a:moveTo>
                  <a:pt x="0" y="0"/>
                </a:moveTo>
                <a:lnTo>
                  <a:pt x="8378765" y="0"/>
                </a:lnTo>
                <a:lnTo>
                  <a:pt x="8378765" y="3523339"/>
                </a:lnTo>
                <a:lnTo>
                  <a:pt x="0" y="3523339"/>
                </a:lnTo>
                <a:lnTo>
                  <a:pt x="0" y="0"/>
                </a:lnTo>
                <a:close/>
              </a:path>
            </a:pathLst>
          </a:custGeom>
          <a:blipFill>
            <a:blip r:embed="rId4"/>
            <a:stretch>
              <a:fillRect l="0" t="-9901" r="0" b="-9001"/>
            </a:stretch>
          </a:blipFill>
        </p:spPr>
      </p:sp>
      <p:sp>
        <p:nvSpPr>
          <p:cNvPr name="Freeform 10" id="10"/>
          <p:cNvSpPr/>
          <p:nvPr/>
        </p:nvSpPr>
        <p:spPr>
          <a:xfrm flipH="false" flipV="false" rot="0">
            <a:off x="9674928" y="2061512"/>
            <a:ext cx="6663525" cy="3523339"/>
          </a:xfrm>
          <a:custGeom>
            <a:avLst/>
            <a:gdLst/>
            <a:ahLst/>
            <a:cxnLst/>
            <a:rect r="r" b="b" t="t" l="l"/>
            <a:pathLst>
              <a:path h="3523339" w="6663525">
                <a:moveTo>
                  <a:pt x="0" y="0"/>
                </a:moveTo>
                <a:lnTo>
                  <a:pt x="6663526" y="0"/>
                </a:lnTo>
                <a:lnTo>
                  <a:pt x="6663526" y="3523339"/>
                </a:lnTo>
                <a:lnTo>
                  <a:pt x="0" y="3523339"/>
                </a:lnTo>
                <a:lnTo>
                  <a:pt x="0" y="0"/>
                </a:lnTo>
                <a:close/>
              </a:path>
            </a:pathLst>
          </a:custGeom>
          <a:blipFill>
            <a:blip r:embed="rId5"/>
            <a:stretch>
              <a:fillRect l="0" t="0" r="0" b="0"/>
            </a:stretch>
          </a:blipFill>
        </p:spPr>
      </p:sp>
      <p:grpSp>
        <p:nvGrpSpPr>
          <p:cNvPr name="Group 11" id="11"/>
          <p:cNvGrpSpPr/>
          <p:nvPr/>
        </p:nvGrpSpPr>
        <p:grpSpPr>
          <a:xfrm rot="0">
            <a:off x="4489239" y="203807"/>
            <a:ext cx="9309522" cy="1645540"/>
            <a:chOff x="0" y="0"/>
            <a:chExt cx="12412696" cy="2194053"/>
          </a:xfrm>
        </p:grpSpPr>
        <p:sp>
          <p:nvSpPr>
            <p:cNvPr name="TextBox 12" id="12"/>
            <p:cNvSpPr txBox="true"/>
            <p:nvPr/>
          </p:nvSpPr>
          <p:spPr>
            <a:xfrm rot="0">
              <a:off x="95282" y="-95250"/>
              <a:ext cx="12222131" cy="1195107"/>
            </a:xfrm>
            <a:prstGeom prst="rect">
              <a:avLst/>
            </a:prstGeom>
          </p:spPr>
          <p:txBody>
            <a:bodyPr anchor="t" rtlCol="false" tIns="0" lIns="0" bIns="0" rIns="0">
              <a:spAutoFit/>
            </a:bodyPr>
            <a:lstStyle/>
            <a:p>
              <a:pPr algn="ctr">
                <a:lnSpc>
                  <a:spcPts val="7596"/>
                </a:lnSpc>
                <a:spcBef>
                  <a:spcPct val="0"/>
                </a:spcBef>
              </a:pPr>
              <a:r>
                <a:rPr lang="en-US" b="true" sz="5425">
                  <a:solidFill>
                    <a:srgbClr val="A280EC"/>
                  </a:solidFill>
                  <a:latin typeface="Garet Bold"/>
                  <a:ea typeface="Garet Bold"/>
                  <a:cs typeface="Garet Bold"/>
                  <a:sym typeface="Garet Bold"/>
                </a:rPr>
                <a:t>Theoretical Foundations</a:t>
              </a:r>
            </a:p>
          </p:txBody>
        </p:sp>
        <p:sp>
          <p:nvSpPr>
            <p:cNvPr name="TextBox 13" id="13"/>
            <p:cNvSpPr txBox="true"/>
            <p:nvPr/>
          </p:nvSpPr>
          <p:spPr>
            <a:xfrm rot="0">
              <a:off x="0" y="1004607"/>
              <a:ext cx="12412696" cy="1189446"/>
            </a:xfrm>
            <a:prstGeom prst="rect">
              <a:avLst/>
            </a:prstGeom>
          </p:spPr>
          <p:txBody>
            <a:bodyPr anchor="t" rtlCol="false" tIns="0" lIns="0" bIns="0" rIns="0">
              <a:spAutoFit/>
            </a:bodyPr>
            <a:lstStyle/>
            <a:p>
              <a:pPr algn="ctr">
                <a:lnSpc>
                  <a:spcPts val="7596"/>
                </a:lnSpc>
                <a:spcBef>
                  <a:spcPct val="0"/>
                </a:spcBef>
              </a:pPr>
              <a:r>
                <a:rPr lang="en-US" b="true" sz="5425">
                  <a:solidFill>
                    <a:srgbClr val="F6E0F5"/>
                  </a:solidFill>
                  <a:latin typeface="Garet Bold"/>
                  <a:ea typeface="Garet Bold"/>
                  <a:cs typeface="Garet Bold"/>
                  <a:sym typeface="Garet Bold"/>
                </a:rPr>
                <a:t>Cognitive Inspiration</a:t>
              </a:r>
            </a:p>
          </p:txBody>
        </p:sp>
      </p:grpSp>
      <p:sp>
        <p:nvSpPr>
          <p:cNvPr name="TextBox 14" id="14"/>
          <p:cNvSpPr txBox="true"/>
          <p:nvPr/>
        </p:nvSpPr>
        <p:spPr>
          <a:xfrm rot="0">
            <a:off x="456924" y="5727726"/>
            <a:ext cx="8842893" cy="231613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Inspired by Neuroscience</a:t>
            </a:r>
          </a:p>
          <a:p>
            <a:pPr algn="l" marL="1053591" indent="-351197" lvl="2">
              <a:lnSpc>
                <a:spcPts val="3415"/>
              </a:lnSpc>
              <a:buFont typeface="Arial"/>
              <a:buChar char="⚬"/>
            </a:pPr>
            <a:r>
              <a:rPr lang="en-US" sz="2439">
                <a:solidFill>
                  <a:srgbClr val="F6E0F5"/>
                </a:solidFill>
                <a:latin typeface="Garet"/>
                <a:ea typeface="Garet"/>
                <a:cs typeface="Garet"/>
                <a:sym typeface="Garet"/>
              </a:rPr>
              <a:t>Human brain: ~86 billion neurons, interconnected by synapses.</a:t>
            </a:r>
          </a:p>
          <a:p>
            <a:pPr algn="l" marL="1053591" indent="-351197" lvl="2">
              <a:lnSpc>
                <a:spcPts val="3415"/>
              </a:lnSpc>
              <a:spcBef>
                <a:spcPct val="0"/>
              </a:spcBef>
              <a:buFont typeface="Arial"/>
              <a:buChar char="⚬"/>
            </a:pPr>
            <a:r>
              <a:rPr lang="en-US" sz="2439">
                <a:solidFill>
                  <a:srgbClr val="F6E0F5"/>
                </a:solidFill>
                <a:latin typeface="Garet"/>
                <a:ea typeface="Garet"/>
                <a:cs typeface="Garet"/>
                <a:sym typeface="Garet"/>
              </a:rPr>
              <a:t>CA models neurons and their learning processes using</a:t>
            </a:r>
            <a:r>
              <a:rPr lang="en-US" sz="2439" i="true">
                <a:solidFill>
                  <a:srgbClr val="F6E0F5"/>
                </a:solidFill>
                <a:latin typeface="Garet Italics"/>
                <a:ea typeface="Garet Italics"/>
                <a:cs typeface="Garet Italics"/>
                <a:sym typeface="Garet Italics"/>
              </a:rPr>
              <a:t> Artificial Neural Networks (ANNs).</a:t>
            </a:r>
          </a:p>
        </p:txBody>
      </p:sp>
      <p:sp>
        <p:nvSpPr>
          <p:cNvPr name="TextBox 15" id="15"/>
          <p:cNvSpPr txBox="true"/>
          <p:nvPr/>
        </p:nvSpPr>
        <p:spPr>
          <a:xfrm rot="0">
            <a:off x="9299817" y="5518176"/>
            <a:ext cx="8613072" cy="2744758"/>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Learning Through Data</a:t>
            </a:r>
          </a:p>
          <a:p>
            <a:pPr algn="l" marL="1053591" indent="-351197" lvl="2">
              <a:lnSpc>
                <a:spcPts val="3415"/>
              </a:lnSpc>
              <a:buFont typeface="Arial"/>
              <a:buChar char="⚬"/>
            </a:pPr>
            <a:r>
              <a:rPr lang="en-US" sz="2439">
                <a:solidFill>
                  <a:srgbClr val="F6E0F5"/>
                </a:solidFill>
                <a:latin typeface="Garet"/>
                <a:ea typeface="Garet"/>
                <a:cs typeface="Garet"/>
                <a:sym typeface="Garet"/>
              </a:rPr>
              <a:t>CA learns patterns, not pre-programmed rules.</a:t>
            </a:r>
          </a:p>
          <a:p>
            <a:pPr algn="l" marL="1053591" indent="-351197" lvl="2">
              <a:lnSpc>
                <a:spcPts val="3415"/>
              </a:lnSpc>
              <a:buFont typeface="Arial"/>
              <a:buChar char="⚬"/>
            </a:pPr>
            <a:r>
              <a:rPr lang="en-US" sz="2439">
                <a:solidFill>
                  <a:srgbClr val="F6E0F5"/>
                </a:solidFill>
                <a:latin typeface="Garet"/>
                <a:ea typeface="Garet"/>
                <a:cs typeface="Garet"/>
                <a:sym typeface="Garet"/>
              </a:rPr>
              <a:t>Paves the way for</a:t>
            </a:r>
            <a:r>
              <a:rPr lang="en-US" sz="2439" i="true">
                <a:solidFill>
                  <a:srgbClr val="F6E0F5"/>
                </a:solidFill>
                <a:latin typeface="Garet Italics"/>
                <a:ea typeface="Garet Italics"/>
                <a:cs typeface="Garet Italics"/>
                <a:sym typeface="Garet Italics"/>
              </a:rPr>
              <a:t> Artificial General Intelligence (AGI)</a:t>
            </a:r>
            <a:r>
              <a:rPr lang="en-US" sz="2439">
                <a:solidFill>
                  <a:srgbClr val="F6E0F5"/>
                </a:solidFill>
                <a:latin typeface="Garet"/>
                <a:ea typeface="Garet"/>
                <a:cs typeface="Garet"/>
                <a:sym typeface="Garet"/>
              </a:rPr>
              <a:t>.</a:t>
            </a:r>
          </a:p>
          <a:p>
            <a:pPr algn="l" marL="1053591" indent="-351197" lvl="2">
              <a:lnSpc>
                <a:spcPts val="3415"/>
              </a:lnSpc>
              <a:spcBef>
                <a:spcPct val="0"/>
              </a:spcBef>
              <a:buFont typeface="Arial"/>
              <a:buChar char="⚬"/>
            </a:pPr>
            <a:r>
              <a:rPr lang="en-US" sz="2439">
                <a:solidFill>
                  <a:srgbClr val="F6E0F5"/>
                </a:solidFill>
                <a:latin typeface="Garet"/>
                <a:ea typeface="Garet"/>
                <a:cs typeface="Garet"/>
                <a:sym typeface="Garet"/>
              </a:rPr>
              <a:t>More flexible and adaptable compared to Symbolic AI.</a:t>
            </a:r>
          </a:p>
        </p:txBody>
      </p:sp>
    </p:spTree>
  </p:cSld>
  <p:clrMapOvr>
    <a:masterClrMapping/>
  </p:clrMapOvr>
</p:sld>
</file>

<file path=ppt/slides/slide1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636499" y="1644485"/>
            <a:ext cx="4584713" cy="4188866"/>
          </a:xfrm>
          <a:custGeom>
            <a:avLst/>
            <a:gdLst/>
            <a:ahLst/>
            <a:cxnLst/>
            <a:rect r="r" b="b" t="t" l="l"/>
            <a:pathLst>
              <a:path h="4188866" w="4584713">
                <a:moveTo>
                  <a:pt x="0" y="0"/>
                </a:moveTo>
                <a:lnTo>
                  <a:pt x="4584714" y="0"/>
                </a:lnTo>
                <a:lnTo>
                  <a:pt x="4584714" y="4188866"/>
                </a:lnTo>
                <a:lnTo>
                  <a:pt x="0" y="4188866"/>
                </a:lnTo>
                <a:lnTo>
                  <a:pt x="0" y="0"/>
                </a:lnTo>
                <a:close/>
              </a:path>
            </a:pathLst>
          </a:custGeom>
          <a:blipFill>
            <a:blip r:embed="rId4"/>
            <a:stretch>
              <a:fillRect l="0" t="0" r="0" b="-18715"/>
            </a:stretch>
          </a:blipFill>
        </p:spPr>
      </p:sp>
      <p:sp>
        <p:nvSpPr>
          <p:cNvPr name="Freeform 10" id="10"/>
          <p:cNvSpPr/>
          <p:nvPr/>
        </p:nvSpPr>
        <p:spPr>
          <a:xfrm flipH="false" flipV="false" rot="0">
            <a:off x="5832417" y="1644485"/>
            <a:ext cx="3853727" cy="4188866"/>
          </a:xfrm>
          <a:custGeom>
            <a:avLst/>
            <a:gdLst/>
            <a:ahLst/>
            <a:cxnLst/>
            <a:rect r="r" b="b" t="t" l="l"/>
            <a:pathLst>
              <a:path h="4188866" w="3853727">
                <a:moveTo>
                  <a:pt x="0" y="0"/>
                </a:moveTo>
                <a:lnTo>
                  <a:pt x="3853728" y="0"/>
                </a:lnTo>
                <a:lnTo>
                  <a:pt x="3853728" y="4188866"/>
                </a:lnTo>
                <a:lnTo>
                  <a:pt x="0" y="4188866"/>
                </a:lnTo>
                <a:lnTo>
                  <a:pt x="0" y="0"/>
                </a:lnTo>
                <a:close/>
              </a:path>
            </a:pathLst>
          </a:custGeom>
          <a:blipFill>
            <a:blip r:embed="rId5"/>
            <a:stretch>
              <a:fillRect l="0" t="-27672" r="-38249" b="-27672"/>
            </a:stretch>
          </a:blipFill>
        </p:spPr>
      </p:sp>
      <p:sp>
        <p:nvSpPr>
          <p:cNvPr name="Freeform 11" id="11"/>
          <p:cNvSpPr/>
          <p:nvPr/>
        </p:nvSpPr>
        <p:spPr>
          <a:xfrm flipH="false" flipV="false" rot="0">
            <a:off x="10163134" y="1750142"/>
            <a:ext cx="6234714" cy="4083210"/>
          </a:xfrm>
          <a:custGeom>
            <a:avLst/>
            <a:gdLst/>
            <a:ahLst/>
            <a:cxnLst/>
            <a:rect r="r" b="b" t="t" l="l"/>
            <a:pathLst>
              <a:path h="4083210" w="6234714">
                <a:moveTo>
                  <a:pt x="0" y="0"/>
                </a:moveTo>
                <a:lnTo>
                  <a:pt x="6234714" y="0"/>
                </a:lnTo>
                <a:lnTo>
                  <a:pt x="6234714" y="4083209"/>
                </a:lnTo>
                <a:lnTo>
                  <a:pt x="0" y="4083209"/>
                </a:lnTo>
                <a:lnTo>
                  <a:pt x="0" y="0"/>
                </a:lnTo>
                <a:close/>
              </a:path>
            </a:pathLst>
          </a:custGeom>
          <a:blipFill>
            <a:blip r:embed="rId6"/>
            <a:stretch>
              <a:fillRect l="-13319" t="-4817" r="-23119" b="0"/>
            </a:stretch>
          </a:blipFill>
        </p:spPr>
      </p:sp>
      <p:grpSp>
        <p:nvGrpSpPr>
          <p:cNvPr name="Group 12" id="12"/>
          <p:cNvGrpSpPr/>
          <p:nvPr/>
        </p:nvGrpSpPr>
        <p:grpSpPr>
          <a:xfrm rot="0">
            <a:off x="3448362" y="374021"/>
            <a:ext cx="12475565" cy="912154"/>
            <a:chOff x="0" y="0"/>
            <a:chExt cx="16634086" cy="1216205"/>
          </a:xfrm>
        </p:grpSpPr>
        <p:sp>
          <p:nvSpPr>
            <p:cNvPr name="TextBox 13" id="13"/>
            <p:cNvSpPr txBox="true"/>
            <p:nvPr/>
          </p:nvSpPr>
          <p:spPr>
            <a:xfrm rot="0">
              <a:off x="7594184" y="-104775"/>
              <a:ext cx="9039902" cy="1320980"/>
            </a:xfrm>
            <a:prstGeom prst="rect">
              <a:avLst/>
            </a:prstGeom>
          </p:spPr>
          <p:txBody>
            <a:bodyPr anchor="t" rtlCol="false" tIns="0" lIns="0" bIns="0" rIns="0">
              <a:spAutoFit/>
            </a:bodyPr>
            <a:lstStyle/>
            <a:p>
              <a:pPr algn="ctr">
                <a:lnSpc>
                  <a:spcPts val="8399"/>
                </a:lnSpc>
                <a:spcBef>
                  <a:spcPct val="0"/>
                </a:spcBef>
              </a:pPr>
              <a:r>
                <a:rPr lang="en-US" b="true" sz="5999">
                  <a:solidFill>
                    <a:srgbClr val="F6E0F5"/>
                  </a:solidFill>
                  <a:latin typeface="Garet Bold"/>
                  <a:ea typeface="Garet Bold"/>
                  <a:cs typeface="Garet Bold"/>
                  <a:sym typeface="Garet Bold"/>
                </a:rPr>
                <a:t>Industry Impact</a:t>
              </a:r>
            </a:p>
          </p:txBody>
        </p:sp>
        <p:sp>
          <p:nvSpPr>
            <p:cNvPr name="TextBox 14" id="14"/>
            <p:cNvSpPr txBox="true"/>
            <p:nvPr/>
          </p:nvSpPr>
          <p:spPr>
            <a:xfrm rot="0">
              <a:off x="0" y="-104775"/>
              <a:ext cx="7823104" cy="1320980"/>
            </a:xfrm>
            <a:prstGeom prst="rect">
              <a:avLst/>
            </a:prstGeom>
          </p:spPr>
          <p:txBody>
            <a:bodyPr anchor="t" rtlCol="false" tIns="0" lIns="0" bIns="0" rIns="0">
              <a:spAutoFit/>
            </a:bodyPr>
            <a:lstStyle/>
            <a:p>
              <a:pPr algn="ctr">
                <a:lnSpc>
                  <a:spcPts val="8399"/>
                </a:lnSpc>
                <a:spcBef>
                  <a:spcPct val="0"/>
                </a:spcBef>
              </a:pPr>
              <a:r>
                <a:rPr lang="en-US" b="true" sz="5999">
                  <a:solidFill>
                    <a:srgbClr val="A280EC"/>
                  </a:solidFill>
                  <a:latin typeface="Garet Bold"/>
                  <a:ea typeface="Garet Bold"/>
                  <a:cs typeface="Garet Bold"/>
                  <a:sym typeface="Garet Bold"/>
                </a:rPr>
                <a:t>Influence and</a:t>
              </a:r>
            </a:p>
          </p:txBody>
        </p:sp>
      </p:grpSp>
      <p:sp>
        <p:nvSpPr>
          <p:cNvPr name="TextBox 15" id="15"/>
          <p:cNvSpPr txBox="true"/>
          <p:nvPr/>
        </p:nvSpPr>
        <p:spPr>
          <a:xfrm rot="0">
            <a:off x="636499" y="6128626"/>
            <a:ext cx="8842893" cy="231613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Healthcare</a:t>
            </a:r>
          </a:p>
          <a:p>
            <a:pPr algn="l" marL="1053591" indent="-351197" lvl="2">
              <a:lnSpc>
                <a:spcPts val="3415"/>
              </a:lnSpc>
              <a:buFont typeface="Arial"/>
              <a:buChar char="⚬"/>
            </a:pPr>
            <a:r>
              <a:rPr lang="en-US" sz="2439">
                <a:solidFill>
                  <a:srgbClr val="F6E0F5"/>
                </a:solidFill>
                <a:latin typeface="Garet"/>
                <a:ea typeface="Garet"/>
                <a:cs typeface="Garet"/>
                <a:sym typeface="Garet"/>
              </a:rPr>
              <a:t>Neural networks in medical diagnostics </a:t>
            </a:r>
            <a:r>
              <a:rPr lang="en-US" sz="2439" i="true">
                <a:solidFill>
                  <a:srgbClr val="F6E0F5"/>
                </a:solidFill>
                <a:latin typeface="Garet Italics"/>
                <a:ea typeface="Garet Italics"/>
                <a:cs typeface="Garet Italics"/>
                <a:sym typeface="Garet Italics"/>
              </a:rPr>
              <a:t>(X-rays, MRIs, CT scans).</a:t>
            </a:r>
          </a:p>
          <a:p>
            <a:pPr algn="l" marL="1053591" indent="-351197" lvl="2">
              <a:lnSpc>
                <a:spcPts val="3415"/>
              </a:lnSpc>
              <a:spcBef>
                <a:spcPct val="0"/>
              </a:spcBef>
              <a:buFont typeface="Arial"/>
              <a:buChar char="⚬"/>
            </a:pPr>
            <a:r>
              <a:rPr lang="en-US" sz="2439">
                <a:solidFill>
                  <a:srgbClr val="F6E0F5"/>
                </a:solidFill>
                <a:latin typeface="Garet"/>
                <a:ea typeface="Garet"/>
                <a:cs typeface="Garet"/>
                <a:sym typeface="Garet"/>
              </a:rPr>
              <a:t>Used for drug discovery and personalized medicine.</a:t>
            </a:r>
          </a:p>
        </p:txBody>
      </p:sp>
      <p:sp>
        <p:nvSpPr>
          <p:cNvPr name="TextBox 16" id="16"/>
          <p:cNvSpPr txBox="true"/>
          <p:nvPr/>
        </p:nvSpPr>
        <p:spPr>
          <a:xfrm rot="0">
            <a:off x="10318822" y="6128626"/>
            <a:ext cx="6511440" cy="145888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Finance</a:t>
            </a:r>
          </a:p>
          <a:p>
            <a:pPr algn="l">
              <a:lnSpc>
                <a:spcPts val="3415"/>
              </a:lnSpc>
            </a:pPr>
            <a:r>
              <a:rPr lang="en-US" sz="2439">
                <a:solidFill>
                  <a:srgbClr val="F6E0F5"/>
                </a:solidFill>
                <a:latin typeface="Garet"/>
                <a:ea typeface="Garet"/>
                <a:cs typeface="Garet"/>
                <a:sym typeface="Garet"/>
              </a:rPr>
              <a:t>Algorithmic trading, fraud detection, and risk assessment powered by CA.</a:t>
            </a:r>
          </a:p>
        </p:txBody>
      </p:sp>
    </p:spTree>
  </p:cSld>
  <p:clrMapOvr>
    <a:masterClrMapping/>
  </p:clrMapOvr>
</p:sld>
</file>

<file path=ppt/slides/slide1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664848" y="2031315"/>
            <a:ext cx="6287229" cy="4188866"/>
          </a:xfrm>
          <a:custGeom>
            <a:avLst/>
            <a:gdLst/>
            <a:ahLst/>
            <a:cxnLst/>
            <a:rect r="r" b="b" t="t" l="l"/>
            <a:pathLst>
              <a:path h="4188866" w="6287229">
                <a:moveTo>
                  <a:pt x="0" y="0"/>
                </a:moveTo>
                <a:lnTo>
                  <a:pt x="6287229" y="0"/>
                </a:lnTo>
                <a:lnTo>
                  <a:pt x="6287229" y="4188866"/>
                </a:lnTo>
                <a:lnTo>
                  <a:pt x="0" y="4188866"/>
                </a:lnTo>
                <a:lnTo>
                  <a:pt x="0" y="0"/>
                </a:lnTo>
                <a:close/>
              </a:path>
            </a:pathLst>
          </a:custGeom>
          <a:blipFill>
            <a:blip r:embed="rId4"/>
            <a:stretch>
              <a:fillRect l="0" t="0" r="0" b="0"/>
            </a:stretch>
          </a:blipFill>
        </p:spPr>
      </p:sp>
      <p:sp>
        <p:nvSpPr>
          <p:cNvPr name="Freeform 10" id="10"/>
          <p:cNvSpPr/>
          <p:nvPr/>
        </p:nvSpPr>
        <p:spPr>
          <a:xfrm flipH="false" flipV="false" rot="0">
            <a:off x="9536201" y="2243475"/>
            <a:ext cx="3953487" cy="1882274"/>
          </a:xfrm>
          <a:custGeom>
            <a:avLst/>
            <a:gdLst/>
            <a:ahLst/>
            <a:cxnLst/>
            <a:rect r="r" b="b" t="t" l="l"/>
            <a:pathLst>
              <a:path h="1882274" w="3953487">
                <a:moveTo>
                  <a:pt x="0" y="0"/>
                </a:moveTo>
                <a:lnTo>
                  <a:pt x="3953487" y="0"/>
                </a:lnTo>
                <a:lnTo>
                  <a:pt x="3953487" y="1882273"/>
                </a:lnTo>
                <a:lnTo>
                  <a:pt x="0" y="1882273"/>
                </a:lnTo>
                <a:lnTo>
                  <a:pt x="0" y="0"/>
                </a:lnTo>
                <a:close/>
              </a:path>
            </a:pathLst>
          </a:custGeom>
          <a:blipFill>
            <a:blip r:embed="rId5"/>
            <a:stretch>
              <a:fillRect l="-26581" t="-117546" r="-25569" b="-120180"/>
            </a:stretch>
          </a:blipFill>
        </p:spPr>
      </p:sp>
      <p:sp>
        <p:nvSpPr>
          <p:cNvPr name="Freeform 11" id="11"/>
          <p:cNvSpPr/>
          <p:nvPr/>
        </p:nvSpPr>
        <p:spPr>
          <a:xfrm flipH="false" flipV="false" rot="0">
            <a:off x="11732709" y="4125748"/>
            <a:ext cx="5489754" cy="2333145"/>
          </a:xfrm>
          <a:custGeom>
            <a:avLst/>
            <a:gdLst/>
            <a:ahLst/>
            <a:cxnLst/>
            <a:rect r="r" b="b" t="t" l="l"/>
            <a:pathLst>
              <a:path h="2333145" w="5489754">
                <a:moveTo>
                  <a:pt x="0" y="0"/>
                </a:moveTo>
                <a:lnTo>
                  <a:pt x="5489754" y="0"/>
                </a:lnTo>
                <a:lnTo>
                  <a:pt x="5489754" y="2333146"/>
                </a:lnTo>
                <a:lnTo>
                  <a:pt x="0" y="2333146"/>
                </a:lnTo>
                <a:lnTo>
                  <a:pt x="0" y="0"/>
                </a:lnTo>
                <a:close/>
              </a:path>
            </a:pathLst>
          </a:custGeom>
          <a:blipFill>
            <a:blip r:embed="rId6"/>
            <a:stretch>
              <a:fillRect l="0" t="0" r="0" b="0"/>
            </a:stretch>
          </a:blipFill>
        </p:spPr>
      </p:sp>
      <p:grpSp>
        <p:nvGrpSpPr>
          <p:cNvPr name="Group 12" id="12"/>
          <p:cNvGrpSpPr/>
          <p:nvPr/>
        </p:nvGrpSpPr>
        <p:grpSpPr>
          <a:xfrm rot="0">
            <a:off x="3448362" y="374021"/>
            <a:ext cx="12475565" cy="912154"/>
            <a:chOff x="0" y="0"/>
            <a:chExt cx="16634086" cy="1216205"/>
          </a:xfrm>
        </p:grpSpPr>
        <p:sp>
          <p:nvSpPr>
            <p:cNvPr name="TextBox 13" id="13"/>
            <p:cNvSpPr txBox="true"/>
            <p:nvPr/>
          </p:nvSpPr>
          <p:spPr>
            <a:xfrm rot="0">
              <a:off x="7594184" y="-104775"/>
              <a:ext cx="9039902" cy="1320980"/>
            </a:xfrm>
            <a:prstGeom prst="rect">
              <a:avLst/>
            </a:prstGeom>
          </p:spPr>
          <p:txBody>
            <a:bodyPr anchor="t" rtlCol="false" tIns="0" lIns="0" bIns="0" rIns="0">
              <a:spAutoFit/>
            </a:bodyPr>
            <a:lstStyle/>
            <a:p>
              <a:pPr algn="ctr">
                <a:lnSpc>
                  <a:spcPts val="8399"/>
                </a:lnSpc>
                <a:spcBef>
                  <a:spcPct val="0"/>
                </a:spcBef>
              </a:pPr>
              <a:r>
                <a:rPr lang="en-US" b="true" sz="5999">
                  <a:solidFill>
                    <a:srgbClr val="F6E0F5"/>
                  </a:solidFill>
                  <a:latin typeface="Garet Bold"/>
                  <a:ea typeface="Garet Bold"/>
                  <a:cs typeface="Garet Bold"/>
                  <a:sym typeface="Garet Bold"/>
                </a:rPr>
                <a:t>Industry Impact</a:t>
              </a:r>
            </a:p>
          </p:txBody>
        </p:sp>
        <p:sp>
          <p:nvSpPr>
            <p:cNvPr name="TextBox 14" id="14"/>
            <p:cNvSpPr txBox="true"/>
            <p:nvPr/>
          </p:nvSpPr>
          <p:spPr>
            <a:xfrm rot="0">
              <a:off x="0" y="-104775"/>
              <a:ext cx="7823104" cy="1320980"/>
            </a:xfrm>
            <a:prstGeom prst="rect">
              <a:avLst/>
            </a:prstGeom>
          </p:spPr>
          <p:txBody>
            <a:bodyPr anchor="t" rtlCol="false" tIns="0" lIns="0" bIns="0" rIns="0">
              <a:spAutoFit/>
            </a:bodyPr>
            <a:lstStyle/>
            <a:p>
              <a:pPr algn="ctr">
                <a:lnSpc>
                  <a:spcPts val="8399"/>
                </a:lnSpc>
                <a:spcBef>
                  <a:spcPct val="0"/>
                </a:spcBef>
              </a:pPr>
              <a:r>
                <a:rPr lang="en-US" b="true" sz="5999">
                  <a:solidFill>
                    <a:srgbClr val="A280EC"/>
                  </a:solidFill>
                  <a:latin typeface="Garet Bold"/>
                  <a:ea typeface="Garet Bold"/>
                  <a:cs typeface="Garet Bold"/>
                  <a:sym typeface="Garet Bold"/>
                </a:rPr>
                <a:t>Influence and</a:t>
              </a:r>
            </a:p>
          </p:txBody>
        </p:sp>
      </p:grpSp>
      <p:sp>
        <p:nvSpPr>
          <p:cNvPr name="TextBox 15" id="15"/>
          <p:cNvSpPr txBox="true"/>
          <p:nvPr/>
        </p:nvSpPr>
        <p:spPr>
          <a:xfrm rot="0">
            <a:off x="1028700" y="6513637"/>
            <a:ext cx="8201209" cy="145888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Autonomous Systems</a:t>
            </a:r>
          </a:p>
          <a:p>
            <a:pPr algn="l">
              <a:lnSpc>
                <a:spcPts val="3415"/>
              </a:lnSpc>
              <a:spcBef>
                <a:spcPct val="0"/>
              </a:spcBef>
            </a:pPr>
            <a:r>
              <a:rPr lang="en-US" sz="2439">
                <a:solidFill>
                  <a:srgbClr val="F6E0F5"/>
                </a:solidFill>
                <a:latin typeface="Garet"/>
                <a:ea typeface="Garet"/>
                <a:cs typeface="Garet"/>
                <a:sym typeface="Garet"/>
              </a:rPr>
              <a:t>Self-driving cars and drones powered by real-time decision-making models (CNNs + RNNs).</a:t>
            </a:r>
          </a:p>
        </p:txBody>
      </p:sp>
      <p:sp>
        <p:nvSpPr>
          <p:cNvPr name="TextBox 16" id="16"/>
          <p:cNvSpPr txBox="true"/>
          <p:nvPr/>
        </p:nvSpPr>
        <p:spPr>
          <a:xfrm rot="0">
            <a:off x="10233968" y="6513637"/>
            <a:ext cx="6511440" cy="145888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Retail &amp; E-commerce</a:t>
            </a:r>
          </a:p>
          <a:p>
            <a:pPr algn="l">
              <a:lnSpc>
                <a:spcPts val="3415"/>
              </a:lnSpc>
            </a:pPr>
            <a:r>
              <a:rPr lang="en-US" sz="2439">
                <a:solidFill>
                  <a:srgbClr val="F6E0F5"/>
                </a:solidFill>
                <a:latin typeface="Garet"/>
                <a:ea typeface="Garet"/>
                <a:cs typeface="Garet"/>
                <a:sym typeface="Garet"/>
              </a:rPr>
              <a:t>Personalized recommendations (Amazon, Netflix).</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9" id="9"/>
          <p:cNvGrpSpPr/>
          <p:nvPr/>
        </p:nvGrpSpPr>
        <p:grpSpPr>
          <a:xfrm rot="0">
            <a:off x="1692890" y="595213"/>
            <a:ext cx="13663287" cy="1049272"/>
            <a:chOff x="0" y="0"/>
            <a:chExt cx="18217716" cy="1399029"/>
          </a:xfrm>
        </p:grpSpPr>
        <p:sp>
          <p:nvSpPr>
            <p:cNvPr name="TextBox 10" id="10"/>
            <p:cNvSpPr txBox="true"/>
            <p:nvPr/>
          </p:nvSpPr>
          <p:spPr>
            <a:xfrm rot="0">
              <a:off x="0" y="-133350"/>
              <a:ext cx="13735351"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Types of Data</a:t>
              </a:r>
            </a:p>
          </p:txBody>
        </p:sp>
        <p:sp>
          <p:nvSpPr>
            <p:cNvPr name="TextBox 11" id="11"/>
            <p:cNvSpPr txBox="true"/>
            <p:nvPr/>
          </p:nvSpPr>
          <p:spPr>
            <a:xfrm rot="0">
              <a:off x="11257114" y="-133350"/>
              <a:ext cx="6960602"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in Big Data</a:t>
              </a:r>
            </a:p>
          </p:txBody>
        </p:sp>
      </p:grpSp>
      <p:grpSp>
        <p:nvGrpSpPr>
          <p:cNvPr name="Group 12" id="12"/>
          <p:cNvGrpSpPr/>
          <p:nvPr/>
        </p:nvGrpSpPr>
        <p:grpSpPr>
          <a:xfrm rot="0">
            <a:off x="2360047" y="1928543"/>
            <a:ext cx="6909238" cy="6480130"/>
            <a:chOff x="0" y="0"/>
            <a:chExt cx="9212318" cy="8640174"/>
          </a:xfrm>
        </p:grpSpPr>
        <p:sp>
          <p:nvSpPr>
            <p:cNvPr name="Freeform 13" id="13"/>
            <p:cNvSpPr/>
            <p:nvPr/>
          </p:nvSpPr>
          <p:spPr>
            <a:xfrm flipH="false" flipV="false" rot="0">
              <a:off x="0" y="0"/>
              <a:ext cx="8542972" cy="8640174"/>
            </a:xfrm>
            <a:custGeom>
              <a:avLst/>
              <a:gdLst/>
              <a:ahLst/>
              <a:cxnLst/>
              <a:rect r="r" b="b" t="t" l="l"/>
              <a:pathLst>
                <a:path h="8640174" w="8542972">
                  <a:moveTo>
                    <a:pt x="0" y="0"/>
                  </a:moveTo>
                  <a:lnTo>
                    <a:pt x="8542972" y="0"/>
                  </a:lnTo>
                  <a:lnTo>
                    <a:pt x="8542972" y="8640174"/>
                  </a:lnTo>
                  <a:lnTo>
                    <a:pt x="0" y="8640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548797" y="381635"/>
              <a:ext cx="4618475" cy="1051158"/>
            </a:xfrm>
            <a:prstGeom prst="rect">
              <a:avLst/>
            </a:prstGeom>
          </p:spPr>
          <p:txBody>
            <a:bodyPr anchor="t" rtlCol="false" tIns="0" lIns="0" bIns="0" rIns="0">
              <a:spAutoFit/>
            </a:bodyPr>
            <a:lstStyle/>
            <a:p>
              <a:pPr algn="ctr">
                <a:lnSpc>
                  <a:spcPts val="3206"/>
                </a:lnSpc>
              </a:pPr>
              <a:r>
                <a:rPr lang="en-US" sz="2290" b="true">
                  <a:solidFill>
                    <a:srgbClr val="000000"/>
                  </a:solidFill>
                  <a:latin typeface="Garet Bold"/>
                  <a:ea typeface="Garet Bold"/>
                  <a:cs typeface="Garet Bold"/>
                  <a:sym typeface="Garet Bold"/>
                </a:rPr>
                <a:t>STRUCTURED</a:t>
              </a:r>
            </a:p>
            <a:p>
              <a:pPr algn="ctr">
                <a:lnSpc>
                  <a:spcPts val="3206"/>
                </a:lnSpc>
                <a:spcBef>
                  <a:spcPct val="0"/>
                </a:spcBef>
              </a:pPr>
              <a:r>
                <a:rPr lang="en-US" b="true" sz="2290">
                  <a:solidFill>
                    <a:srgbClr val="000000"/>
                  </a:solidFill>
                  <a:latin typeface="Garet Bold"/>
                  <a:ea typeface="Garet Bold"/>
                  <a:cs typeface="Garet Bold"/>
                  <a:sym typeface="Garet Bold"/>
                </a:rPr>
                <a:t> DATA</a:t>
              </a:r>
            </a:p>
          </p:txBody>
        </p:sp>
        <p:sp>
          <p:nvSpPr>
            <p:cNvPr name="TextBox 15" id="15"/>
            <p:cNvSpPr txBox="true"/>
            <p:nvPr/>
          </p:nvSpPr>
          <p:spPr>
            <a:xfrm rot="0">
              <a:off x="4593843" y="7355138"/>
              <a:ext cx="4618475" cy="811897"/>
            </a:xfrm>
            <a:prstGeom prst="rect">
              <a:avLst/>
            </a:prstGeom>
          </p:spPr>
          <p:txBody>
            <a:bodyPr anchor="t" rtlCol="false" tIns="0" lIns="0" bIns="0" rIns="0">
              <a:spAutoFit/>
            </a:bodyPr>
            <a:lstStyle/>
            <a:p>
              <a:pPr algn="ctr">
                <a:lnSpc>
                  <a:spcPts val="2461"/>
                </a:lnSpc>
              </a:pPr>
              <a:r>
                <a:rPr lang="en-US" sz="1758" b="true">
                  <a:solidFill>
                    <a:srgbClr val="000000"/>
                  </a:solidFill>
                  <a:latin typeface="Garet Bold"/>
                  <a:ea typeface="Garet Bold"/>
                  <a:cs typeface="Garet Bold"/>
                  <a:sym typeface="Garet Bold"/>
                </a:rPr>
                <a:t>SEMI- STRUCTURED </a:t>
              </a:r>
            </a:p>
            <a:p>
              <a:pPr algn="ctr">
                <a:lnSpc>
                  <a:spcPts val="2461"/>
                </a:lnSpc>
                <a:spcBef>
                  <a:spcPct val="0"/>
                </a:spcBef>
              </a:pPr>
              <a:r>
                <a:rPr lang="en-US" b="true" sz="1758">
                  <a:solidFill>
                    <a:srgbClr val="000000"/>
                  </a:solidFill>
                  <a:latin typeface="Garet Bold"/>
                  <a:ea typeface="Garet Bold"/>
                  <a:cs typeface="Garet Bold"/>
                  <a:sym typeface="Garet Bold"/>
                </a:rPr>
                <a:t>DATA</a:t>
              </a:r>
            </a:p>
          </p:txBody>
        </p:sp>
        <p:sp>
          <p:nvSpPr>
            <p:cNvPr name="TextBox 16" id="16"/>
            <p:cNvSpPr txBox="true"/>
            <p:nvPr/>
          </p:nvSpPr>
          <p:spPr>
            <a:xfrm rot="0">
              <a:off x="4593843" y="4065250"/>
              <a:ext cx="4618475" cy="925029"/>
            </a:xfrm>
            <a:prstGeom prst="rect">
              <a:avLst/>
            </a:prstGeom>
          </p:spPr>
          <p:txBody>
            <a:bodyPr anchor="t" rtlCol="false" tIns="0" lIns="0" bIns="0" rIns="0">
              <a:spAutoFit/>
            </a:bodyPr>
            <a:lstStyle/>
            <a:p>
              <a:pPr algn="ctr">
                <a:lnSpc>
                  <a:spcPts val="2834"/>
                </a:lnSpc>
              </a:pPr>
              <a:r>
                <a:rPr lang="en-US" sz="2024" b="true">
                  <a:solidFill>
                    <a:srgbClr val="000000"/>
                  </a:solidFill>
                  <a:latin typeface="Garet Bold"/>
                  <a:ea typeface="Garet Bold"/>
                  <a:cs typeface="Garet Bold"/>
                  <a:sym typeface="Garet Bold"/>
                </a:rPr>
                <a:t>UNSTRUCTURED </a:t>
              </a:r>
            </a:p>
            <a:p>
              <a:pPr algn="ctr">
                <a:lnSpc>
                  <a:spcPts val="2834"/>
                </a:lnSpc>
                <a:spcBef>
                  <a:spcPct val="0"/>
                </a:spcBef>
              </a:pPr>
              <a:r>
                <a:rPr lang="en-US" b="true" sz="2024">
                  <a:solidFill>
                    <a:srgbClr val="000000"/>
                  </a:solidFill>
                  <a:latin typeface="Garet Bold"/>
                  <a:ea typeface="Garet Bold"/>
                  <a:cs typeface="Garet Bold"/>
                  <a:sym typeface="Garet Bold"/>
                </a:rPr>
                <a:t>DATA</a:t>
              </a:r>
            </a:p>
          </p:txBody>
        </p:sp>
        <p:sp>
          <p:nvSpPr>
            <p:cNvPr name="TextBox 17" id="17"/>
            <p:cNvSpPr txBox="true"/>
            <p:nvPr/>
          </p:nvSpPr>
          <p:spPr>
            <a:xfrm rot="0">
              <a:off x="92401" y="4272462"/>
              <a:ext cx="3155725" cy="510604"/>
            </a:xfrm>
            <a:prstGeom prst="rect">
              <a:avLst/>
            </a:prstGeom>
          </p:spPr>
          <p:txBody>
            <a:bodyPr anchor="t" rtlCol="false" tIns="0" lIns="0" bIns="0" rIns="0">
              <a:spAutoFit/>
            </a:bodyPr>
            <a:lstStyle/>
            <a:p>
              <a:pPr algn="ctr">
                <a:lnSpc>
                  <a:spcPts val="3206"/>
                </a:lnSpc>
                <a:spcBef>
                  <a:spcPct val="0"/>
                </a:spcBef>
              </a:pPr>
              <a:r>
                <a:rPr lang="en-US" b="true" sz="2290">
                  <a:solidFill>
                    <a:srgbClr val="000000"/>
                  </a:solidFill>
                  <a:latin typeface="Garet Bold"/>
                  <a:ea typeface="Garet Bold"/>
                  <a:cs typeface="Garet Bold"/>
                  <a:sym typeface="Garet Bold"/>
                </a:rPr>
                <a:t>BIG DATA</a:t>
              </a:r>
            </a:p>
          </p:txBody>
        </p:sp>
      </p:grpSp>
      <p:sp>
        <p:nvSpPr>
          <p:cNvPr name="TextBox 18" id="18"/>
          <p:cNvSpPr txBox="true"/>
          <p:nvPr/>
        </p:nvSpPr>
        <p:spPr>
          <a:xfrm rot="0">
            <a:off x="8830472" y="1890443"/>
            <a:ext cx="8428828" cy="1637762"/>
          </a:xfrm>
          <a:prstGeom prst="rect">
            <a:avLst/>
          </a:prstGeom>
        </p:spPr>
        <p:txBody>
          <a:bodyPr anchor="t" rtlCol="false" tIns="0" lIns="0" bIns="0" rIns="0">
            <a:spAutoFit/>
          </a:bodyPr>
          <a:lstStyle/>
          <a:p>
            <a:pPr algn="l" marL="402368" indent="-201184" lvl="1">
              <a:lnSpc>
                <a:spcPts val="2609"/>
              </a:lnSpc>
              <a:buFont typeface="Arial"/>
              <a:buChar char="•"/>
            </a:pPr>
            <a:r>
              <a:rPr lang="en-US" sz="1863">
                <a:solidFill>
                  <a:srgbClr val="F6E0F5"/>
                </a:solidFill>
                <a:latin typeface="Garet"/>
                <a:ea typeface="Garet"/>
                <a:cs typeface="Garet"/>
                <a:sym typeface="Garet"/>
              </a:rPr>
              <a:t>Follows a predefined schema or format, typically stored in relational databases using SQL</a:t>
            </a:r>
          </a:p>
          <a:p>
            <a:pPr algn="l" marL="402368" indent="-201184" lvl="1">
              <a:lnSpc>
                <a:spcPts val="2609"/>
              </a:lnSpc>
              <a:buFont typeface="Arial"/>
              <a:buChar char="•"/>
            </a:pPr>
            <a:r>
              <a:rPr lang="en-US" sz="1863">
                <a:solidFill>
                  <a:srgbClr val="F6E0F5"/>
                </a:solidFill>
                <a:latin typeface="Garet"/>
                <a:ea typeface="Garet"/>
                <a:cs typeface="Garet"/>
                <a:sym typeface="Garet"/>
              </a:rPr>
              <a:t> Around 20% of global data is structured</a:t>
            </a:r>
          </a:p>
          <a:p>
            <a:pPr algn="l" marL="402368" indent="-201184" lvl="1">
              <a:lnSpc>
                <a:spcPts val="2609"/>
              </a:lnSpc>
              <a:buFont typeface="Arial"/>
              <a:buChar char="•"/>
            </a:pPr>
            <a:r>
              <a:rPr lang="en-US" sz="1863">
                <a:solidFill>
                  <a:srgbClr val="F6E0F5"/>
                </a:solidFill>
                <a:latin typeface="Garet"/>
                <a:ea typeface="Garet"/>
                <a:cs typeface="Garet"/>
                <a:sym typeface="Garet"/>
              </a:rPr>
              <a:t>Easy to manipulate, search, and analyze using traditional tools.</a:t>
            </a:r>
          </a:p>
          <a:p>
            <a:pPr algn="l" marL="402368" indent="-201184" lvl="1">
              <a:lnSpc>
                <a:spcPts val="2609"/>
              </a:lnSpc>
              <a:buFont typeface="Arial"/>
              <a:buChar char="•"/>
            </a:pPr>
            <a:r>
              <a:rPr lang="en-US" sz="1863">
                <a:solidFill>
                  <a:srgbClr val="F6E0F5"/>
                </a:solidFill>
                <a:latin typeface="Garet"/>
                <a:ea typeface="Garet"/>
                <a:cs typeface="Garet"/>
                <a:sym typeface="Garet"/>
              </a:rPr>
              <a:t>Examples: customer names, financial transactions, dates, times...</a:t>
            </a:r>
          </a:p>
        </p:txBody>
      </p:sp>
      <p:sp>
        <p:nvSpPr>
          <p:cNvPr name="TextBox 19" id="19"/>
          <p:cNvSpPr txBox="true"/>
          <p:nvPr/>
        </p:nvSpPr>
        <p:spPr>
          <a:xfrm rot="0">
            <a:off x="8830472" y="4176328"/>
            <a:ext cx="8269969" cy="2296561"/>
          </a:xfrm>
          <a:prstGeom prst="rect">
            <a:avLst/>
          </a:prstGeom>
        </p:spPr>
        <p:txBody>
          <a:bodyPr anchor="t" rtlCol="false" tIns="0" lIns="0" bIns="0" rIns="0">
            <a:spAutoFit/>
          </a:bodyPr>
          <a:lstStyle/>
          <a:p>
            <a:pPr algn="l" marL="402368" indent="-201184" lvl="1">
              <a:lnSpc>
                <a:spcPts val="2609"/>
              </a:lnSpc>
              <a:buFont typeface="Arial"/>
              <a:buChar char="•"/>
            </a:pPr>
            <a:r>
              <a:rPr lang="en-US" sz="1863">
                <a:solidFill>
                  <a:srgbClr val="F6E0F5"/>
                </a:solidFill>
                <a:latin typeface="Garet"/>
                <a:ea typeface="Garet"/>
                <a:cs typeface="Garet"/>
                <a:sym typeface="Garet"/>
              </a:rPr>
              <a:t>Lacks a predefined format or structure, making it difficult to process using traditional tools. </a:t>
            </a:r>
          </a:p>
          <a:p>
            <a:pPr algn="l" marL="402368" indent="-201184" lvl="1">
              <a:lnSpc>
                <a:spcPts val="2609"/>
              </a:lnSpc>
              <a:buFont typeface="Arial"/>
              <a:buChar char="•"/>
            </a:pPr>
            <a:r>
              <a:rPr lang="en-US" sz="1863">
                <a:solidFill>
                  <a:srgbClr val="F6E0F5"/>
                </a:solidFill>
                <a:latin typeface="Garet"/>
                <a:ea typeface="Garet"/>
                <a:cs typeface="Garet"/>
                <a:sym typeface="Garet"/>
              </a:rPr>
              <a:t>The majority of global data is unstructured (e.g., images, videos, text, social media).</a:t>
            </a:r>
          </a:p>
          <a:p>
            <a:pPr algn="l" marL="402368" indent="-201184" lvl="1">
              <a:lnSpc>
                <a:spcPts val="2609"/>
              </a:lnSpc>
              <a:buFont typeface="Arial"/>
              <a:buChar char="•"/>
            </a:pPr>
            <a:r>
              <a:rPr lang="en-US" sz="1863">
                <a:solidFill>
                  <a:srgbClr val="F6E0F5"/>
                </a:solidFill>
                <a:latin typeface="Garet"/>
                <a:ea typeface="Garet"/>
                <a:cs typeface="Garet"/>
                <a:sym typeface="Garet"/>
              </a:rPr>
              <a:t>Requires advanced tools such as natural language processing (NLP) or image recognition to extract value.</a:t>
            </a:r>
          </a:p>
          <a:p>
            <a:pPr algn="l">
              <a:lnSpc>
                <a:spcPts val="2609"/>
              </a:lnSpc>
            </a:pPr>
          </a:p>
        </p:txBody>
      </p:sp>
      <p:sp>
        <p:nvSpPr>
          <p:cNvPr name="TextBox 20" id="20"/>
          <p:cNvSpPr txBox="true"/>
          <p:nvPr/>
        </p:nvSpPr>
        <p:spPr>
          <a:xfrm rot="0">
            <a:off x="8830472" y="6705066"/>
            <a:ext cx="8269969" cy="2296561"/>
          </a:xfrm>
          <a:prstGeom prst="rect">
            <a:avLst/>
          </a:prstGeom>
        </p:spPr>
        <p:txBody>
          <a:bodyPr anchor="t" rtlCol="false" tIns="0" lIns="0" bIns="0" rIns="0">
            <a:spAutoFit/>
          </a:bodyPr>
          <a:lstStyle/>
          <a:p>
            <a:pPr algn="l" marL="402368" indent="-201184" lvl="1">
              <a:lnSpc>
                <a:spcPts val="2609"/>
              </a:lnSpc>
              <a:buFont typeface="Arial"/>
              <a:buChar char="•"/>
            </a:pPr>
            <a:r>
              <a:rPr lang="en-US" sz="1863">
                <a:solidFill>
                  <a:srgbClr val="F6E0F5"/>
                </a:solidFill>
                <a:latin typeface="Garet"/>
                <a:ea typeface="Garet"/>
                <a:cs typeface="Garet"/>
                <a:sym typeface="Garet"/>
              </a:rPr>
              <a:t>Falls between structured and unstructured, containing elements of both. Often found in JSON, XML, and HTML files, which are semi-organized but still require preprocessing before they can be fully analyzed.</a:t>
            </a:r>
          </a:p>
          <a:p>
            <a:pPr algn="l" marL="402368" indent="-201184" lvl="1">
              <a:lnSpc>
                <a:spcPts val="2609"/>
              </a:lnSpc>
              <a:buFont typeface="Arial"/>
              <a:buChar char="•"/>
            </a:pPr>
            <a:r>
              <a:rPr lang="en-US" sz="1863">
                <a:solidFill>
                  <a:srgbClr val="F6E0F5"/>
                </a:solidFill>
                <a:latin typeface="Garet"/>
                <a:ea typeface="Garet"/>
                <a:cs typeface="Garet"/>
                <a:sym typeface="Garet"/>
              </a:rPr>
              <a:t>Used widely in web applications, IoT devices, and data interchange between systems.</a:t>
            </a:r>
          </a:p>
          <a:p>
            <a:pPr algn="l">
              <a:lnSpc>
                <a:spcPts val="2609"/>
              </a:lnSpc>
            </a:pPr>
          </a:p>
        </p:txBody>
      </p:sp>
    </p:spTree>
  </p:cSld>
  <p:clrMapOvr>
    <a:masterClrMapping/>
  </p:clrMapOvr>
</p:sld>
</file>

<file path=ppt/slides/slide1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3975322" y="1768310"/>
            <a:ext cx="4705245" cy="3609456"/>
          </a:xfrm>
          <a:custGeom>
            <a:avLst/>
            <a:gdLst/>
            <a:ahLst/>
            <a:cxnLst/>
            <a:rect r="r" b="b" t="t" l="l"/>
            <a:pathLst>
              <a:path h="3609456" w="4705245">
                <a:moveTo>
                  <a:pt x="0" y="0"/>
                </a:moveTo>
                <a:lnTo>
                  <a:pt x="4705244" y="0"/>
                </a:lnTo>
                <a:lnTo>
                  <a:pt x="4705244" y="3609456"/>
                </a:lnTo>
                <a:lnTo>
                  <a:pt x="0" y="3609456"/>
                </a:lnTo>
                <a:lnTo>
                  <a:pt x="0" y="0"/>
                </a:lnTo>
                <a:close/>
              </a:path>
            </a:pathLst>
          </a:custGeom>
          <a:blipFill>
            <a:blip r:embed="rId4"/>
            <a:stretch>
              <a:fillRect l="-3163" t="-3666" r="-4921" b="-9165"/>
            </a:stretch>
          </a:blipFill>
        </p:spPr>
      </p:sp>
      <p:sp>
        <p:nvSpPr>
          <p:cNvPr name="Freeform 10" id="10"/>
          <p:cNvSpPr/>
          <p:nvPr/>
        </p:nvSpPr>
        <p:spPr>
          <a:xfrm flipH="false" flipV="false" rot="0">
            <a:off x="9623492" y="1768310"/>
            <a:ext cx="4369799" cy="3609456"/>
          </a:xfrm>
          <a:custGeom>
            <a:avLst/>
            <a:gdLst/>
            <a:ahLst/>
            <a:cxnLst/>
            <a:rect r="r" b="b" t="t" l="l"/>
            <a:pathLst>
              <a:path h="3609456" w="4369799">
                <a:moveTo>
                  <a:pt x="0" y="0"/>
                </a:moveTo>
                <a:lnTo>
                  <a:pt x="4369799" y="0"/>
                </a:lnTo>
                <a:lnTo>
                  <a:pt x="4369799" y="3609456"/>
                </a:lnTo>
                <a:lnTo>
                  <a:pt x="0" y="3609456"/>
                </a:lnTo>
                <a:lnTo>
                  <a:pt x="0" y="0"/>
                </a:lnTo>
                <a:close/>
              </a:path>
            </a:pathLst>
          </a:custGeom>
          <a:blipFill>
            <a:blip r:embed="rId5"/>
            <a:stretch>
              <a:fillRect l="-15699" t="0" r="-8277" b="0"/>
            </a:stretch>
          </a:blipFill>
        </p:spPr>
      </p:sp>
      <p:sp>
        <p:nvSpPr>
          <p:cNvPr name="TextBox 11" id="11"/>
          <p:cNvSpPr txBox="true"/>
          <p:nvPr/>
        </p:nvSpPr>
        <p:spPr>
          <a:xfrm rot="0">
            <a:off x="3533601" y="405246"/>
            <a:ext cx="12482273" cy="1113558"/>
          </a:xfrm>
          <a:prstGeom prst="rect">
            <a:avLst/>
          </a:prstGeom>
        </p:spPr>
        <p:txBody>
          <a:bodyPr anchor="t" rtlCol="false" tIns="0" lIns="0" bIns="0" rIns="0">
            <a:spAutoFit/>
          </a:bodyPr>
          <a:lstStyle/>
          <a:p>
            <a:pPr algn="ctr">
              <a:lnSpc>
                <a:spcPts val="9026"/>
              </a:lnSpc>
              <a:spcBef>
                <a:spcPct val="0"/>
              </a:spcBef>
            </a:pPr>
            <a:r>
              <a:rPr lang="en-US" b="true" sz="6447">
                <a:solidFill>
                  <a:srgbClr val="F6E0F5"/>
                </a:solidFill>
                <a:latin typeface="Garet Bold"/>
                <a:ea typeface="Garet Bold"/>
                <a:cs typeface="Garet Bold"/>
                <a:sym typeface="Garet Bold"/>
              </a:rPr>
              <a:t>Distributed Representations</a:t>
            </a:r>
          </a:p>
        </p:txBody>
      </p:sp>
      <p:sp>
        <p:nvSpPr>
          <p:cNvPr name="TextBox 12" id="12"/>
          <p:cNvSpPr txBox="true"/>
          <p:nvPr/>
        </p:nvSpPr>
        <p:spPr>
          <a:xfrm rot="0">
            <a:off x="9139238" y="4488225"/>
            <a:ext cx="9525" cy="1177199"/>
          </a:xfrm>
          <a:prstGeom prst="rect">
            <a:avLst/>
          </a:prstGeom>
        </p:spPr>
        <p:txBody>
          <a:bodyPr anchor="t" rtlCol="false" tIns="0" lIns="0" bIns="0" rIns="0">
            <a:spAutoFit/>
          </a:bodyPr>
          <a:lstStyle/>
          <a:p>
            <a:pPr algn="ctr">
              <a:lnSpc>
                <a:spcPts val="9662"/>
              </a:lnSpc>
              <a:spcBef>
                <a:spcPct val="0"/>
              </a:spcBef>
            </a:pPr>
          </a:p>
        </p:txBody>
      </p:sp>
      <p:sp>
        <p:nvSpPr>
          <p:cNvPr name="TextBox 13" id="13"/>
          <p:cNvSpPr txBox="true"/>
          <p:nvPr/>
        </p:nvSpPr>
        <p:spPr>
          <a:xfrm rot="0">
            <a:off x="1138351" y="5330141"/>
            <a:ext cx="15691911" cy="3312711"/>
          </a:xfrm>
          <a:prstGeom prst="rect">
            <a:avLst/>
          </a:prstGeom>
        </p:spPr>
        <p:txBody>
          <a:bodyPr anchor="t" rtlCol="false" tIns="0" lIns="0" bIns="0" rIns="0">
            <a:spAutoFit/>
          </a:bodyPr>
          <a:lstStyle/>
          <a:p>
            <a:pPr algn="l" marL="583642" indent="-291821" lvl="1">
              <a:lnSpc>
                <a:spcPts val="3784"/>
              </a:lnSpc>
              <a:buFont typeface="Arial"/>
              <a:buChar char="•"/>
            </a:pPr>
            <a:r>
              <a:rPr lang="en-US" b="true" sz="2703">
                <a:solidFill>
                  <a:srgbClr val="F6E0F5"/>
                </a:solidFill>
                <a:latin typeface="Garet Bold"/>
                <a:ea typeface="Garet Bold"/>
                <a:cs typeface="Garet Bold"/>
                <a:sym typeface="Garet Bold"/>
              </a:rPr>
              <a:t>Knowledge Distribution</a:t>
            </a:r>
          </a:p>
          <a:p>
            <a:pPr algn="l" marL="1167285" indent="-389095" lvl="2">
              <a:lnSpc>
                <a:spcPts val="3784"/>
              </a:lnSpc>
              <a:buFont typeface="Arial"/>
              <a:buChar char="⚬"/>
            </a:pPr>
            <a:r>
              <a:rPr lang="en-US" sz="2703">
                <a:solidFill>
                  <a:srgbClr val="F6E0F5"/>
                </a:solidFill>
                <a:latin typeface="Garet"/>
                <a:ea typeface="Garet"/>
                <a:cs typeface="Garet"/>
                <a:sym typeface="Garet"/>
              </a:rPr>
              <a:t>Data is not stored in one place but distributed across the neural network.</a:t>
            </a:r>
          </a:p>
          <a:p>
            <a:pPr algn="l" marL="1167285" indent="-389095" lvl="2">
              <a:lnSpc>
                <a:spcPts val="3784"/>
              </a:lnSpc>
              <a:buFont typeface="Arial"/>
              <a:buChar char="⚬"/>
            </a:pPr>
            <a:r>
              <a:rPr lang="en-US" sz="2703">
                <a:solidFill>
                  <a:srgbClr val="F6E0F5"/>
                </a:solidFill>
                <a:latin typeface="Garet"/>
                <a:ea typeface="Garet"/>
                <a:cs typeface="Garet"/>
                <a:sym typeface="Garet"/>
              </a:rPr>
              <a:t>Each neuron processes a small part, and connections encode system knowledge.</a:t>
            </a:r>
          </a:p>
          <a:p>
            <a:pPr algn="l" marL="583642" indent="-291821" lvl="1">
              <a:lnSpc>
                <a:spcPts val="3784"/>
              </a:lnSpc>
              <a:buFont typeface="Arial"/>
              <a:buChar char="•"/>
            </a:pPr>
            <a:r>
              <a:rPr lang="en-US" b="true" sz="2703">
                <a:solidFill>
                  <a:srgbClr val="F6E0F5"/>
                </a:solidFill>
                <a:latin typeface="Garet Bold"/>
                <a:ea typeface="Garet Bold"/>
                <a:cs typeface="Garet Bold"/>
                <a:sym typeface="Garet Bold"/>
              </a:rPr>
              <a:t>Robustness to Noise and E</a:t>
            </a:r>
            <a:r>
              <a:rPr lang="en-US" b="true" sz="2703">
                <a:solidFill>
                  <a:srgbClr val="F6E0F5"/>
                </a:solidFill>
                <a:latin typeface="Garet Bold"/>
                <a:ea typeface="Garet Bold"/>
                <a:cs typeface="Garet Bold"/>
                <a:sym typeface="Garet Bold"/>
              </a:rPr>
              <a:t>rrors</a:t>
            </a:r>
          </a:p>
          <a:p>
            <a:pPr algn="l" marL="1167285" indent="-389095" lvl="2">
              <a:lnSpc>
                <a:spcPts val="3784"/>
              </a:lnSpc>
              <a:buFont typeface="Arial"/>
              <a:buChar char="⚬"/>
            </a:pPr>
            <a:r>
              <a:rPr lang="en-US" sz="2703">
                <a:solidFill>
                  <a:srgbClr val="F6E0F5"/>
                </a:solidFill>
                <a:latin typeface="Garet"/>
                <a:ea typeface="Garet"/>
                <a:cs typeface="Garet"/>
                <a:sym typeface="Garet"/>
              </a:rPr>
              <a:t>Distributed structure ensures the system functions even if pa</a:t>
            </a:r>
            <a:r>
              <a:rPr lang="en-US" sz="2703">
                <a:solidFill>
                  <a:srgbClr val="F6E0F5"/>
                </a:solidFill>
                <a:latin typeface="Garet"/>
                <a:ea typeface="Garet"/>
                <a:cs typeface="Garet"/>
                <a:sym typeface="Garet"/>
              </a:rPr>
              <a:t>rts fail.</a:t>
            </a:r>
          </a:p>
          <a:p>
            <a:pPr algn="l" marL="1167285" indent="-389095" lvl="2">
              <a:lnSpc>
                <a:spcPts val="3784"/>
              </a:lnSpc>
              <a:spcBef>
                <a:spcPct val="0"/>
              </a:spcBef>
              <a:buFont typeface="Arial"/>
              <a:buChar char="⚬"/>
            </a:pPr>
            <a:r>
              <a:rPr lang="en-US" sz="2703">
                <a:solidFill>
                  <a:srgbClr val="F6E0F5"/>
                </a:solidFill>
                <a:latin typeface="Garet"/>
                <a:ea typeface="Garet"/>
                <a:cs typeface="Garet"/>
                <a:sym typeface="Garet"/>
              </a:rPr>
              <a:t>Handles real-world noisy data, such as voice recognition with background noise or image recognition with low-quality inputs.</a:t>
            </a:r>
          </a:p>
        </p:txBody>
      </p:sp>
    </p:spTree>
  </p:cSld>
  <p:clrMapOvr>
    <a:masterClrMapping/>
  </p:clrMapOvr>
</p:sld>
</file>

<file path=ppt/slides/slide1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8700" y="1927913"/>
            <a:ext cx="6579586" cy="6431173"/>
          </a:xfrm>
          <a:custGeom>
            <a:avLst/>
            <a:gdLst/>
            <a:ahLst/>
            <a:cxnLst/>
            <a:rect r="r" b="b" t="t" l="l"/>
            <a:pathLst>
              <a:path h="6431173" w="6579586">
                <a:moveTo>
                  <a:pt x="0" y="0"/>
                </a:moveTo>
                <a:lnTo>
                  <a:pt x="6579586" y="0"/>
                </a:lnTo>
                <a:lnTo>
                  <a:pt x="6579586" y="6431174"/>
                </a:lnTo>
                <a:lnTo>
                  <a:pt x="0" y="6431174"/>
                </a:lnTo>
                <a:lnTo>
                  <a:pt x="0" y="0"/>
                </a:lnTo>
                <a:close/>
              </a:path>
            </a:pathLst>
          </a:custGeom>
          <a:blipFill>
            <a:blip r:embed="rId4"/>
            <a:stretch>
              <a:fillRect l="0" t="-15601" r="0" b="0"/>
            </a:stretch>
          </a:blipFill>
        </p:spPr>
      </p:sp>
      <p:sp>
        <p:nvSpPr>
          <p:cNvPr name="TextBox 10" id="10"/>
          <p:cNvSpPr txBox="true"/>
          <p:nvPr/>
        </p:nvSpPr>
        <p:spPr>
          <a:xfrm rot="0">
            <a:off x="4360369" y="370725"/>
            <a:ext cx="9576788"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Parallel Processing</a:t>
            </a:r>
          </a:p>
        </p:txBody>
      </p:sp>
      <p:sp>
        <p:nvSpPr>
          <p:cNvPr name="TextBox 11" id="11"/>
          <p:cNvSpPr txBox="true"/>
          <p:nvPr/>
        </p:nvSpPr>
        <p:spPr>
          <a:xfrm rot="0">
            <a:off x="9139238" y="4488225"/>
            <a:ext cx="9525" cy="1177199"/>
          </a:xfrm>
          <a:prstGeom prst="rect">
            <a:avLst/>
          </a:prstGeom>
        </p:spPr>
        <p:txBody>
          <a:bodyPr anchor="t" rtlCol="false" tIns="0" lIns="0" bIns="0" rIns="0">
            <a:spAutoFit/>
          </a:bodyPr>
          <a:lstStyle/>
          <a:p>
            <a:pPr algn="ctr">
              <a:lnSpc>
                <a:spcPts val="9662"/>
              </a:lnSpc>
              <a:spcBef>
                <a:spcPct val="0"/>
              </a:spcBef>
            </a:pPr>
          </a:p>
        </p:txBody>
      </p:sp>
      <p:sp>
        <p:nvSpPr>
          <p:cNvPr name="TextBox 12" id="12"/>
          <p:cNvSpPr txBox="true"/>
          <p:nvPr/>
        </p:nvSpPr>
        <p:spPr>
          <a:xfrm rot="0">
            <a:off x="8026044" y="2748957"/>
            <a:ext cx="8421724" cy="4741461"/>
          </a:xfrm>
          <a:prstGeom prst="rect">
            <a:avLst/>
          </a:prstGeom>
        </p:spPr>
        <p:txBody>
          <a:bodyPr anchor="t" rtlCol="false" tIns="0" lIns="0" bIns="0" rIns="0">
            <a:spAutoFit/>
          </a:bodyPr>
          <a:lstStyle/>
          <a:p>
            <a:pPr algn="l">
              <a:lnSpc>
                <a:spcPts val="3784"/>
              </a:lnSpc>
            </a:pPr>
            <a:r>
              <a:rPr lang="en-US" sz="2703" i="true" b="true">
                <a:solidFill>
                  <a:srgbClr val="F6E0F5"/>
                </a:solidFill>
                <a:latin typeface="Garet Bold Italics"/>
                <a:ea typeface="Garet Bold Italics"/>
                <a:cs typeface="Garet Bold Italics"/>
                <a:sym typeface="Garet Bold Italics"/>
              </a:rPr>
              <a:t>Parallel Processing</a:t>
            </a:r>
          </a:p>
          <a:p>
            <a:pPr algn="l" marL="1167285" indent="-389095" lvl="2">
              <a:lnSpc>
                <a:spcPts val="3784"/>
              </a:lnSpc>
              <a:buFont typeface="Arial"/>
              <a:buChar char="⚬"/>
            </a:pPr>
            <a:r>
              <a:rPr lang="en-US" sz="2703">
                <a:solidFill>
                  <a:srgbClr val="F6E0F5"/>
                </a:solidFill>
                <a:latin typeface="Garet"/>
                <a:ea typeface="Garet"/>
                <a:cs typeface="Garet"/>
                <a:sym typeface="Garet"/>
              </a:rPr>
              <a:t>Connectionist AI processes data simultaneously.</a:t>
            </a:r>
          </a:p>
          <a:p>
            <a:pPr algn="l" marL="1167285" indent="-389095" lvl="2">
              <a:lnSpc>
                <a:spcPts val="3784"/>
              </a:lnSpc>
              <a:buFont typeface="Arial"/>
              <a:buChar char="⚬"/>
            </a:pPr>
            <a:r>
              <a:rPr lang="en-US" sz="2703">
                <a:solidFill>
                  <a:srgbClr val="F6E0F5"/>
                </a:solidFill>
                <a:latin typeface="Garet"/>
                <a:ea typeface="Garet"/>
                <a:cs typeface="Garet"/>
                <a:sym typeface="Garet"/>
              </a:rPr>
              <a:t>Enhances efficiency in complex tasks like analyzing large datasets.</a:t>
            </a:r>
          </a:p>
          <a:p>
            <a:pPr algn="l">
              <a:lnSpc>
                <a:spcPts val="3784"/>
              </a:lnSpc>
            </a:pPr>
            <a:r>
              <a:rPr lang="en-US" sz="2703" i="true" b="true">
                <a:solidFill>
                  <a:srgbClr val="F6E0F5"/>
                </a:solidFill>
                <a:latin typeface="Garet Bold Italics"/>
                <a:ea typeface="Garet Bold Italics"/>
                <a:cs typeface="Garet Bold Italics"/>
                <a:sym typeface="Garet Bold Italics"/>
              </a:rPr>
              <a:t>Efficiency in Complex Tasks</a:t>
            </a:r>
          </a:p>
          <a:p>
            <a:pPr algn="l" marL="1167285" indent="-389095" lvl="2">
              <a:lnSpc>
                <a:spcPts val="3784"/>
              </a:lnSpc>
              <a:buFont typeface="Arial"/>
              <a:buChar char="⚬"/>
            </a:pPr>
            <a:r>
              <a:rPr lang="en-US" sz="2703">
                <a:solidFill>
                  <a:srgbClr val="F6E0F5"/>
                </a:solidFill>
                <a:latin typeface="Garet"/>
                <a:ea typeface="Garet"/>
                <a:cs typeface="Garet"/>
                <a:sym typeface="Garet"/>
              </a:rPr>
              <a:t>Example: Neural networks analyze pixels.</a:t>
            </a:r>
          </a:p>
          <a:p>
            <a:pPr algn="l">
              <a:lnSpc>
                <a:spcPts val="3784"/>
              </a:lnSpc>
            </a:pPr>
            <a:r>
              <a:rPr lang="en-US" sz="2703" i="true" b="true">
                <a:solidFill>
                  <a:srgbClr val="F6E0F5"/>
                </a:solidFill>
                <a:latin typeface="Garet Bold Italics"/>
                <a:ea typeface="Garet Bold Italics"/>
                <a:cs typeface="Garet Bold Italics"/>
                <a:sym typeface="Garet Bold Italics"/>
              </a:rPr>
              <a:t>Handling High-Dimensional Data</a:t>
            </a:r>
          </a:p>
          <a:p>
            <a:pPr algn="l" marL="1167285" indent="-389095" lvl="2">
              <a:lnSpc>
                <a:spcPts val="3784"/>
              </a:lnSpc>
              <a:spcBef>
                <a:spcPct val="0"/>
              </a:spcBef>
              <a:buFont typeface="Arial"/>
              <a:buChar char="⚬"/>
            </a:pPr>
            <a:r>
              <a:rPr lang="en-US" sz="2703">
                <a:solidFill>
                  <a:srgbClr val="F6E0F5"/>
                </a:solidFill>
                <a:latin typeface="Garet"/>
                <a:ea typeface="Garet"/>
                <a:cs typeface="Garet"/>
                <a:sym typeface="Garet"/>
              </a:rPr>
              <a:t>Ideal for tasks involving large, multi-featured datasets </a:t>
            </a:r>
          </a:p>
        </p:txBody>
      </p:sp>
    </p:spTree>
  </p:cSld>
  <p:clrMapOvr>
    <a:masterClrMapping/>
  </p:clrMapOvr>
</p:sld>
</file>

<file path=ppt/slides/slide1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5210367">
            <a:off x="13250386" y="-3086100"/>
            <a:ext cx="7159752" cy="8229600"/>
          </a:xfrm>
          <a:custGeom>
            <a:avLst/>
            <a:gdLst/>
            <a:ahLst/>
            <a:cxnLst/>
            <a:rect r="r" b="b" t="t" l="l"/>
            <a:pathLst>
              <a:path h="8229600" w="7159752">
                <a:moveTo>
                  <a:pt x="0" y="0"/>
                </a:moveTo>
                <a:lnTo>
                  <a:pt x="7159752" y="0"/>
                </a:lnTo>
                <a:lnTo>
                  <a:pt x="715975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6336114">
            <a:off x="-1777936" y="4838606"/>
            <a:ext cx="5613273" cy="8229600"/>
          </a:xfrm>
          <a:custGeom>
            <a:avLst/>
            <a:gdLst/>
            <a:ahLst/>
            <a:cxnLst/>
            <a:rect r="r" b="b" t="t" l="l"/>
            <a:pathLst>
              <a:path h="8229600" w="5613273">
                <a:moveTo>
                  <a:pt x="0" y="0"/>
                </a:moveTo>
                <a:lnTo>
                  <a:pt x="5613272" y="0"/>
                </a:lnTo>
                <a:lnTo>
                  <a:pt x="5613272"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3006086" y="3953700"/>
            <a:ext cx="12275829" cy="2589051"/>
          </a:xfrm>
          <a:prstGeom prst="rect">
            <a:avLst/>
          </a:prstGeom>
        </p:spPr>
        <p:txBody>
          <a:bodyPr anchor="t" rtlCol="false" tIns="0" lIns="0" bIns="0" rIns="0">
            <a:spAutoFit/>
          </a:bodyPr>
          <a:lstStyle/>
          <a:p>
            <a:pPr algn="ctr">
              <a:lnSpc>
                <a:spcPts val="9961"/>
              </a:lnSpc>
            </a:pPr>
            <a:r>
              <a:rPr lang="en-US" sz="10164" b="true">
                <a:solidFill>
                  <a:srgbClr val="F6E0F5"/>
                </a:solidFill>
                <a:latin typeface="Garet Bold"/>
                <a:ea typeface="Garet Bold"/>
                <a:cs typeface="Garet Bold"/>
                <a:sym typeface="Garet Bold"/>
              </a:rPr>
              <a:t>II. Basics of </a:t>
            </a:r>
          </a:p>
          <a:p>
            <a:pPr algn="ctr">
              <a:lnSpc>
                <a:spcPts val="9961"/>
              </a:lnSpc>
            </a:pPr>
            <a:r>
              <a:rPr lang="en-US" sz="10164" b="true">
                <a:solidFill>
                  <a:srgbClr val="F6E0F5"/>
                </a:solidFill>
                <a:latin typeface="Garet Bold"/>
                <a:ea typeface="Garet Bold"/>
                <a:cs typeface="Garet Bold"/>
                <a:sym typeface="Garet Bold"/>
              </a:rPr>
              <a:t>Neural Networks  </a:t>
            </a:r>
          </a:p>
        </p:txBody>
      </p:sp>
    </p:spTree>
  </p:cSld>
  <p:clrMapOvr>
    <a:masterClrMapping/>
  </p:clrMapOvr>
</p:sld>
</file>

<file path=ppt/slides/slide1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2674663" y="2458873"/>
            <a:ext cx="12938674" cy="5984137"/>
          </a:xfrm>
          <a:custGeom>
            <a:avLst/>
            <a:gdLst/>
            <a:ahLst/>
            <a:cxnLst/>
            <a:rect r="r" b="b" t="t" l="l"/>
            <a:pathLst>
              <a:path h="5984137" w="12938674">
                <a:moveTo>
                  <a:pt x="0" y="0"/>
                </a:moveTo>
                <a:lnTo>
                  <a:pt x="12938674" y="0"/>
                </a:lnTo>
                <a:lnTo>
                  <a:pt x="12938674" y="5984136"/>
                </a:lnTo>
                <a:lnTo>
                  <a:pt x="0" y="5984136"/>
                </a:lnTo>
                <a:lnTo>
                  <a:pt x="0" y="0"/>
                </a:lnTo>
                <a:close/>
              </a:path>
            </a:pathLst>
          </a:custGeom>
          <a:blipFill>
            <a:blip r:embed="rId4"/>
            <a:stretch>
              <a:fillRect l="0" t="0" r="0" b="0"/>
            </a:stretch>
          </a:blipFill>
        </p:spPr>
      </p:sp>
      <p:sp>
        <p:nvSpPr>
          <p:cNvPr name="TextBox 10" id="10"/>
          <p:cNvSpPr txBox="true"/>
          <p:nvPr/>
        </p:nvSpPr>
        <p:spPr>
          <a:xfrm rot="0">
            <a:off x="4495346" y="1144532"/>
            <a:ext cx="10301513"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Neural Networks</a:t>
            </a:r>
          </a:p>
        </p:txBody>
      </p:sp>
      <p:sp>
        <p:nvSpPr>
          <p:cNvPr name="TextBox 11" id="11"/>
          <p:cNvSpPr txBox="true"/>
          <p:nvPr/>
        </p:nvSpPr>
        <p:spPr>
          <a:xfrm rot="0">
            <a:off x="3491141" y="271092"/>
            <a:ext cx="5304832"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Layers in</a:t>
            </a:r>
          </a:p>
        </p:txBody>
      </p:sp>
    </p:spTree>
  </p:cSld>
  <p:clrMapOvr>
    <a:masterClrMapping/>
  </p:clrMapOvr>
</p:sld>
</file>

<file path=ppt/slides/slide1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456924" y="3417715"/>
            <a:ext cx="10627042" cy="4785053"/>
          </a:xfrm>
          <a:custGeom>
            <a:avLst/>
            <a:gdLst/>
            <a:ahLst/>
            <a:cxnLst/>
            <a:rect r="r" b="b" t="t" l="l"/>
            <a:pathLst>
              <a:path h="4785053" w="10627042">
                <a:moveTo>
                  <a:pt x="0" y="0"/>
                </a:moveTo>
                <a:lnTo>
                  <a:pt x="10627042" y="0"/>
                </a:lnTo>
                <a:lnTo>
                  <a:pt x="10627042" y="4785052"/>
                </a:lnTo>
                <a:lnTo>
                  <a:pt x="0" y="4785052"/>
                </a:lnTo>
                <a:lnTo>
                  <a:pt x="0" y="0"/>
                </a:lnTo>
                <a:close/>
              </a:path>
            </a:pathLst>
          </a:custGeom>
          <a:blipFill>
            <a:blip r:embed="rId5"/>
            <a:stretch>
              <a:fillRect l="-1580" t="-17631" r="-3824" b="0"/>
            </a:stretch>
          </a:blipFill>
        </p:spPr>
      </p:sp>
      <p:grpSp>
        <p:nvGrpSpPr>
          <p:cNvPr name="Group 10" id="10"/>
          <p:cNvGrpSpPr/>
          <p:nvPr/>
        </p:nvGrpSpPr>
        <p:grpSpPr>
          <a:xfrm rot="0">
            <a:off x="3702861" y="404442"/>
            <a:ext cx="10882278" cy="1922690"/>
            <a:chOff x="0" y="0"/>
            <a:chExt cx="14509704" cy="2563587"/>
          </a:xfrm>
        </p:grpSpPr>
        <p:sp>
          <p:nvSpPr>
            <p:cNvPr name="TextBox 11" id="11"/>
            <p:cNvSpPr txBox="true"/>
            <p:nvPr/>
          </p:nvSpPr>
          <p:spPr>
            <a:xfrm rot="0">
              <a:off x="504941" y="1031237"/>
              <a:ext cx="13499822"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Neural Networks </a:t>
              </a:r>
            </a:p>
          </p:txBody>
        </p:sp>
        <p:sp>
          <p:nvSpPr>
            <p:cNvPr name="TextBox 12" id="12"/>
            <p:cNvSpPr txBox="true"/>
            <p:nvPr/>
          </p:nvSpPr>
          <p:spPr>
            <a:xfrm rot="0">
              <a:off x="0" y="-133350"/>
              <a:ext cx="14509704"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Activation Functions in</a:t>
              </a:r>
            </a:p>
          </p:txBody>
        </p:sp>
      </p:grpSp>
      <p:sp>
        <p:nvSpPr>
          <p:cNvPr name="TextBox 13" id="13"/>
          <p:cNvSpPr txBox="true"/>
          <p:nvPr/>
        </p:nvSpPr>
        <p:spPr>
          <a:xfrm rot="0">
            <a:off x="1650413" y="2634501"/>
            <a:ext cx="14987174" cy="437744"/>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Introduce non-linearity into the network, crucial for modeling complex patterns</a:t>
            </a:r>
          </a:p>
        </p:txBody>
      </p:sp>
      <p:sp>
        <p:nvSpPr>
          <p:cNvPr name="TextBox 14" id="14"/>
          <p:cNvSpPr txBox="true"/>
          <p:nvPr/>
        </p:nvSpPr>
        <p:spPr>
          <a:xfrm rot="0">
            <a:off x="11277133" y="4227318"/>
            <a:ext cx="6616012" cy="3099170"/>
          </a:xfrm>
          <a:prstGeom prst="rect">
            <a:avLst/>
          </a:prstGeom>
        </p:spPr>
        <p:txBody>
          <a:bodyPr anchor="t" rtlCol="false" tIns="0" lIns="0" bIns="0" rIns="0">
            <a:spAutoFit/>
          </a:bodyPr>
          <a:lstStyle/>
          <a:p>
            <a:pPr algn="l">
              <a:lnSpc>
                <a:spcPts val="4680"/>
              </a:lnSpc>
            </a:pPr>
            <a:r>
              <a:rPr lang="en-US" sz="3343" b="true">
                <a:solidFill>
                  <a:srgbClr val="F6E0F5"/>
                </a:solidFill>
                <a:latin typeface="Garet Bold"/>
                <a:ea typeface="Garet Bold"/>
                <a:cs typeface="Garet Bold"/>
                <a:sym typeface="Garet Bold"/>
              </a:rPr>
              <a:t>Choosing functions</a:t>
            </a:r>
          </a:p>
          <a:p>
            <a:pPr algn="l">
              <a:lnSpc>
                <a:spcPts val="3317"/>
              </a:lnSpc>
            </a:pPr>
            <a:r>
              <a:rPr lang="en-US" sz="2369" b="true">
                <a:solidFill>
                  <a:srgbClr val="F6E0F5"/>
                </a:solidFill>
                <a:latin typeface="Garet Bold"/>
                <a:ea typeface="Garet Bold"/>
                <a:cs typeface="Garet Bold"/>
                <a:sym typeface="Garet Bold"/>
              </a:rPr>
              <a:t>         </a:t>
            </a:r>
            <a:r>
              <a:rPr lang="en-US" sz="2369">
                <a:solidFill>
                  <a:srgbClr val="F6E0F5"/>
                </a:solidFill>
                <a:latin typeface="Garet"/>
                <a:ea typeface="Garet"/>
                <a:cs typeface="Garet"/>
                <a:sym typeface="Garet"/>
              </a:rPr>
              <a:t> Depends on the problem type</a:t>
            </a:r>
          </a:p>
          <a:p>
            <a:pPr algn="l" marL="511673" indent="-255837" lvl="1">
              <a:lnSpc>
                <a:spcPts val="3317"/>
              </a:lnSpc>
              <a:buFont typeface="Arial"/>
              <a:buChar char="•"/>
            </a:pPr>
            <a:r>
              <a:rPr lang="en-US" sz="2369">
                <a:solidFill>
                  <a:srgbClr val="F6E0F5"/>
                </a:solidFill>
                <a:latin typeface="Garet"/>
                <a:ea typeface="Garet"/>
                <a:cs typeface="Garet"/>
                <a:sym typeface="Garet"/>
              </a:rPr>
              <a:t>Sigmoid for binary classification.</a:t>
            </a:r>
          </a:p>
          <a:p>
            <a:pPr algn="l" marL="511673" indent="-255837" lvl="1">
              <a:lnSpc>
                <a:spcPts val="3317"/>
              </a:lnSpc>
              <a:buFont typeface="Arial"/>
              <a:buChar char="•"/>
            </a:pPr>
            <a:r>
              <a:rPr lang="en-US" sz="2369">
                <a:solidFill>
                  <a:srgbClr val="F6E0F5"/>
                </a:solidFill>
                <a:latin typeface="Garet"/>
                <a:ea typeface="Garet"/>
                <a:cs typeface="Garet"/>
                <a:sym typeface="Garet"/>
              </a:rPr>
              <a:t>Softmax for multi-class classification.</a:t>
            </a:r>
          </a:p>
          <a:p>
            <a:pPr algn="l" marL="511673" indent="-255837" lvl="1">
              <a:lnSpc>
                <a:spcPts val="3317"/>
              </a:lnSpc>
              <a:buFont typeface="Arial"/>
              <a:buChar char="•"/>
            </a:pPr>
            <a:r>
              <a:rPr lang="en-US" sz="2369">
                <a:solidFill>
                  <a:srgbClr val="F6E0F5"/>
                </a:solidFill>
                <a:latin typeface="Garet"/>
                <a:ea typeface="Garet"/>
                <a:cs typeface="Garet"/>
                <a:sym typeface="Garet"/>
              </a:rPr>
              <a:t>ReLU for hidden layers due to its effectiveness and simplicity.</a:t>
            </a:r>
          </a:p>
          <a:p>
            <a:pPr algn="l">
              <a:lnSpc>
                <a:spcPts val="3317"/>
              </a:lnSpc>
              <a:spcBef>
                <a:spcPct val="0"/>
              </a:spcBef>
            </a:pPr>
          </a:p>
        </p:txBody>
      </p:sp>
    </p:spTree>
  </p:cSld>
  <p:clrMapOvr>
    <a:masterClrMapping/>
  </p:clrMapOvr>
</p:sld>
</file>

<file path=ppt/slides/slide1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2197780" y="1644485"/>
            <a:ext cx="5920367" cy="2175735"/>
          </a:xfrm>
          <a:custGeom>
            <a:avLst/>
            <a:gdLst/>
            <a:ahLst/>
            <a:cxnLst/>
            <a:rect r="r" b="b" t="t" l="l"/>
            <a:pathLst>
              <a:path h="2175735" w="5920367">
                <a:moveTo>
                  <a:pt x="0" y="0"/>
                </a:moveTo>
                <a:lnTo>
                  <a:pt x="5920367" y="0"/>
                </a:lnTo>
                <a:lnTo>
                  <a:pt x="5920367" y="2175735"/>
                </a:lnTo>
                <a:lnTo>
                  <a:pt x="0" y="2175735"/>
                </a:lnTo>
                <a:lnTo>
                  <a:pt x="0" y="0"/>
                </a:lnTo>
                <a:close/>
              </a:path>
            </a:pathLst>
          </a:custGeom>
          <a:blipFill>
            <a:blip r:embed="rId4"/>
            <a:stretch>
              <a:fillRect l="0" t="0" r="0" b="0"/>
            </a:stretch>
          </a:blipFill>
        </p:spPr>
      </p:sp>
      <p:sp>
        <p:nvSpPr>
          <p:cNvPr name="Freeform 10" id="10"/>
          <p:cNvSpPr/>
          <p:nvPr/>
        </p:nvSpPr>
        <p:spPr>
          <a:xfrm flipH="false" flipV="false" rot="0">
            <a:off x="2197780" y="4130471"/>
            <a:ext cx="5920367" cy="2257652"/>
          </a:xfrm>
          <a:custGeom>
            <a:avLst/>
            <a:gdLst/>
            <a:ahLst/>
            <a:cxnLst/>
            <a:rect r="r" b="b" t="t" l="l"/>
            <a:pathLst>
              <a:path h="2257652" w="5920367">
                <a:moveTo>
                  <a:pt x="0" y="0"/>
                </a:moveTo>
                <a:lnTo>
                  <a:pt x="5920367" y="0"/>
                </a:lnTo>
                <a:lnTo>
                  <a:pt x="5920367" y="2257652"/>
                </a:lnTo>
                <a:lnTo>
                  <a:pt x="0" y="2257652"/>
                </a:lnTo>
                <a:lnTo>
                  <a:pt x="0" y="0"/>
                </a:lnTo>
                <a:close/>
              </a:path>
            </a:pathLst>
          </a:custGeom>
          <a:blipFill>
            <a:blip r:embed="rId5"/>
            <a:stretch>
              <a:fillRect l="-202" t="-22456" r="0" b="-25349"/>
            </a:stretch>
          </a:blipFill>
        </p:spPr>
      </p:sp>
      <p:sp>
        <p:nvSpPr>
          <p:cNvPr name="Freeform 11" id="11"/>
          <p:cNvSpPr/>
          <p:nvPr/>
        </p:nvSpPr>
        <p:spPr>
          <a:xfrm flipH="false" flipV="false" rot="0">
            <a:off x="1876938" y="6673873"/>
            <a:ext cx="4410899" cy="2817462"/>
          </a:xfrm>
          <a:custGeom>
            <a:avLst/>
            <a:gdLst/>
            <a:ahLst/>
            <a:cxnLst/>
            <a:rect r="r" b="b" t="t" l="l"/>
            <a:pathLst>
              <a:path h="2817462" w="4410899">
                <a:moveTo>
                  <a:pt x="0" y="0"/>
                </a:moveTo>
                <a:lnTo>
                  <a:pt x="4410898" y="0"/>
                </a:lnTo>
                <a:lnTo>
                  <a:pt x="4410898" y="2817462"/>
                </a:lnTo>
                <a:lnTo>
                  <a:pt x="0" y="2817462"/>
                </a:lnTo>
                <a:lnTo>
                  <a:pt x="0" y="0"/>
                </a:lnTo>
                <a:close/>
              </a:path>
            </a:pathLst>
          </a:custGeom>
          <a:blipFill>
            <a:blip r:embed="rId6"/>
            <a:stretch>
              <a:fillRect l="0" t="0" r="0" b="0"/>
            </a:stretch>
          </a:blipFill>
        </p:spPr>
      </p:sp>
      <p:sp>
        <p:nvSpPr>
          <p:cNvPr name="Freeform 12" id="12"/>
          <p:cNvSpPr/>
          <p:nvPr/>
        </p:nvSpPr>
        <p:spPr>
          <a:xfrm flipH="false" flipV="false" rot="0">
            <a:off x="12449668" y="5763320"/>
            <a:ext cx="3728015" cy="3728015"/>
          </a:xfrm>
          <a:custGeom>
            <a:avLst/>
            <a:gdLst/>
            <a:ahLst/>
            <a:cxnLst/>
            <a:rect r="r" b="b" t="t" l="l"/>
            <a:pathLst>
              <a:path h="3728015" w="3728015">
                <a:moveTo>
                  <a:pt x="0" y="0"/>
                </a:moveTo>
                <a:lnTo>
                  <a:pt x="3728015" y="0"/>
                </a:lnTo>
                <a:lnTo>
                  <a:pt x="3728015" y="3728015"/>
                </a:lnTo>
                <a:lnTo>
                  <a:pt x="0" y="3728015"/>
                </a:lnTo>
                <a:lnTo>
                  <a:pt x="0" y="0"/>
                </a:lnTo>
                <a:close/>
              </a:path>
            </a:pathLst>
          </a:custGeom>
          <a:blipFill>
            <a:blip r:embed="rId7"/>
            <a:stretch>
              <a:fillRect l="0" t="0" r="0" b="0"/>
            </a:stretch>
          </a:blipFill>
        </p:spPr>
      </p:sp>
      <p:sp>
        <p:nvSpPr>
          <p:cNvPr name="TextBox 13" id="13"/>
          <p:cNvSpPr txBox="true"/>
          <p:nvPr/>
        </p:nvSpPr>
        <p:spPr>
          <a:xfrm rot="0">
            <a:off x="2980830" y="172123"/>
            <a:ext cx="12326339"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Training Neural Networks</a:t>
            </a:r>
          </a:p>
        </p:txBody>
      </p:sp>
      <p:sp>
        <p:nvSpPr>
          <p:cNvPr name="TextBox 14" id="14"/>
          <p:cNvSpPr txBox="true"/>
          <p:nvPr/>
        </p:nvSpPr>
        <p:spPr>
          <a:xfrm rot="0">
            <a:off x="8993489" y="3433540"/>
            <a:ext cx="7184194" cy="840036"/>
          </a:xfrm>
          <a:prstGeom prst="rect">
            <a:avLst/>
          </a:prstGeom>
        </p:spPr>
        <p:txBody>
          <a:bodyPr anchor="t" rtlCol="false" tIns="0" lIns="0" bIns="0" rIns="0">
            <a:spAutoFit/>
          </a:bodyPr>
          <a:lstStyle/>
          <a:p>
            <a:pPr algn="l">
              <a:lnSpc>
                <a:spcPts val="3250"/>
              </a:lnSpc>
            </a:pPr>
            <a:r>
              <a:rPr lang="en-US" sz="3283" b="true">
                <a:solidFill>
                  <a:srgbClr val="F6E0F5"/>
                </a:solidFill>
                <a:latin typeface="Garet Bold"/>
                <a:ea typeface="Garet Bold"/>
                <a:cs typeface="Garet Bold"/>
                <a:sym typeface="Garet Bold"/>
              </a:rPr>
              <a:t>Mathematical Explanation of Forward Propagation</a:t>
            </a:r>
          </a:p>
        </p:txBody>
      </p:sp>
      <p:sp>
        <p:nvSpPr>
          <p:cNvPr name="TextBox 15" id="15"/>
          <p:cNvSpPr txBox="true"/>
          <p:nvPr/>
        </p:nvSpPr>
        <p:spPr>
          <a:xfrm rot="0">
            <a:off x="8461562" y="1577810"/>
            <a:ext cx="8797738" cy="1004440"/>
          </a:xfrm>
          <a:prstGeom prst="rect">
            <a:avLst/>
          </a:prstGeom>
        </p:spPr>
        <p:txBody>
          <a:bodyPr anchor="t" rtlCol="false" tIns="0" lIns="0" bIns="0" rIns="0">
            <a:spAutoFit/>
          </a:bodyPr>
          <a:lstStyle/>
          <a:p>
            <a:pPr algn="l">
              <a:lnSpc>
                <a:spcPts val="4680"/>
              </a:lnSpc>
            </a:pPr>
            <a:r>
              <a:rPr lang="en-US" sz="3343" b="true">
                <a:solidFill>
                  <a:srgbClr val="F6E0F5"/>
                </a:solidFill>
                <a:latin typeface="Garet Bold"/>
                <a:ea typeface="Garet Bold"/>
                <a:cs typeface="Garet Bold"/>
                <a:sym typeface="Garet Bold"/>
              </a:rPr>
              <a:t>Forward propagation</a:t>
            </a:r>
          </a:p>
          <a:p>
            <a:pPr algn="l">
              <a:lnSpc>
                <a:spcPts val="3317"/>
              </a:lnSpc>
              <a:spcBef>
                <a:spcPct val="0"/>
              </a:spcBef>
            </a:pPr>
            <a:r>
              <a:rPr lang="en-US" sz="2369" b="true">
                <a:solidFill>
                  <a:srgbClr val="F6E0F5"/>
                </a:solidFill>
                <a:latin typeface="Garet Bold"/>
                <a:ea typeface="Garet Bold"/>
                <a:cs typeface="Garet Bold"/>
                <a:sym typeface="Garet Bold"/>
              </a:rPr>
              <a:t>           </a:t>
            </a:r>
            <a:r>
              <a:rPr lang="en-US" sz="2369">
                <a:solidFill>
                  <a:srgbClr val="F6E0F5"/>
                </a:solidFill>
                <a:latin typeface="Garet"/>
                <a:ea typeface="Garet"/>
                <a:cs typeface="Garet"/>
                <a:sym typeface="Garet"/>
              </a:rPr>
              <a:t>Data passes through layers to produce predictions</a:t>
            </a:r>
          </a:p>
        </p:txBody>
      </p:sp>
      <p:sp>
        <p:nvSpPr>
          <p:cNvPr name="TextBox 16" id="16"/>
          <p:cNvSpPr txBox="true"/>
          <p:nvPr/>
        </p:nvSpPr>
        <p:spPr>
          <a:xfrm rot="0">
            <a:off x="9099485" y="4470236"/>
            <a:ext cx="7451110" cy="1298903"/>
          </a:xfrm>
          <a:prstGeom prst="rect">
            <a:avLst/>
          </a:prstGeom>
        </p:spPr>
        <p:txBody>
          <a:bodyPr anchor="t" rtlCol="false" tIns="0" lIns="0" bIns="0" rIns="0">
            <a:spAutoFit/>
          </a:bodyPr>
          <a:lstStyle/>
          <a:p>
            <a:pPr algn="l">
              <a:lnSpc>
                <a:spcPts val="3486"/>
              </a:lnSpc>
              <a:spcBef>
                <a:spcPct val="0"/>
              </a:spcBef>
            </a:pPr>
            <a:r>
              <a:rPr lang="en-US" sz="2490">
                <a:solidFill>
                  <a:srgbClr val="F6E0F5"/>
                </a:solidFill>
                <a:latin typeface="Garet"/>
                <a:ea typeface="Garet"/>
                <a:cs typeface="Garet"/>
                <a:sym typeface="Garet"/>
              </a:rPr>
              <a:t>Loss functions like Mean Squared Error (MSE) or Cross-Entropy measure prediction accuracy.</a:t>
            </a:r>
          </a:p>
        </p:txBody>
      </p:sp>
      <p:sp>
        <p:nvSpPr>
          <p:cNvPr name="TextBox 17" id="17"/>
          <p:cNvSpPr txBox="true"/>
          <p:nvPr/>
        </p:nvSpPr>
        <p:spPr>
          <a:xfrm rot="0">
            <a:off x="6416810" y="7032465"/>
            <a:ext cx="5766158" cy="1685939"/>
          </a:xfrm>
          <a:prstGeom prst="rect">
            <a:avLst/>
          </a:prstGeom>
        </p:spPr>
        <p:txBody>
          <a:bodyPr anchor="t" rtlCol="false" tIns="0" lIns="0" bIns="0" rIns="0">
            <a:spAutoFit/>
          </a:bodyPr>
          <a:lstStyle/>
          <a:p>
            <a:pPr algn="l">
              <a:lnSpc>
                <a:spcPts val="4303"/>
              </a:lnSpc>
            </a:pPr>
            <a:r>
              <a:rPr lang="en-US" sz="3073" b="true">
                <a:solidFill>
                  <a:srgbClr val="F6E0F5"/>
                </a:solidFill>
                <a:latin typeface="Garet Bold"/>
                <a:ea typeface="Garet Bold"/>
                <a:cs typeface="Garet Bold"/>
                <a:sym typeface="Garet Bold"/>
              </a:rPr>
              <a:t>Back propagation</a:t>
            </a:r>
          </a:p>
          <a:p>
            <a:pPr algn="l">
              <a:lnSpc>
                <a:spcPts val="3050"/>
              </a:lnSpc>
            </a:pPr>
            <a:r>
              <a:rPr lang="en-US" sz="2179" b="true">
                <a:solidFill>
                  <a:srgbClr val="F6E0F5"/>
                </a:solidFill>
                <a:latin typeface="Garet Bold"/>
                <a:ea typeface="Garet Bold"/>
                <a:cs typeface="Garet Bold"/>
                <a:sym typeface="Garet Bold"/>
              </a:rPr>
              <a:t>           </a:t>
            </a:r>
            <a:r>
              <a:rPr lang="en-US" sz="2179">
                <a:solidFill>
                  <a:srgbClr val="F6E0F5"/>
                </a:solidFill>
                <a:latin typeface="Garet"/>
                <a:ea typeface="Garet"/>
                <a:cs typeface="Garet"/>
                <a:sym typeface="Garet"/>
              </a:rPr>
              <a:t>Adjusts weights using optimization </a:t>
            </a:r>
          </a:p>
          <a:p>
            <a:pPr algn="l">
              <a:lnSpc>
                <a:spcPts val="3050"/>
              </a:lnSpc>
            </a:pPr>
            <a:r>
              <a:rPr lang="en-US" sz="2179">
                <a:solidFill>
                  <a:srgbClr val="F6E0F5"/>
                </a:solidFill>
                <a:latin typeface="Garet"/>
                <a:ea typeface="Garet"/>
                <a:cs typeface="Garet"/>
                <a:sym typeface="Garet"/>
              </a:rPr>
              <a:t>           </a:t>
            </a:r>
            <a:r>
              <a:rPr lang="en-US" sz="2179">
                <a:solidFill>
                  <a:srgbClr val="F6E0F5"/>
                </a:solidFill>
                <a:latin typeface="Garet"/>
                <a:ea typeface="Garet"/>
                <a:cs typeface="Garet"/>
                <a:sym typeface="Garet"/>
              </a:rPr>
              <a:t>algorithms such as Stochastic </a:t>
            </a:r>
          </a:p>
          <a:p>
            <a:pPr algn="l">
              <a:lnSpc>
                <a:spcPts val="3050"/>
              </a:lnSpc>
              <a:spcBef>
                <a:spcPct val="0"/>
              </a:spcBef>
            </a:pPr>
            <a:r>
              <a:rPr lang="en-US" sz="2179">
                <a:solidFill>
                  <a:srgbClr val="F6E0F5"/>
                </a:solidFill>
                <a:latin typeface="Garet"/>
                <a:ea typeface="Garet"/>
                <a:cs typeface="Garet"/>
                <a:sym typeface="Garet"/>
              </a:rPr>
              <a:t>           </a:t>
            </a:r>
            <a:r>
              <a:rPr lang="en-US" sz="2179">
                <a:solidFill>
                  <a:srgbClr val="F6E0F5"/>
                </a:solidFill>
                <a:latin typeface="Garet"/>
                <a:ea typeface="Garet"/>
                <a:cs typeface="Garet"/>
                <a:sym typeface="Garet"/>
              </a:rPr>
              <a:t>Gradient Descent (SGD) or Adam</a:t>
            </a:r>
          </a:p>
        </p:txBody>
      </p:sp>
    </p:spTree>
  </p:cSld>
  <p:clrMapOvr>
    <a:masterClrMapping/>
  </p:clrMapOvr>
</p:sld>
</file>

<file path=ppt/slides/slide1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642880" y="2574782"/>
            <a:ext cx="10308794" cy="5921945"/>
          </a:xfrm>
          <a:custGeom>
            <a:avLst/>
            <a:gdLst/>
            <a:ahLst/>
            <a:cxnLst/>
            <a:rect r="r" b="b" t="t" l="l"/>
            <a:pathLst>
              <a:path h="5921945" w="10308794">
                <a:moveTo>
                  <a:pt x="0" y="0"/>
                </a:moveTo>
                <a:lnTo>
                  <a:pt x="10308794" y="0"/>
                </a:lnTo>
                <a:lnTo>
                  <a:pt x="10308794" y="5921945"/>
                </a:lnTo>
                <a:lnTo>
                  <a:pt x="0" y="5921945"/>
                </a:lnTo>
                <a:lnTo>
                  <a:pt x="0" y="0"/>
                </a:lnTo>
                <a:close/>
              </a:path>
            </a:pathLst>
          </a:custGeom>
          <a:blipFill>
            <a:blip r:embed="rId4"/>
            <a:stretch>
              <a:fillRect l="-11843" t="-5653" r="-11499" b="-4655"/>
            </a:stretch>
          </a:blipFill>
        </p:spPr>
      </p:sp>
      <p:sp>
        <p:nvSpPr>
          <p:cNvPr name="TextBox 10" id="10"/>
          <p:cNvSpPr txBox="true"/>
          <p:nvPr/>
        </p:nvSpPr>
        <p:spPr>
          <a:xfrm rot="0">
            <a:off x="4902296" y="1144532"/>
            <a:ext cx="8483408"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Neural Networks </a:t>
            </a:r>
          </a:p>
        </p:txBody>
      </p:sp>
      <p:sp>
        <p:nvSpPr>
          <p:cNvPr name="TextBox 11" id="11"/>
          <p:cNvSpPr txBox="true"/>
          <p:nvPr/>
        </p:nvSpPr>
        <p:spPr>
          <a:xfrm rot="0">
            <a:off x="3961998" y="95283"/>
            <a:ext cx="10364004"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Learning Process in</a:t>
            </a:r>
          </a:p>
        </p:txBody>
      </p:sp>
      <p:sp>
        <p:nvSpPr>
          <p:cNvPr name="TextBox 12" id="12"/>
          <p:cNvSpPr txBox="true"/>
          <p:nvPr/>
        </p:nvSpPr>
        <p:spPr>
          <a:xfrm rot="0">
            <a:off x="11282460" y="4862490"/>
            <a:ext cx="6618524" cy="1298903"/>
          </a:xfrm>
          <a:prstGeom prst="rect">
            <a:avLst/>
          </a:prstGeom>
        </p:spPr>
        <p:txBody>
          <a:bodyPr anchor="t" rtlCol="false" tIns="0" lIns="0" bIns="0" rIns="0">
            <a:spAutoFit/>
          </a:bodyPr>
          <a:lstStyle/>
          <a:p>
            <a:pPr algn="l">
              <a:lnSpc>
                <a:spcPts val="3486"/>
              </a:lnSpc>
              <a:spcBef>
                <a:spcPct val="0"/>
              </a:spcBef>
            </a:pPr>
            <a:r>
              <a:rPr lang="en-US" sz="2490">
                <a:solidFill>
                  <a:srgbClr val="F6E0F5"/>
                </a:solidFill>
                <a:latin typeface="Garet"/>
                <a:ea typeface="Garet"/>
                <a:cs typeface="Garet"/>
                <a:sym typeface="Garet"/>
              </a:rPr>
              <a:t>Loss functions like Mean Squared Error (MSE) or Cross-Entropy measure prediction accuracy.</a:t>
            </a:r>
          </a:p>
        </p:txBody>
      </p:sp>
    </p:spTree>
  </p:cSld>
  <p:clrMapOvr>
    <a:masterClrMapping/>
  </p:clrMapOvr>
</p:sld>
</file>

<file path=ppt/slides/slide1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2134583" y="1982695"/>
            <a:ext cx="14018834" cy="5029257"/>
          </a:xfrm>
          <a:custGeom>
            <a:avLst/>
            <a:gdLst/>
            <a:ahLst/>
            <a:cxnLst/>
            <a:rect r="r" b="b" t="t" l="l"/>
            <a:pathLst>
              <a:path h="5029257" w="14018834">
                <a:moveTo>
                  <a:pt x="0" y="0"/>
                </a:moveTo>
                <a:lnTo>
                  <a:pt x="14018834" y="0"/>
                </a:lnTo>
                <a:lnTo>
                  <a:pt x="14018834" y="5029256"/>
                </a:lnTo>
                <a:lnTo>
                  <a:pt x="0" y="5029256"/>
                </a:lnTo>
                <a:lnTo>
                  <a:pt x="0" y="0"/>
                </a:lnTo>
                <a:close/>
              </a:path>
            </a:pathLst>
          </a:custGeom>
          <a:blipFill>
            <a:blip r:embed="rId4"/>
            <a:stretch>
              <a:fillRect l="0" t="0" r="0" b="0"/>
            </a:stretch>
          </a:blipFill>
        </p:spPr>
      </p:sp>
      <p:sp>
        <p:nvSpPr>
          <p:cNvPr name="TextBox 10" id="10"/>
          <p:cNvSpPr txBox="true"/>
          <p:nvPr/>
        </p:nvSpPr>
        <p:spPr>
          <a:xfrm rot="0">
            <a:off x="3318490" y="271092"/>
            <a:ext cx="13511772" cy="117719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Overfitting &amp; Regularization</a:t>
            </a:r>
          </a:p>
        </p:txBody>
      </p:sp>
      <p:sp>
        <p:nvSpPr>
          <p:cNvPr name="TextBox 11" id="11"/>
          <p:cNvSpPr txBox="true"/>
          <p:nvPr/>
        </p:nvSpPr>
        <p:spPr>
          <a:xfrm rot="0">
            <a:off x="3449642" y="7497726"/>
            <a:ext cx="11388715" cy="931799"/>
          </a:xfrm>
          <a:prstGeom prst="rect">
            <a:avLst/>
          </a:prstGeom>
        </p:spPr>
        <p:txBody>
          <a:bodyPr anchor="t" rtlCol="false" tIns="0" lIns="0" bIns="0" rIns="0">
            <a:spAutoFit/>
          </a:bodyPr>
          <a:lstStyle/>
          <a:p>
            <a:pPr algn="ctr">
              <a:lnSpc>
                <a:spcPts val="3765"/>
              </a:lnSpc>
              <a:spcBef>
                <a:spcPct val="0"/>
              </a:spcBef>
            </a:pPr>
            <a:r>
              <a:rPr lang="en-US" b="true" sz="2689">
                <a:solidFill>
                  <a:srgbClr val="F6E0F5"/>
                </a:solidFill>
                <a:latin typeface="Garet Bold"/>
                <a:ea typeface="Garet Bold"/>
                <a:cs typeface="Garet Bold"/>
                <a:sym typeface="Garet Bold"/>
              </a:rPr>
              <a:t>Overfitting</a:t>
            </a:r>
            <a:r>
              <a:rPr lang="en-US" sz="2689">
                <a:solidFill>
                  <a:srgbClr val="F6E0F5"/>
                </a:solidFill>
                <a:latin typeface="Garet"/>
                <a:ea typeface="Garet"/>
                <a:cs typeface="Garet"/>
                <a:sym typeface="Garet"/>
              </a:rPr>
              <a:t> occurs when a model memorizes training data instead of generalizing. </a:t>
            </a:r>
          </a:p>
        </p:txBody>
      </p:sp>
    </p:spTree>
  </p:cSld>
  <p:clrMapOvr>
    <a:masterClrMapping/>
  </p:clrMapOvr>
</p:sld>
</file>

<file path=ppt/slides/slide1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995908" y="1810396"/>
            <a:ext cx="7601532" cy="5361862"/>
          </a:xfrm>
          <a:custGeom>
            <a:avLst/>
            <a:gdLst/>
            <a:ahLst/>
            <a:cxnLst/>
            <a:rect r="r" b="b" t="t" l="l"/>
            <a:pathLst>
              <a:path h="5361862" w="7601532">
                <a:moveTo>
                  <a:pt x="0" y="0"/>
                </a:moveTo>
                <a:lnTo>
                  <a:pt x="7601533" y="0"/>
                </a:lnTo>
                <a:lnTo>
                  <a:pt x="7601533" y="5361861"/>
                </a:lnTo>
                <a:lnTo>
                  <a:pt x="0" y="5361861"/>
                </a:lnTo>
                <a:lnTo>
                  <a:pt x="0" y="0"/>
                </a:lnTo>
                <a:close/>
              </a:path>
            </a:pathLst>
          </a:custGeom>
          <a:blipFill>
            <a:blip r:embed="rId4"/>
            <a:stretch>
              <a:fillRect l="-3350" t="0" r="0" b="0"/>
            </a:stretch>
          </a:blipFill>
        </p:spPr>
      </p:sp>
      <p:sp>
        <p:nvSpPr>
          <p:cNvPr name="Freeform 10" id="10"/>
          <p:cNvSpPr/>
          <p:nvPr/>
        </p:nvSpPr>
        <p:spPr>
          <a:xfrm flipH="false" flipV="false" rot="0">
            <a:off x="8871868" y="1810396"/>
            <a:ext cx="7144006" cy="5372850"/>
          </a:xfrm>
          <a:custGeom>
            <a:avLst/>
            <a:gdLst/>
            <a:ahLst/>
            <a:cxnLst/>
            <a:rect r="r" b="b" t="t" l="l"/>
            <a:pathLst>
              <a:path h="5372850" w="7144006">
                <a:moveTo>
                  <a:pt x="0" y="0"/>
                </a:moveTo>
                <a:lnTo>
                  <a:pt x="7144006" y="0"/>
                </a:lnTo>
                <a:lnTo>
                  <a:pt x="7144006" y="5372850"/>
                </a:lnTo>
                <a:lnTo>
                  <a:pt x="0" y="5372850"/>
                </a:lnTo>
                <a:lnTo>
                  <a:pt x="0" y="0"/>
                </a:lnTo>
                <a:close/>
              </a:path>
            </a:pathLst>
          </a:custGeom>
          <a:blipFill>
            <a:blip r:embed="rId5"/>
            <a:stretch>
              <a:fillRect l="0" t="0" r="-8212" b="0"/>
            </a:stretch>
          </a:blipFill>
        </p:spPr>
      </p:sp>
      <p:sp>
        <p:nvSpPr>
          <p:cNvPr name="TextBox 11" id="11"/>
          <p:cNvSpPr txBox="true"/>
          <p:nvPr/>
        </p:nvSpPr>
        <p:spPr>
          <a:xfrm rot="0">
            <a:off x="3318490" y="271092"/>
            <a:ext cx="13511772" cy="117719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Overfitting &amp; Regularization</a:t>
            </a:r>
          </a:p>
        </p:txBody>
      </p:sp>
      <p:sp>
        <p:nvSpPr>
          <p:cNvPr name="TextBox 12" id="12"/>
          <p:cNvSpPr txBox="true"/>
          <p:nvPr/>
        </p:nvSpPr>
        <p:spPr>
          <a:xfrm rot="0">
            <a:off x="3177510" y="7497571"/>
            <a:ext cx="11388715" cy="931799"/>
          </a:xfrm>
          <a:prstGeom prst="rect">
            <a:avLst/>
          </a:prstGeom>
        </p:spPr>
        <p:txBody>
          <a:bodyPr anchor="t" rtlCol="false" tIns="0" lIns="0" bIns="0" rIns="0">
            <a:spAutoFit/>
          </a:bodyPr>
          <a:lstStyle/>
          <a:p>
            <a:pPr algn="ctr">
              <a:lnSpc>
                <a:spcPts val="3765"/>
              </a:lnSpc>
              <a:spcBef>
                <a:spcPct val="0"/>
              </a:spcBef>
            </a:pPr>
            <a:r>
              <a:rPr lang="en-US" sz="2689">
                <a:solidFill>
                  <a:srgbClr val="F6E0F5"/>
                </a:solidFill>
                <a:latin typeface="Garet"/>
                <a:ea typeface="Garet"/>
                <a:cs typeface="Garet"/>
                <a:sym typeface="Garet"/>
              </a:rPr>
              <a:t>Techniques like early stopping, data augmentation, and L1/L2 regularization are used to mitigate this.</a:t>
            </a:r>
          </a:p>
        </p:txBody>
      </p:sp>
    </p:spTree>
  </p:cSld>
  <p:clrMapOvr>
    <a:masterClrMapping/>
  </p:clrMapOvr>
</p:sld>
</file>

<file path=ppt/slides/slide1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2192175">
            <a:off x="-3481568" y="7446141"/>
            <a:ext cx="10348917" cy="4264616"/>
          </a:xfrm>
          <a:custGeom>
            <a:avLst/>
            <a:gdLst/>
            <a:ahLst/>
            <a:cxnLst/>
            <a:rect r="r" b="b" t="t" l="l"/>
            <a:pathLst>
              <a:path h="4264616" w="10348917">
                <a:moveTo>
                  <a:pt x="0" y="0"/>
                </a:moveTo>
                <a:lnTo>
                  <a:pt x="10348916" y="0"/>
                </a:lnTo>
                <a:lnTo>
                  <a:pt x="10348916" y="4264616"/>
                </a:lnTo>
                <a:lnTo>
                  <a:pt x="0" y="4264616"/>
                </a:lnTo>
                <a:lnTo>
                  <a:pt x="0" y="0"/>
                </a:lnTo>
                <a:close/>
              </a:path>
            </a:pathLst>
          </a:custGeom>
          <a:blipFill>
            <a:blip r:embed="rId4"/>
            <a:stretch>
              <a:fillRect l="0" t="0" r="0" b="0"/>
            </a:stretch>
          </a:blipFill>
        </p:spPr>
      </p:sp>
      <p:sp>
        <p:nvSpPr>
          <p:cNvPr name="Freeform 10" id="10"/>
          <p:cNvSpPr/>
          <p:nvPr/>
        </p:nvSpPr>
        <p:spPr>
          <a:xfrm flipH="false" flipV="false" rot="-9521478">
            <a:off x="10994629" y="-4502988"/>
            <a:ext cx="9346322" cy="8229600"/>
          </a:xfrm>
          <a:custGeom>
            <a:avLst/>
            <a:gdLst/>
            <a:ahLst/>
            <a:cxnLst/>
            <a:rect r="r" b="b" t="t" l="l"/>
            <a:pathLst>
              <a:path h="8229600" w="9346322">
                <a:moveTo>
                  <a:pt x="0" y="0"/>
                </a:moveTo>
                <a:lnTo>
                  <a:pt x="9346321" y="0"/>
                </a:lnTo>
                <a:lnTo>
                  <a:pt x="9346321"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600491" y="3508314"/>
            <a:ext cx="13087018" cy="2695575"/>
          </a:xfrm>
          <a:prstGeom prst="rect">
            <a:avLst/>
          </a:prstGeom>
        </p:spPr>
        <p:txBody>
          <a:bodyPr anchor="t" rtlCol="false" tIns="0" lIns="0" bIns="0" rIns="0">
            <a:spAutoFit/>
          </a:bodyPr>
          <a:lstStyle/>
          <a:p>
            <a:pPr algn="ctr">
              <a:lnSpc>
                <a:spcPts val="10499"/>
              </a:lnSpc>
            </a:pPr>
            <a:r>
              <a:rPr lang="en-US" sz="9999" b="true">
                <a:solidFill>
                  <a:srgbClr val="F6E0F5"/>
                </a:solidFill>
                <a:latin typeface="Garet Bold"/>
                <a:ea typeface="Garet Bold"/>
                <a:cs typeface="Garet Bold"/>
                <a:sym typeface="Garet Bold"/>
              </a:rPr>
              <a:t>III. Architectures of </a:t>
            </a:r>
          </a:p>
          <a:p>
            <a:pPr algn="ctr">
              <a:lnSpc>
                <a:spcPts val="10499"/>
              </a:lnSpc>
            </a:pPr>
            <a:r>
              <a:rPr lang="en-US" sz="9999" b="true">
                <a:solidFill>
                  <a:srgbClr val="F6E0F5"/>
                </a:solidFill>
                <a:latin typeface="Garet Bold"/>
                <a:ea typeface="Garet Bold"/>
                <a:cs typeface="Garet Bold"/>
                <a:sym typeface="Garet Bold"/>
              </a:rPr>
              <a:t>Neural Networks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34180" y="4802658"/>
            <a:ext cx="6596082" cy="3710296"/>
          </a:xfrm>
          <a:custGeom>
            <a:avLst/>
            <a:gdLst/>
            <a:ahLst/>
            <a:cxnLst/>
            <a:rect r="r" b="b" t="t" l="l"/>
            <a:pathLst>
              <a:path h="3710296" w="6596082">
                <a:moveTo>
                  <a:pt x="0" y="0"/>
                </a:moveTo>
                <a:lnTo>
                  <a:pt x="6596082" y="0"/>
                </a:lnTo>
                <a:lnTo>
                  <a:pt x="6596082" y="3710296"/>
                </a:lnTo>
                <a:lnTo>
                  <a:pt x="0" y="3710296"/>
                </a:lnTo>
                <a:lnTo>
                  <a:pt x="0" y="0"/>
                </a:lnTo>
                <a:close/>
              </a:path>
            </a:pathLst>
          </a:custGeom>
          <a:blipFill>
            <a:blip r:embed="rId4"/>
            <a:stretch>
              <a:fillRect l="0" t="0" r="0" b="0"/>
            </a:stretch>
          </a:blipFill>
        </p:spPr>
      </p:sp>
      <p:sp>
        <p:nvSpPr>
          <p:cNvPr name="Freeform 10" id="10"/>
          <p:cNvSpPr/>
          <p:nvPr/>
        </p:nvSpPr>
        <p:spPr>
          <a:xfrm flipH="false" flipV="false" rot="0">
            <a:off x="1028700" y="1644485"/>
            <a:ext cx="7688742" cy="3311780"/>
          </a:xfrm>
          <a:custGeom>
            <a:avLst/>
            <a:gdLst/>
            <a:ahLst/>
            <a:cxnLst/>
            <a:rect r="r" b="b" t="t" l="l"/>
            <a:pathLst>
              <a:path h="3311780" w="7688742">
                <a:moveTo>
                  <a:pt x="0" y="0"/>
                </a:moveTo>
                <a:lnTo>
                  <a:pt x="7688742" y="0"/>
                </a:lnTo>
                <a:lnTo>
                  <a:pt x="7688742" y="3311780"/>
                </a:lnTo>
                <a:lnTo>
                  <a:pt x="0" y="3311780"/>
                </a:lnTo>
                <a:lnTo>
                  <a:pt x="0" y="0"/>
                </a:lnTo>
                <a:close/>
              </a:path>
            </a:pathLst>
          </a:custGeom>
          <a:blipFill>
            <a:blip r:embed="rId5"/>
            <a:stretch>
              <a:fillRect l="0" t="-12452" r="0" b="-18139"/>
            </a:stretch>
          </a:blipFill>
        </p:spPr>
      </p:sp>
      <p:sp>
        <p:nvSpPr>
          <p:cNvPr name="Freeform 11" id="11"/>
          <p:cNvSpPr/>
          <p:nvPr/>
        </p:nvSpPr>
        <p:spPr>
          <a:xfrm flipH="false" flipV="false" rot="0">
            <a:off x="9890895" y="1028700"/>
            <a:ext cx="6621509" cy="3352139"/>
          </a:xfrm>
          <a:custGeom>
            <a:avLst/>
            <a:gdLst/>
            <a:ahLst/>
            <a:cxnLst/>
            <a:rect r="r" b="b" t="t" l="l"/>
            <a:pathLst>
              <a:path h="3352139" w="6621509">
                <a:moveTo>
                  <a:pt x="0" y="0"/>
                </a:moveTo>
                <a:lnTo>
                  <a:pt x="6621510" y="0"/>
                </a:lnTo>
                <a:lnTo>
                  <a:pt x="6621510" y="3352139"/>
                </a:lnTo>
                <a:lnTo>
                  <a:pt x="0" y="3352139"/>
                </a:lnTo>
                <a:lnTo>
                  <a:pt x="0" y="0"/>
                </a:lnTo>
                <a:close/>
              </a:path>
            </a:pathLst>
          </a:custGeom>
          <a:blipFill>
            <a:blip r:embed="rId6"/>
            <a:stretch>
              <a:fillRect l="0" t="0" r="0" b="0"/>
            </a:stretch>
          </a:blipFill>
        </p:spPr>
      </p:sp>
      <p:sp>
        <p:nvSpPr>
          <p:cNvPr name="Freeform 12" id="12"/>
          <p:cNvSpPr/>
          <p:nvPr/>
        </p:nvSpPr>
        <p:spPr>
          <a:xfrm flipH="false" flipV="false" rot="0">
            <a:off x="1118877" y="4536262"/>
            <a:ext cx="7508388" cy="3976693"/>
          </a:xfrm>
          <a:custGeom>
            <a:avLst/>
            <a:gdLst/>
            <a:ahLst/>
            <a:cxnLst/>
            <a:rect r="r" b="b" t="t" l="l"/>
            <a:pathLst>
              <a:path h="3976693" w="7508388">
                <a:moveTo>
                  <a:pt x="0" y="0"/>
                </a:moveTo>
                <a:lnTo>
                  <a:pt x="7508388" y="0"/>
                </a:lnTo>
                <a:lnTo>
                  <a:pt x="7508388" y="3976692"/>
                </a:lnTo>
                <a:lnTo>
                  <a:pt x="0" y="3976692"/>
                </a:lnTo>
                <a:lnTo>
                  <a:pt x="0" y="0"/>
                </a:lnTo>
                <a:close/>
              </a:path>
            </a:pathLst>
          </a:custGeom>
          <a:blipFill>
            <a:blip r:embed="rId7"/>
            <a:stretch>
              <a:fillRect l="-5442" t="-15170" r="-10222" b="-26780"/>
            </a:stretch>
          </a:blipFill>
        </p:spPr>
      </p:sp>
    </p:spTree>
  </p:cSld>
  <p:clrMapOvr>
    <a:masterClrMapping/>
  </p:clrMapOvr>
</p:sld>
</file>

<file path=ppt/slides/slide1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584571" y="2586251"/>
            <a:ext cx="5845140" cy="5114498"/>
          </a:xfrm>
          <a:custGeom>
            <a:avLst/>
            <a:gdLst/>
            <a:ahLst/>
            <a:cxnLst/>
            <a:rect r="r" b="b" t="t" l="l"/>
            <a:pathLst>
              <a:path h="5114498" w="5845140">
                <a:moveTo>
                  <a:pt x="0" y="0"/>
                </a:moveTo>
                <a:lnTo>
                  <a:pt x="5845140" y="0"/>
                </a:lnTo>
                <a:lnTo>
                  <a:pt x="5845140" y="5114498"/>
                </a:lnTo>
                <a:lnTo>
                  <a:pt x="0" y="5114498"/>
                </a:lnTo>
                <a:lnTo>
                  <a:pt x="0" y="0"/>
                </a:lnTo>
                <a:close/>
              </a:path>
            </a:pathLst>
          </a:custGeom>
          <a:blipFill>
            <a:blip r:embed="rId4"/>
            <a:stretch>
              <a:fillRect l="0" t="0" r="0" b="0"/>
            </a:stretch>
          </a:blipFill>
        </p:spPr>
      </p:sp>
      <p:grpSp>
        <p:nvGrpSpPr>
          <p:cNvPr name="Group 10" id="10"/>
          <p:cNvGrpSpPr/>
          <p:nvPr/>
        </p:nvGrpSpPr>
        <p:grpSpPr>
          <a:xfrm rot="0">
            <a:off x="4507141" y="228633"/>
            <a:ext cx="9273718" cy="2098499"/>
            <a:chOff x="0" y="0"/>
            <a:chExt cx="12364957" cy="2797999"/>
          </a:xfrm>
        </p:grpSpPr>
        <p:sp>
          <p:nvSpPr>
            <p:cNvPr name="TextBox 11" id="11"/>
            <p:cNvSpPr txBox="true"/>
            <p:nvPr/>
          </p:nvSpPr>
          <p:spPr>
            <a:xfrm rot="0">
              <a:off x="669470" y="1265649"/>
              <a:ext cx="11026018"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Neural Networks</a:t>
              </a:r>
            </a:p>
          </p:txBody>
        </p:sp>
        <p:sp>
          <p:nvSpPr>
            <p:cNvPr name="TextBox 12" id="12"/>
            <p:cNvSpPr txBox="true"/>
            <p:nvPr/>
          </p:nvSpPr>
          <p:spPr>
            <a:xfrm rot="0">
              <a:off x="0" y="-133350"/>
              <a:ext cx="12364957"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Basic Structure of</a:t>
              </a:r>
            </a:p>
          </p:txBody>
        </p:sp>
      </p:grpSp>
      <p:sp>
        <p:nvSpPr>
          <p:cNvPr name="TextBox 13" id="13"/>
          <p:cNvSpPr txBox="true"/>
          <p:nvPr/>
        </p:nvSpPr>
        <p:spPr>
          <a:xfrm rot="0">
            <a:off x="7987369" y="3218684"/>
            <a:ext cx="8842893" cy="3782958"/>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Introduction</a:t>
            </a:r>
          </a:p>
          <a:p>
            <a:pPr algn="l" marL="1053591" indent="-351197" lvl="2">
              <a:lnSpc>
                <a:spcPts val="3415"/>
              </a:lnSpc>
              <a:buFont typeface="Arial"/>
              <a:buChar char="⚬"/>
            </a:pPr>
            <a:r>
              <a:rPr lang="en-US" sz="2439">
                <a:solidFill>
                  <a:srgbClr val="F6E0F5"/>
                </a:solidFill>
                <a:latin typeface="Garet"/>
                <a:ea typeface="Garet"/>
                <a:cs typeface="Garet"/>
                <a:sym typeface="Garet"/>
              </a:rPr>
              <a:t>inspired by human brain biological neural networks</a:t>
            </a:r>
          </a:p>
          <a:p>
            <a:pPr algn="l" marL="1053591" indent="-351197" lvl="2">
              <a:lnSpc>
                <a:spcPts val="3415"/>
              </a:lnSpc>
              <a:buFont typeface="Arial"/>
              <a:buChar char="⚬"/>
            </a:pPr>
            <a:r>
              <a:rPr lang="en-US" sz="2439">
                <a:solidFill>
                  <a:srgbClr val="F6E0F5"/>
                </a:solidFill>
                <a:latin typeface="Garet"/>
                <a:ea typeface="Garet"/>
                <a:cs typeface="Garet"/>
                <a:sym typeface="Garet"/>
              </a:rPr>
              <a:t>consists of interconnected layers of neurons</a:t>
            </a:r>
          </a:p>
          <a:p>
            <a:pPr algn="l">
              <a:lnSpc>
                <a:spcPts val="4815"/>
              </a:lnSpc>
            </a:pPr>
            <a:r>
              <a:rPr lang="en-US" sz="3439" b="true">
                <a:solidFill>
                  <a:srgbClr val="F6E0F5"/>
                </a:solidFill>
                <a:latin typeface="Garet Bold"/>
                <a:ea typeface="Garet Bold"/>
                <a:cs typeface="Garet Bold"/>
                <a:sym typeface="Garet Bold"/>
              </a:rPr>
              <a:t>History</a:t>
            </a:r>
          </a:p>
          <a:p>
            <a:pPr algn="l" marL="1053591" indent="-351197" lvl="2">
              <a:lnSpc>
                <a:spcPts val="3415"/>
              </a:lnSpc>
              <a:buFont typeface="Arial"/>
              <a:buChar char="⚬"/>
            </a:pPr>
            <a:r>
              <a:rPr lang="en-US" sz="2439">
                <a:solidFill>
                  <a:srgbClr val="F6E0F5"/>
                </a:solidFill>
                <a:latin typeface="Garet"/>
                <a:ea typeface="Garet"/>
                <a:cs typeface="Garet"/>
                <a:sym typeface="Garet"/>
              </a:rPr>
              <a:t>the mid-20th century with perceptron development</a:t>
            </a:r>
          </a:p>
          <a:p>
            <a:pPr algn="l" marL="1053591" indent="-351197" lvl="2">
              <a:lnSpc>
                <a:spcPts val="3415"/>
              </a:lnSpc>
              <a:spcBef>
                <a:spcPct val="0"/>
              </a:spcBef>
              <a:buFont typeface="Arial"/>
              <a:buChar char="⚬"/>
            </a:pPr>
            <a:r>
              <a:rPr lang="en-US" sz="2439">
                <a:solidFill>
                  <a:srgbClr val="F6E0F5"/>
                </a:solidFill>
                <a:latin typeface="Garet"/>
                <a:ea typeface="Garet"/>
                <a:cs typeface="Garet"/>
                <a:sym typeface="Garet"/>
              </a:rPr>
              <a:t>was realized with backpropagation in the 1980s</a:t>
            </a:r>
          </a:p>
        </p:txBody>
      </p:sp>
    </p:spTree>
  </p:cSld>
  <p:clrMapOvr>
    <a:masterClrMapping/>
  </p:clrMapOvr>
</p:sld>
</file>

<file path=ppt/slides/slide1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650413" y="2458873"/>
            <a:ext cx="4046621" cy="4718360"/>
          </a:xfrm>
          <a:custGeom>
            <a:avLst/>
            <a:gdLst/>
            <a:ahLst/>
            <a:cxnLst/>
            <a:rect r="r" b="b" t="t" l="l"/>
            <a:pathLst>
              <a:path h="4718360" w="4046621">
                <a:moveTo>
                  <a:pt x="0" y="0"/>
                </a:moveTo>
                <a:lnTo>
                  <a:pt x="4046621" y="0"/>
                </a:lnTo>
                <a:lnTo>
                  <a:pt x="4046621" y="4718360"/>
                </a:lnTo>
                <a:lnTo>
                  <a:pt x="0" y="4718360"/>
                </a:lnTo>
                <a:lnTo>
                  <a:pt x="0" y="0"/>
                </a:lnTo>
                <a:close/>
              </a:path>
            </a:pathLst>
          </a:custGeom>
          <a:blipFill>
            <a:blip r:embed="rId4"/>
            <a:stretch>
              <a:fillRect l="0" t="0" r="0" b="0"/>
            </a:stretch>
          </a:blipFill>
        </p:spPr>
      </p:sp>
      <p:sp>
        <p:nvSpPr>
          <p:cNvPr name="Freeform 10" id="10"/>
          <p:cNvSpPr/>
          <p:nvPr/>
        </p:nvSpPr>
        <p:spPr>
          <a:xfrm flipH="false" flipV="false" rot="0">
            <a:off x="6381799" y="2458873"/>
            <a:ext cx="5161632" cy="4681393"/>
          </a:xfrm>
          <a:custGeom>
            <a:avLst/>
            <a:gdLst/>
            <a:ahLst/>
            <a:cxnLst/>
            <a:rect r="r" b="b" t="t" l="l"/>
            <a:pathLst>
              <a:path h="4681393" w="5161632">
                <a:moveTo>
                  <a:pt x="0" y="0"/>
                </a:moveTo>
                <a:lnTo>
                  <a:pt x="5161632" y="0"/>
                </a:lnTo>
                <a:lnTo>
                  <a:pt x="5161632" y="4681392"/>
                </a:lnTo>
                <a:lnTo>
                  <a:pt x="0" y="4681392"/>
                </a:lnTo>
                <a:lnTo>
                  <a:pt x="0" y="0"/>
                </a:lnTo>
                <a:close/>
              </a:path>
            </a:pathLst>
          </a:custGeom>
          <a:blipFill>
            <a:blip r:embed="rId5"/>
            <a:stretch>
              <a:fillRect l="0" t="0" r="-5331" b="0"/>
            </a:stretch>
          </a:blipFill>
        </p:spPr>
      </p:sp>
      <p:sp>
        <p:nvSpPr>
          <p:cNvPr name="Freeform 11" id="11"/>
          <p:cNvSpPr/>
          <p:nvPr/>
        </p:nvSpPr>
        <p:spPr>
          <a:xfrm flipH="false" flipV="false" rot="0">
            <a:off x="12184634" y="2458873"/>
            <a:ext cx="4452953" cy="4718360"/>
          </a:xfrm>
          <a:custGeom>
            <a:avLst/>
            <a:gdLst/>
            <a:ahLst/>
            <a:cxnLst/>
            <a:rect r="r" b="b" t="t" l="l"/>
            <a:pathLst>
              <a:path h="4718360" w="4452953">
                <a:moveTo>
                  <a:pt x="0" y="0"/>
                </a:moveTo>
                <a:lnTo>
                  <a:pt x="4452953" y="0"/>
                </a:lnTo>
                <a:lnTo>
                  <a:pt x="4452953" y="4718360"/>
                </a:lnTo>
                <a:lnTo>
                  <a:pt x="0" y="4718360"/>
                </a:lnTo>
                <a:lnTo>
                  <a:pt x="0" y="0"/>
                </a:lnTo>
                <a:close/>
              </a:path>
            </a:pathLst>
          </a:custGeom>
          <a:blipFill>
            <a:blip r:embed="rId6"/>
            <a:stretch>
              <a:fillRect l="0" t="0" r="0" b="0"/>
            </a:stretch>
          </a:blipFill>
        </p:spPr>
      </p:sp>
      <p:sp>
        <p:nvSpPr>
          <p:cNvPr name="TextBox 12" id="12"/>
          <p:cNvSpPr txBox="true"/>
          <p:nvPr/>
        </p:nvSpPr>
        <p:spPr>
          <a:xfrm rot="0">
            <a:off x="3993243" y="370725"/>
            <a:ext cx="10301513"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Connection Weights</a:t>
            </a:r>
          </a:p>
        </p:txBody>
      </p:sp>
      <p:sp>
        <p:nvSpPr>
          <p:cNvPr name="TextBox 13" id="13"/>
          <p:cNvSpPr txBox="true"/>
          <p:nvPr/>
        </p:nvSpPr>
        <p:spPr>
          <a:xfrm rot="0">
            <a:off x="1028700" y="7634433"/>
            <a:ext cx="5081144" cy="437744"/>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Connection Weights (W)</a:t>
            </a:r>
          </a:p>
        </p:txBody>
      </p:sp>
      <p:sp>
        <p:nvSpPr>
          <p:cNvPr name="TextBox 14" id="14"/>
          <p:cNvSpPr txBox="true"/>
          <p:nvPr/>
        </p:nvSpPr>
        <p:spPr>
          <a:xfrm rot="0">
            <a:off x="6381799" y="7597465"/>
            <a:ext cx="5081144" cy="437744"/>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Bias Terms (b)</a:t>
            </a:r>
          </a:p>
        </p:txBody>
      </p:sp>
      <p:sp>
        <p:nvSpPr>
          <p:cNvPr name="TextBox 15" id="15"/>
          <p:cNvSpPr txBox="true"/>
          <p:nvPr/>
        </p:nvSpPr>
        <p:spPr>
          <a:xfrm rot="0">
            <a:off x="11870539" y="7634433"/>
            <a:ext cx="5081144" cy="437744"/>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Activation Function (σ)</a:t>
            </a:r>
          </a:p>
        </p:txBody>
      </p:sp>
    </p:spTree>
  </p:cSld>
  <p:clrMapOvr>
    <a:masterClrMapping/>
  </p:clrMapOvr>
</p:sld>
</file>

<file path=ppt/slides/slide1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8700" y="1971055"/>
            <a:ext cx="6013186" cy="6344890"/>
          </a:xfrm>
          <a:custGeom>
            <a:avLst/>
            <a:gdLst/>
            <a:ahLst/>
            <a:cxnLst/>
            <a:rect r="r" b="b" t="t" l="l"/>
            <a:pathLst>
              <a:path h="6344890" w="6013186">
                <a:moveTo>
                  <a:pt x="0" y="0"/>
                </a:moveTo>
                <a:lnTo>
                  <a:pt x="6013186" y="0"/>
                </a:lnTo>
                <a:lnTo>
                  <a:pt x="6013186" y="6344890"/>
                </a:lnTo>
                <a:lnTo>
                  <a:pt x="0" y="6344890"/>
                </a:lnTo>
                <a:lnTo>
                  <a:pt x="0" y="0"/>
                </a:lnTo>
                <a:close/>
              </a:path>
            </a:pathLst>
          </a:custGeom>
          <a:blipFill>
            <a:blip r:embed="rId4"/>
            <a:stretch>
              <a:fillRect l="0" t="0" r="0" b="0"/>
            </a:stretch>
          </a:blipFill>
        </p:spPr>
      </p:sp>
      <p:sp>
        <p:nvSpPr>
          <p:cNvPr name="TextBox 10" id="10"/>
          <p:cNvSpPr txBox="true"/>
          <p:nvPr/>
        </p:nvSpPr>
        <p:spPr>
          <a:xfrm rot="0">
            <a:off x="3123932" y="184558"/>
            <a:ext cx="13196931" cy="1754959"/>
          </a:xfrm>
          <a:prstGeom prst="rect">
            <a:avLst/>
          </a:prstGeom>
        </p:spPr>
        <p:txBody>
          <a:bodyPr anchor="t" rtlCol="false" tIns="0" lIns="0" bIns="0" rIns="0">
            <a:spAutoFit/>
          </a:bodyPr>
          <a:lstStyle/>
          <a:p>
            <a:pPr algn="ctr">
              <a:lnSpc>
                <a:spcPts val="6868"/>
              </a:lnSpc>
            </a:pPr>
            <a:r>
              <a:rPr lang="en-US" sz="6301" b="true">
                <a:solidFill>
                  <a:srgbClr val="F6E0F5"/>
                </a:solidFill>
                <a:latin typeface="Garet Bold"/>
                <a:ea typeface="Garet Bold"/>
                <a:cs typeface="Garet Bold"/>
                <a:sym typeface="Garet Bold"/>
              </a:rPr>
              <a:t>Feedforward Neural Networks (FNN)</a:t>
            </a:r>
          </a:p>
        </p:txBody>
      </p:sp>
      <p:sp>
        <p:nvSpPr>
          <p:cNvPr name="TextBox 11" id="11"/>
          <p:cNvSpPr txBox="true"/>
          <p:nvPr/>
        </p:nvSpPr>
        <p:spPr>
          <a:xfrm rot="0">
            <a:off x="7987369" y="3494787"/>
            <a:ext cx="9271931" cy="4821158"/>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Overview</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an artificial neural network with node connections </a:t>
            </a:r>
          </a:p>
          <a:p>
            <a:pPr algn="l">
              <a:lnSpc>
                <a:spcPts val="3415"/>
              </a:lnSpc>
            </a:pPr>
            <a:r>
              <a:rPr lang="en-US" sz="2439">
                <a:solidFill>
                  <a:srgbClr val="F6E0F5"/>
                </a:solidFill>
                <a:latin typeface="Garet"/>
                <a:ea typeface="Garet"/>
                <a:cs typeface="Garet"/>
                <a:sym typeface="Garet"/>
              </a:rPr>
              <a:t>               </a:t>
            </a:r>
            <a:r>
              <a:rPr lang="en-US" sz="2439">
                <a:solidFill>
                  <a:srgbClr val="F6E0F5"/>
                </a:solidFill>
                <a:latin typeface="Garet"/>
                <a:ea typeface="Garet"/>
                <a:cs typeface="Garet"/>
                <a:sym typeface="Garet"/>
              </a:rPr>
              <a:t>not forming cycles</a:t>
            </a:r>
          </a:p>
          <a:p>
            <a:pPr algn="l">
              <a:lnSpc>
                <a:spcPts val="4815"/>
              </a:lnSpc>
            </a:pPr>
            <a:r>
              <a:rPr lang="en-US" sz="3439" b="true">
                <a:solidFill>
                  <a:srgbClr val="F6E0F5"/>
                </a:solidFill>
                <a:latin typeface="Garet Bold"/>
                <a:ea typeface="Garet Bold"/>
                <a:cs typeface="Garet Bold"/>
                <a:sym typeface="Garet Bold"/>
              </a:rPr>
              <a:t>Structure</a:t>
            </a:r>
          </a:p>
          <a:p>
            <a:pPr algn="l" marL="1053591" indent="-351197" lvl="2">
              <a:lnSpc>
                <a:spcPts val="3415"/>
              </a:lnSpc>
              <a:buFont typeface="Arial"/>
              <a:buChar char="⚬"/>
            </a:pPr>
            <a:r>
              <a:rPr lang="en-US" sz="2439">
                <a:solidFill>
                  <a:srgbClr val="F6E0F5"/>
                </a:solidFill>
                <a:latin typeface="Garet"/>
                <a:ea typeface="Garet"/>
                <a:cs typeface="Garet"/>
                <a:sym typeface="Garet"/>
              </a:rPr>
              <a:t>Input layer</a:t>
            </a:r>
          </a:p>
          <a:p>
            <a:pPr algn="l" marL="1053591" indent="-351197" lvl="2">
              <a:lnSpc>
                <a:spcPts val="3415"/>
              </a:lnSpc>
              <a:buFont typeface="Arial"/>
              <a:buChar char="⚬"/>
            </a:pPr>
            <a:r>
              <a:rPr lang="en-US" sz="2439">
                <a:solidFill>
                  <a:srgbClr val="F6E0F5"/>
                </a:solidFill>
                <a:latin typeface="Garet"/>
                <a:ea typeface="Garet"/>
                <a:cs typeface="Garet"/>
                <a:sym typeface="Garet"/>
              </a:rPr>
              <a:t>Hidden layer</a:t>
            </a:r>
          </a:p>
          <a:p>
            <a:pPr algn="l" marL="1053591" indent="-351197" lvl="2">
              <a:lnSpc>
                <a:spcPts val="3415"/>
              </a:lnSpc>
              <a:buFont typeface="Arial"/>
              <a:buChar char="⚬"/>
            </a:pPr>
            <a:r>
              <a:rPr lang="en-US" sz="2439">
                <a:solidFill>
                  <a:srgbClr val="F6E0F5"/>
                </a:solidFill>
                <a:latin typeface="Garet"/>
                <a:ea typeface="Garet"/>
                <a:cs typeface="Garet"/>
                <a:sym typeface="Garet"/>
              </a:rPr>
              <a:t>Output layer</a:t>
            </a:r>
          </a:p>
          <a:p>
            <a:pPr algn="l">
              <a:lnSpc>
                <a:spcPts val="4815"/>
              </a:lnSpc>
            </a:pPr>
            <a:r>
              <a:rPr lang="en-US" sz="3439" b="true">
                <a:solidFill>
                  <a:srgbClr val="F6E0F5"/>
                </a:solidFill>
                <a:latin typeface="Garet Bold"/>
                <a:ea typeface="Garet Bold"/>
                <a:cs typeface="Garet Bold"/>
                <a:sym typeface="Garet Bold"/>
              </a:rPr>
              <a:t>Work basing on</a:t>
            </a:r>
          </a:p>
          <a:p>
            <a:pPr algn="l" marL="1053591" indent="-351197" lvl="2">
              <a:lnSpc>
                <a:spcPts val="3415"/>
              </a:lnSpc>
              <a:buFont typeface="Arial"/>
              <a:buChar char="⚬"/>
            </a:pPr>
            <a:r>
              <a:rPr lang="en-US" sz="2439">
                <a:solidFill>
                  <a:srgbClr val="F6E0F5"/>
                </a:solidFill>
                <a:latin typeface="Garet"/>
                <a:ea typeface="Garet"/>
                <a:cs typeface="Garet"/>
                <a:sym typeface="Garet"/>
              </a:rPr>
              <a:t>Feedforward phase</a:t>
            </a:r>
          </a:p>
          <a:p>
            <a:pPr algn="l" marL="1053591" indent="-351197" lvl="2">
              <a:lnSpc>
                <a:spcPts val="3415"/>
              </a:lnSpc>
              <a:buFont typeface="Arial"/>
              <a:buChar char="⚬"/>
            </a:pPr>
            <a:r>
              <a:rPr lang="en-US" sz="2439">
                <a:solidFill>
                  <a:srgbClr val="F6E0F5"/>
                </a:solidFill>
                <a:latin typeface="Garet"/>
                <a:ea typeface="Garet"/>
                <a:cs typeface="Garet"/>
                <a:sym typeface="Garet"/>
              </a:rPr>
              <a:t>Backpropagation phase</a:t>
            </a:r>
          </a:p>
        </p:txBody>
      </p:sp>
    </p:spTree>
  </p:cSld>
  <p:clrMapOvr>
    <a:masterClrMapping/>
  </p:clrMapOvr>
</p:sld>
</file>

<file path=ppt/slides/slide1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7283323" y="2458873"/>
            <a:ext cx="9759536" cy="5611733"/>
          </a:xfrm>
          <a:custGeom>
            <a:avLst/>
            <a:gdLst/>
            <a:ahLst/>
            <a:cxnLst/>
            <a:rect r="r" b="b" t="t" l="l"/>
            <a:pathLst>
              <a:path h="5611733" w="9759536">
                <a:moveTo>
                  <a:pt x="0" y="0"/>
                </a:moveTo>
                <a:lnTo>
                  <a:pt x="9759536" y="0"/>
                </a:lnTo>
                <a:lnTo>
                  <a:pt x="9759536" y="5611733"/>
                </a:lnTo>
                <a:lnTo>
                  <a:pt x="0" y="5611733"/>
                </a:lnTo>
                <a:lnTo>
                  <a:pt x="0" y="0"/>
                </a:lnTo>
                <a:close/>
              </a:path>
            </a:pathLst>
          </a:custGeom>
          <a:blipFill>
            <a:blip r:embed="rId4"/>
            <a:stretch>
              <a:fillRect l="0" t="0" r="0" b="0"/>
            </a:stretch>
          </a:blipFill>
        </p:spPr>
      </p:sp>
      <p:sp>
        <p:nvSpPr>
          <p:cNvPr name="TextBox 10" id="10"/>
          <p:cNvSpPr txBox="true"/>
          <p:nvPr/>
        </p:nvSpPr>
        <p:spPr>
          <a:xfrm rot="0">
            <a:off x="3123932" y="184558"/>
            <a:ext cx="13196931" cy="1754959"/>
          </a:xfrm>
          <a:prstGeom prst="rect">
            <a:avLst/>
          </a:prstGeom>
        </p:spPr>
        <p:txBody>
          <a:bodyPr anchor="t" rtlCol="false" tIns="0" lIns="0" bIns="0" rIns="0">
            <a:spAutoFit/>
          </a:bodyPr>
          <a:lstStyle/>
          <a:p>
            <a:pPr algn="ctr">
              <a:lnSpc>
                <a:spcPts val="6868"/>
              </a:lnSpc>
            </a:pPr>
            <a:r>
              <a:rPr lang="en-US" sz="6301" b="true">
                <a:solidFill>
                  <a:srgbClr val="F6E0F5"/>
                </a:solidFill>
                <a:latin typeface="Garet Bold"/>
                <a:ea typeface="Garet Bold"/>
                <a:cs typeface="Garet Bold"/>
                <a:sym typeface="Garet Bold"/>
              </a:rPr>
              <a:t>Feedforward Neural Networks (FNN)</a:t>
            </a:r>
          </a:p>
        </p:txBody>
      </p:sp>
      <p:sp>
        <p:nvSpPr>
          <p:cNvPr name="TextBox 11" id="11"/>
          <p:cNvSpPr txBox="true"/>
          <p:nvPr/>
        </p:nvSpPr>
        <p:spPr>
          <a:xfrm rot="0">
            <a:off x="1692890" y="2392198"/>
            <a:ext cx="5737087" cy="5678408"/>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Types</a:t>
            </a:r>
          </a:p>
          <a:p>
            <a:pPr algn="l" marL="1053591" indent="-351197" lvl="2">
              <a:lnSpc>
                <a:spcPts val="3415"/>
              </a:lnSpc>
              <a:buFont typeface="Arial"/>
              <a:buChar char="⚬"/>
            </a:pPr>
            <a:r>
              <a:rPr lang="en-US" sz="2439">
                <a:solidFill>
                  <a:srgbClr val="F6E0F5"/>
                </a:solidFill>
                <a:latin typeface="Garet"/>
                <a:ea typeface="Garet"/>
                <a:cs typeface="Garet"/>
                <a:sym typeface="Garet"/>
              </a:rPr>
              <a:t>classification</a:t>
            </a:r>
          </a:p>
          <a:p>
            <a:pPr algn="l" marL="1053591" indent="-351197" lvl="2">
              <a:lnSpc>
                <a:spcPts val="3415"/>
              </a:lnSpc>
              <a:buFont typeface="Arial"/>
              <a:buChar char="⚬"/>
            </a:pPr>
            <a:r>
              <a:rPr lang="en-US" sz="2439">
                <a:solidFill>
                  <a:srgbClr val="F6E0F5"/>
                </a:solidFill>
                <a:latin typeface="Garet"/>
                <a:ea typeface="Garet"/>
                <a:cs typeface="Garet"/>
                <a:sym typeface="Garet"/>
              </a:rPr>
              <a:t>regression</a:t>
            </a:r>
          </a:p>
          <a:p>
            <a:pPr algn="l" marL="1053591" indent="-351197" lvl="2">
              <a:lnSpc>
                <a:spcPts val="3415"/>
              </a:lnSpc>
              <a:buFont typeface="Arial"/>
              <a:buChar char="⚬"/>
            </a:pPr>
            <a:r>
              <a:rPr lang="en-US" sz="2439">
                <a:solidFill>
                  <a:srgbClr val="F6E0F5"/>
                </a:solidFill>
                <a:latin typeface="Garet"/>
                <a:ea typeface="Garet"/>
                <a:cs typeface="Garet"/>
                <a:sym typeface="Garet"/>
              </a:rPr>
              <a:t>pattern recognition</a:t>
            </a:r>
          </a:p>
          <a:p>
            <a:pPr algn="l" marL="1053591" indent="-351197" lvl="2">
              <a:lnSpc>
                <a:spcPts val="3415"/>
              </a:lnSpc>
              <a:buFont typeface="Arial"/>
              <a:buChar char="⚬"/>
            </a:pPr>
            <a:r>
              <a:rPr lang="en-US" sz="2439">
                <a:solidFill>
                  <a:srgbClr val="F6E0F5"/>
                </a:solidFill>
                <a:latin typeface="Garet"/>
                <a:ea typeface="Garet"/>
                <a:cs typeface="Garet"/>
                <a:sym typeface="Garet"/>
              </a:rPr>
              <a:t>function approximation</a:t>
            </a:r>
          </a:p>
          <a:p>
            <a:pPr algn="l">
              <a:lnSpc>
                <a:spcPts val="4815"/>
              </a:lnSpc>
            </a:pPr>
            <a:r>
              <a:rPr lang="en-US" sz="3439" b="true">
                <a:solidFill>
                  <a:srgbClr val="F6E0F5"/>
                </a:solidFill>
                <a:latin typeface="Garet Bold"/>
                <a:ea typeface="Garet Bold"/>
                <a:cs typeface="Garet Bold"/>
                <a:sym typeface="Garet Bold"/>
              </a:rPr>
              <a:t>Advantages</a:t>
            </a:r>
          </a:p>
          <a:p>
            <a:pPr algn="l" marL="1053591" indent="-351197" lvl="2">
              <a:lnSpc>
                <a:spcPts val="3415"/>
              </a:lnSpc>
              <a:buFont typeface="Arial"/>
              <a:buChar char="⚬"/>
            </a:pPr>
            <a:r>
              <a:rPr lang="en-US" sz="2439">
                <a:solidFill>
                  <a:srgbClr val="F6E0F5"/>
                </a:solidFill>
                <a:latin typeface="Garet"/>
                <a:ea typeface="Garet"/>
                <a:cs typeface="Garet"/>
                <a:sym typeface="Garet"/>
              </a:rPr>
              <a:t>simplicity</a:t>
            </a:r>
          </a:p>
          <a:p>
            <a:pPr algn="l" marL="1053591" indent="-351197" lvl="2">
              <a:lnSpc>
                <a:spcPts val="3415"/>
              </a:lnSpc>
              <a:buFont typeface="Arial"/>
              <a:buChar char="⚬"/>
            </a:pPr>
            <a:r>
              <a:rPr lang="en-US" sz="2439">
                <a:solidFill>
                  <a:srgbClr val="F6E0F5"/>
                </a:solidFill>
                <a:latin typeface="Garet"/>
                <a:ea typeface="Garet"/>
                <a:cs typeface="Garet"/>
                <a:sym typeface="Garet"/>
              </a:rPr>
              <a:t>efficiency</a:t>
            </a:r>
          </a:p>
          <a:p>
            <a:pPr algn="l" marL="1053591" indent="-351197" lvl="2">
              <a:lnSpc>
                <a:spcPts val="3415"/>
              </a:lnSpc>
              <a:buFont typeface="Arial"/>
              <a:buChar char="⚬"/>
            </a:pPr>
            <a:r>
              <a:rPr lang="en-US" sz="2439">
                <a:solidFill>
                  <a:srgbClr val="F6E0F5"/>
                </a:solidFill>
                <a:latin typeface="Garet"/>
                <a:ea typeface="Garet"/>
                <a:cs typeface="Garet"/>
                <a:sym typeface="Garet"/>
              </a:rPr>
              <a:t>universal approximation</a:t>
            </a:r>
          </a:p>
          <a:p>
            <a:pPr algn="l">
              <a:lnSpc>
                <a:spcPts val="4815"/>
              </a:lnSpc>
            </a:pPr>
            <a:r>
              <a:rPr lang="en-US" sz="3439" b="true">
                <a:solidFill>
                  <a:srgbClr val="F6E0F5"/>
                </a:solidFill>
                <a:latin typeface="Garet Bold"/>
                <a:ea typeface="Garet Bold"/>
                <a:cs typeface="Garet Bold"/>
                <a:sym typeface="Garet Bold"/>
              </a:rPr>
              <a:t>Disadvantages</a:t>
            </a:r>
          </a:p>
          <a:p>
            <a:pPr algn="l" marL="1053591" indent="-351197" lvl="2">
              <a:lnSpc>
                <a:spcPts val="3415"/>
              </a:lnSpc>
              <a:buFont typeface="Arial"/>
              <a:buChar char="⚬"/>
            </a:pPr>
            <a:r>
              <a:rPr lang="en-US" b="true" sz="2439">
                <a:solidFill>
                  <a:srgbClr val="F6E0F5"/>
                </a:solidFill>
                <a:latin typeface="Garet Bold"/>
                <a:ea typeface="Garet Bold"/>
                <a:cs typeface="Garet Bold"/>
                <a:sym typeface="Garet Bold"/>
              </a:rPr>
              <a:t>l</a:t>
            </a:r>
            <a:r>
              <a:rPr lang="en-US" sz="2439">
                <a:solidFill>
                  <a:srgbClr val="F6E0F5"/>
                </a:solidFill>
                <a:latin typeface="Garet"/>
                <a:ea typeface="Garet"/>
                <a:cs typeface="Garet"/>
                <a:sym typeface="Garet"/>
              </a:rPr>
              <a:t>ack of memory</a:t>
            </a:r>
          </a:p>
          <a:p>
            <a:pPr algn="l" marL="1053591" indent="-351197" lvl="2">
              <a:lnSpc>
                <a:spcPts val="3415"/>
              </a:lnSpc>
              <a:buFont typeface="Arial"/>
              <a:buChar char="⚬"/>
            </a:pPr>
            <a:r>
              <a:rPr lang="en-US" sz="2439">
                <a:solidFill>
                  <a:srgbClr val="F6E0F5"/>
                </a:solidFill>
                <a:latin typeface="Garet"/>
                <a:ea typeface="Garet"/>
                <a:cs typeface="Garet"/>
                <a:sym typeface="Garet"/>
              </a:rPr>
              <a:t>feature engineering</a:t>
            </a:r>
          </a:p>
        </p:txBody>
      </p:sp>
    </p:spTree>
  </p:cSld>
  <p:clrMapOvr>
    <a:masterClrMapping/>
  </p:clrMapOvr>
</p:sld>
</file>

<file path=ppt/slides/slide1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3493371" y="2149846"/>
            <a:ext cx="11301259" cy="3828301"/>
          </a:xfrm>
          <a:custGeom>
            <a:avLst/>
            <a:gdLst/>
            <a:ahLst/>
            <a:cxnLst/>
            <a:rect r="r" b="b" t="t" l="l"/>
            <a:pathLst>
              <a:path h="3828301" w="11301259">
                <a:moveTo>
                  <a:pt x="0" y="0"/>
                </a:moveTo>
                <a:lnTo>
                  <a:pt x="11301258" y="0"/>
                </a:lnTo>
                <a:lnTo>
                  <a:pt x="11301258" y="3828301"/>
                </a:lnTo>
                <a:lnTo>
                  <a:pt x="0" y="3828301"/>
                </a:lnTo>
                <a:lnTo>
                  <a:pt x="0" y="0"/>
                </a:lnTo>
                <a:close/>
              </a:path>
            </a:pathLst>
          </a:custGeom>
          <a:blipFill>
            <a:blip r:embed="rId4"/>
            <a:stretch>
              <a:fillRect l="0" t="0" r="0" b="0"/>
            </a:stretch>
          </a:blipFill>
        </p:spPr>
      </p:sp>
      <p:sp>
        <p:nvSpPr>
          <p:cNvPr name="TextBox 10" id="10"/>
          <p:cNvSpPr txBox="true"/>
          <p:nvPr/>
        </p:nvSpPr>
        <p:spPr>
          <a:xfrm rot="0">
            <a:off x="3123932" y="184558"/>
            <a:ext cx="13196931" cy="1754959"/>
          </a:xfrm>
          <a:prstGeom prst="rect">
            <a:avLst/>
          </a:prstGeom>
        </p:spPr>
        <p:txBody>
          <a:bodyPr anchor="t" rtlCol="false" tIns="0" lIns="0" bIns="0" rIns="0">
            <a:spAutoFit/>
          </a:bodyPr>
          <a:lstStyle/>
          <a:p>
            <a:pPr algn="ctr">
              <a:lnSpc>
                <a:spcPts val="6868"/>
              </a:lnSpc>
            </a:pPr>
            <a:r>
              <a:rPr lang="en-US" sz="6301" b="true">
                <a:solidFill>
                  <a:srgbClr val="F6E0F5"/>
                </a:solidFill>
                <a:latin typeface="Garet Bold"/>
                <a:ea typeface="Garet Bold"/>
                <a:cs typeface="Garet Bold"/>
                <a:sym typeface="Garet Bold"/>
              </a:rPr>
              <a:t>Convolutional Neural Networks (CNNs)</a:t>
            </a:r>
          </a:p>
        </p:txBody>
      </p:sp>
      <p:sp>
        <p:nvSpPr>
          <p:cNvPr name="TextBox 11" id="11"/>
          <p:cNvSpPr txBox="true"/>
          <p:nvPr/>
        </p:nvSpPr>
        <p:spPr>
          <a:xfrm rot="0">
            <a:off x="2785765" y="6121022"/>
            <a:ext cx="13230110" cy="249708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Overview</a:t>
            </a:r>
          </a:p>
          <a:p>
            <a:pPr algn="l" marL="1053591" indent="-351197" lvl="2">
              <a:lnSpc>
                <a:spcPts val="3415"/>
              </a:lnSpc>
              <a:buFont typeface="Arial"/>
              <a:buChar char="⚬"/>
            </a:pPr>
            <a:r>
              <a:rPr lang="en-US" sz="2439">
                <a:solidFill>
                  <a:srgbClr val="F6E0F5"/>
                </a:solidFill>
                <a:latin typeface="Garet"/>
                <a:ea typeface="Garet"/>
                <a:cs typeface="Garet"/>
                <a:sym typeface="Garet"/>
              </a:rPr>
              <a:t>machine learning algorithms that use three-dimensional data</a:t>
            </a:r>
          </a:p>
          <a:p>
            <a:pPr algn="l" marL="1053591" indent="-351197" lvl="2">
              <a:lnSpc>
                <a:spcPts val="3415"/>
              </a:lnSpc>
              <a:buFont typeface="Arial"/>
              <a:buChar char="⚬"/>
            </a:pPr>
            <a:r>
              <a:rPr lang="en-US" sz="2439">
                <a:solidFill>
                  <a:srgbClr val="F6E0F5"/>
                </a:solidFill>
                <a:latin typeface="Garet"/>
                <a:ea typeface="Garet"/>
                <a:cs typeface="Garet"/>
                <a:sym typeface="Garet"/>
              </a:rPr>
              <a:t>provide a scalable approach to image classification and object recognition</a:t>
            </a:r>
          </a:p>
          <a:p>
            <a:pPr algn="l">
              <a:lnSpc>
                <a:spcPts val="4815"/>
              </a:lnSpc>
            </a:pPr>
            <a:r>
              <a:rPr lang="en-US" sz="3439" b="true">
                <a:solidFill>
                  <a:srgbClr val="F6E0F5"/>
                </a:solidFill>
                <a:latin typeface="Garet Bold"/>
                <a:ea typeface="Garet Bold"/>
                <a:cs typeface="Garet Bold"/>
                <a:sym typeface="Garet Bold"/>
              </a:rPr>
              <a:t>Types</a:t>
            </a:r>
          </a:p>
          <a:p>
            <a:pPr algn="l" marL="1053591" indent="-351197" lvl="2">
              <a:lnSpc>
                <a:spcPts val="3415"/>
              </a:lnSpc>
              <a:buFont typeface="Arial"/>
              <a:buChar char="⚬"/>
            </a:pPr>
            <a:r>
              <a:rPr lang="en-US" sz="2439">
                <a:solidFill>
                  <a:srgbClr val="F6E0F5"/>
                </a:solidFill>
                <a:latin typeface="Garet"/>
                <a:ea typeface="Garet"/>
                <a:cs typeface="Garet"/>
                <a:sym typeface="Garet"/>
              </a:rPr>
              <a:t>AlexNet, VGGNet, GoogLeNet, ResNet , ZFNe</a:t>
            </a:r>
          </a:p>
        </p:txBody>
      </p:sp>
    </p:spTree>
  </p:cSld>
  <p:clrMapOvr>
    <a:masterClrMapping/>
  </p:clrMapOvr>
</p:sld>
</file>

<file path=ppt/slides/slide1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835300" y="2312660"/>
            <a:ext cx="8308700" cy="5661681"/>
          </a:xfrm>
          <a:custGeom>
            <a:avLst/>
            <a:gdLst/>
            <a:ahLst/>
            <a:cxnLst/>
            <a:rect r="r" b="b" t="t" l="l"/>
            <a:pathLst>
              <a:path h="5661681" w="8308700">
                <a:moveTo>
                  <a:pt x="0" y="0"/>
                </a:moveTo>
                <a:lnTo>
                  <a:pt x="8308700" y="0"/>
                </a:lnTo>
                <a:lnTo>
                  <a:pt x="8308700" y="5661680"/>
                </a:lnTo>
                <a:lnTo>
                  <a:pt x="0" y="5661680"/>
                </a:lnTo>
                <a:lnTo>
                  <a:pt x="0" y="0"/>
                </a:lnTo>
                <a:close/>
              </a:path>
            </a:pathLst>
          </a:custGeom>
          <a:blipFill>
            <a:blip r:embed="rId4"/>
            <a:stretch>
              <a:fillRect l="0" t="0" r="0" b="0"/>
            </a:stretch>
          </a:blipFill>
        </p:spPr>
      </p:sp>
      <p:sp>
        <p:nvSpPr>
          <p:cNvPr name="TextBox 10" id="10"/>
          <p:cNvSpPr txBox="true"/>
          <p:nvPr/>
        </p:nvSpPr>
        <p:spPr>
          <a:xfrm rot="0">
            <a:off x="3123932" y="184558"/>
            <a:ext cx="13196931" cy="1754909"/>
          </a:xfrm>
          <a:prstGeom prst="rect">
            <a:avLst/>
          </a:prstGeom>
        </p:spPr>
        <p:txBody>
          <a:bodyPr anchor="t" rtlCol="false" tIns="0" lIns="0" bIns="0" rIns="0">
            <a:spAutoFit/>
          </a:bodyPr>
          <a:lstStyle/>
          <a:p>
            <a:pPr algn="ctr">
              <a:lnSpc>
                <a:spcPts val="6868"/>
              </a:lnSpc>
            </a:pPr>
            <a:r>
              <a:rPr lang="en-US" sz="6301" b="true">
                <a:solidFill>
                  <a:srgbClr val="F6E0F5"/>
                </a:solidFill>
                <a:latin typeface="Garet Bold"/>
                <a:ea typeface="Garet Bold"/>
                <a:cs typeface="Garet Bold"/>
                <a:sym typeface="Garet Bold"/>
              </a:rPr>
              <a:t>Convolutional Neural Networks (CNNs)</a:t>
            </a:r>
          </a:p>
        </p:txBody>
      </p:sp>
      <p:sp>
        <p:nvSpPr>
          <p:cNvPr name="TextBox 11" id="11"/>
          <p:cNvSpPr txBox="true"/>
          <p:nvPr/>
        </p:nvSpPr>
        <p:spPr>
          <a:xfrm rot="0">
            <a:off x="9445107" y="3523471"/>
            <a:ext cx="8842893" cy="317338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Convolutional layers – The Kernel</a:t>
            </a:r>
          </a:p>
          <a:p>
            <a:pPr algn="l" marL="1053591" indent="-351197" lvl="2">
              <a:lnSpc>
                <a:spcPts val="3415"/>
              </a:lnSpc>
              <a:buFont typeface="Arial"/>
              <a:buChar char="⚬"/>
            </a:pPr>
            <a:r>
              <a:rPr lang="en-US" sz="2439">
                <a:solidFill>
                  <a:srgbClr val="F6E0F5"/>
                </a:solidFill>
                <a:latin typeface="Garet"/>
                <a:ea typeface="Garet"/>
                <a:cs typeface="Garet"/>
                <a:sym typeface="Garet"/>
              </a:rPr>
              <a:t>extracts high-level features like edges from input images</a:t>
            </a:r>
          </a:p>
          <a:p>
            <a:pPr algn="l" marL="1053591" indent="-351197" lvl="2">
              <a:lnSpc>
                <a:spcPts val="3415"/>
              </a:lnSpc>
              <a:buFont typeface="Arial"/>
              <a:buChar char="⚬"/>
            </a:pPr>
            <a:r>
              <a:rPr lang="en-US" sz="2439">
                <a:solidFill>
                  <a:srgbClr val="F6E0F5"/>
                </a:solidFill>
                <a:latin typeface="Garet"/>
                <a:ea typeface="Garet"/>
                <a:cs typeface="Garet"/>
                <a:sym typeface="Garet"/>
              </a:rPr>
              <a:t>adjusted during training through backpropagation and gradient descent</a:t>
            </a:r>
          </a:p>
          <a:p>
            <a:pPr algn="l" marL="1053591" indent="-351197" lvl="2">
              <a:lnSpc>
                <a:spcPts val="3415"/>
              </a:lnSpc>
              <a:spcBef>
                <a:spcPct val="0"/>
              </a:spcBef>
              <a:buFont typeface="Arial"/>
              <a:buChar char="⚬"/>
            </a:pPr>
            <a:r>
              <a:rPr lang="en-US" sz="2439">
                <a:solidFill>
                  <a:srgbClr val="F6E0F5"/>
                </a:solidFill>
                <a:latin typeface="Garet"/>
                <a:ea typeface="Garet"/>
                <a:cs typeface="Garet"/>
                <a:sym typeface="Garet"/>
              </a:rPr>
              <a:t>three hyperparameters: </a:t>
            </a:r>
            <a:r>
              <a:rPr lang="en-US" sz="2439" i="true">
                <a:solidFill>
                  <a:srgbClr val="F6E0F5"/>
                </a:solidFill>
                <a:latin typeface="Garet Italics"/>
                <a:ea typeface="Garet Italics"/>
                <a:cs typeface="Garet Italics"/>
                <a:sym typeface="Garet Italics"/>
              </a:rPr>
              <a:t>the number of filters used, stride, zero-padding</a:t>
            </a:r>
          </a:p>
        </p:txBody>
      </p:sp>
    </p:spTree>
  </p:cSld>
  <p:clrMapOvr>
    <a:masterClrMapping/>
  </p:clrMapOvr>
</p:sld>
</file>

<file path=ppt/slides/slide1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3931885" y="2389151"/>
            <a:ext cx="11581026" cy="4833148"/>
          </a:xfrm>
          <a:custGeom>
            <a:avLst/>
            <a:gdLst/>
            <a:ahLst/>
            <a:cxnLst/>
            <a:rect r="r" b="b" t="t" l="l"/>
            <a:pathLst>
              <a:path h="4833148" w="11581026">
                <a:moveTo>
                  <a:pt x="0" y="0"/>
                </a:moveTo>
                <a:lnTo>
                  <a:pt x="11581026" y="0"/>
                </a:lnTo>
                <a:lnTo>
                  <a:pt x="11581026" y="4833148"/>
                </a:lnTo>
                <a:lnTo>
                  <a:pt x="0" y="4833148"/>
                </a:lnTo>
                <a:lnTo>
                  <a:pt x="0" y="0"/>
                </a:lnTo>
                <a:close/>
              </a:path>
            </a:pathLst>
          </a:custGeom>
          <a:blipFill>
            <a:blip r:embed="rId4"/>
            <a:stretch>
              <a:fillRect l="0" t="0" r="0" b="0"/>
            </a:stretch>
          </a:blipFill>
        </p:spPr>
      </p:sp>
      <p:sp>
        <p:nvSpPr>
          <p:cNvPr name="TextBox 10" id="10"/>
          <p:cNvSpPr txBox="true"/>
          <p:nvPr/>
        </p:nvSpPr>
        <p:spPr>
          <a:xfrm rot="0">
            <a:off x="3123932" y="184558"/>
            <a:ext cx="13196931" cy="1754959"/>
          </a:xfrm>
          <a:prstGeom prst="rect">
            <a:avLst/>
          </a:prstGeom>
        </p:spPr>
        <p:txBody>
          <a:bodyPr anchor="t" rtlCol="false" tIns="0" lIns="0" bIns="0" rIns="0">
            <a:spAutoFit/>
          </a:bodyPr>
          <a:lstStyle/>
          <a:p>
            <a:pPr algn="ctr">
              <a:lnSpc>
                <a:spcPts val="6868"/>
              </a:lnSpc>
            </a:pPr>
            <a:r>
              <a:rPr lang="en-US" sz="6301" b="true">
                <a:solidFill>
                  <a:srgbClr val="F6E0F5"/>
                </a:solidFill>
                <a:latin typeface="Garet Bold"/>
                <a:ea typeface="Garet Bold"/>
                <a:cs typeface="Garet Bold"/>
                <a:sym typeface="Garet Bold"/>
              </a:rPr>
              <a:t>Convolutional Neural Networks (CNNs)</a:t>
            </a:r>
          </a:p>
        </p:txBody>
      </p:sp>
      <p:sp>
        <p:nvSpPr>
          <p:cNvPr name="TextBox 11" id="11"/>
          <p:cNvSpPr txBox="true"/>
          <p:nvPr/>
        </p:nvSpPr>
        <p:spPr>
          <a:xfrm rot="0">
            <a:off x="5262272" y="7155624"/>
            <a:ext cx="8658096" cy="1458883"/>
          </a:xfrm>
          <a:prstGeom prst="rect">
            <a:avLst/>
          </a:prstGeom>
        </p:spPr>
        <p:txBody>
          <a:bodyPr anchor="t" rtlCol="false" tIns="0" lIns="0" bIns="0" rIns="0">
            <a:spAutoFit/>
          </a:bodyPr>
          <a:lstStyle/>
          <a:p>
            <a:pPr algn="l">
              <a:lnSpc>
                <a:spcPts val="4809"/>
              </a:lnSpc>
            </a:pPr>
          </a:p>
          <a:p>
            <a:pPr algn="l" marL="1053591" indent="-351197" lvl="2">
              <a:lnSpc>
                <a:spcPts val="3415"/>
              </a:lnSpc>
              <a:buFont typeface="Arial"/>
              <a:buChar char="⚬"/>
            </a:pPr>
            <a:r>
              <a:rPr lang="en-US" sz="2439">
                <a:solidFill>
                  <a:srgbClr val="F6E0F5"/>
                </a:solidFill>
                <a:latin typeface="Garet"/>
                <a:ea typeface="Garet"/>
                <a:cs typeface="Garet"/>
                <a:sym typeface="Garet"/>
              </a:rPr>
              <a:t>reduce dimensionality by sweeping a filter</a:t>
            </a:r>
          </a:p>
          <a:p>
            <a:pPr algn="l" marL="1053591" indent="-351197" lvl="2">
              <a:lnSpc>
                <a:spcPts val="3415"/>
              </a:lnSpc>
              <a:buFont typeface="Arial"/>
              <a:buChar char="⚬"/>
            </a:pPr>
            <a:r>
              <a:rPr lang="en-US" sz="2439">
                <a:solidFill>
                  <a:srgbClr val="F6E0F5"/>
                </a:solidFill>
                <a:latin typeface="Garet"/>
                <a:ea typeface="Garet"/>
                <a:cs typeface="Garet"/>
                <a:sym typeface="Garet"/>
              </a:rPr>
              <a:t>2 main types (max pooling, average pooling)</a:t>
            </a:r>
          </a:p>
        </p:txBody>
      </p:sp>
    </p:spTree>
  </p:cSld>
  <p:clrMapOvr>
    <a:masterClrMapping/>
  </p:clrMapOvr>
</p:sld>
</file>

<file path=ppt/slides/slide1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875369" y="2151042"/>
            <a:ext cx="7505377" cy="5984917"/>
          </a:xfrm>
          <a:custGeom>
            <a:avLst/>
            <a:gdLst/>
            <a:ahLst/>
            <a:cxnLst/>
            <a:rect r="r" b="b" t="t" l="l"/>
            <a:pathLst>
              <a:path h="5984917" w="7505377">
                <a:moveTo>
                  <a:pt x="0" y="0"/>
                </a:moveTo>
                <a:lnTo>
                  <a:pt x="7505377" y="0"/>
                </a:lnTo>
                <a:lnTo>
                  <a:pt x="7505377" y="5984916"/>
                </a:lnTo>
                <a:lnTo>
                  <a:pt x="0" y="5984916"/>
                </a:lnTo>
                <a:lnTo>
                  <a:pt x="0" y="0"/>
                </a:lnTo>
                <a:close/>
              </a:path>
            </a:pathLst>
          </a:custGeom>
          <a:blipFill>
            <a:blip r:embed="rId4"/>
            <a:stretch>
              <a:fillRect l="-8798" t="0" r="-5572" b="0"/>
            </a:stretch>
          </a:blipFill>
        </p:spPr>
      </p:sp>
      <p:sp>
        <p:nvSpPr>
          <p:cNvPr name="TextBox 10" id="10"/>
          <p:cNvSpPr txBox="true"/>
          <p:nvPr/>
        </p:nvSpPr>
        <p:spPr>
          <a:xfrm rot="0">
            <a:off x="3123932" y="184558"/>
            <a:ext cx="13196931" cy="1754959"/>
          </a:xfrm>
          <a:prstGeom prst="rect">
            <a:avLst/>
          </a:prstGeom>
        </p:spPr>
        <p:txBody>
          <a:bodyPr anchor="t" rtlCol="false" tIns="0" lIns="0" bIns="0" rIns="0">
            <a:spAutoFit/>
          </a:bodyPr>
          <a:lstStyle/>
          <a:p>
            <a:pPr algn="ctr">
              <a:lnSpc>
                <a:spcPts val="6868"/>
              </a:lnSpc>
            </a:pPr>
            <a:r>
              <a:rPr lang="en-US" sz="6301" b="true">
                <a:solidFill>
                  <a:srgbClr val="F6E0F5"/>
                </a:solidFill>
                <a:latin typeface="Garet Bold"/>
                <a:ea typeface="Garet Bold"/>
                <a:cs typeface="Garet Bold"/>
                <a:sym typeface="Garet Bold"/>
              </a:rPr>
              <a:t>Convolutional Neural Networks (CNNs)</a:t>
            </a:r>
          </a:p>
        </p:txBody>
      </p:sp>
      <p:sp>
        <p:nvSpPr>
          <p:cNvPr name="TextBox 11" id="11"/>
          <p:cNvSpPr txBox="true"/>
          <p:nvPr/>
        </p:nvSpPr>
        <p:spPr>
          <a:xfrm rot="0">
            <a:off x="9722398" y="3952096"/>
            <a:ext cx="7536902" cy="231613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Fully-connected layer</a:t>
            </a:r>
          </a:p>
          <a:p>
            <a:pPr algn="l" marL="1053591" indent="-351197" lvl="2">
              <a:lnSpc>
                <a:spcPts val="3415"/>
              </a:lnSpc>
              <a:buFont typeface="Arial"/>
              <a:buChar char="⚬"/>
            </a:pPr>
            <a:r>
              <a:rPr lang="en-US" sz="2439">
                <a:solidFill>
                  <a:srgbClr val="F6E0F5"/>
                </a:solidFill>
                <a:latin typeface="Garet"/>
                <a:ea typeface="Garet"/>
                <a:cs typeface="Garet"/>
                <a:sym typeface="Garet"/>
              </a:rPr>
              <a:t>connects nodes in the output layer to nodes in the previous layer</a:t>
            </a:r>
          </a:p>
          <a:p>
            <a:pPr algn="l" marL="1053591" indent="-351197" lvl="2">
              <a:lnSpc>
                <a:spcPts val="3415"/>
              </a:lnSpc>
              <a:buFont typeface="Arial"/>
              <a:buChar char="⚬"/>
            </a:pPr>
            <a:r>
              <a:rPr lang="en-US" sz="2439">
                <a:solidFill>
                  <a:srgbClr val="F6E0F5"/>
                </a:solidFill>
                <a:latin typeface="Garet"/>
                <a:ea typeface="Garet"/>
                <a:cs typeface="Garet"/>
                <a:sym typeface="Garet"/>
              </a:rPr>
              <a:t>use a softmax activation function to classify inputs</a:t>
            </a:r>
          </a:p>
        </p:txBody>
      </p:sp>
    </p:spTree>
  </p:cSld>
  <p:clrMapOvr>
    <a:masterClrMapping/>
  </p:clrMapOvr>
</p:sld>
</file>

<file path=ppt/slides/slide1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456924" y="2458873"/>
            <a:ext cx="8045641" cy="5551606"/>
          </a:xfrm>
          <a:custGeom>
            <a:avLst/>
            <a:gdLst/>
            <a:ahLst/>
            <a:cxnLst/>
            <a:rect r="r" b="b" t="t" l="l"/>
            <a:pathLst>
              <a:path h="5551606" w="8045641">
                <a:moveTo>
                  <a:pt x="0" y="0"/>
                </a:moveTo>
                <a:lnTo>
                  <a:pt x="8045641" y="0"/>
                </a:lnTo>
                <a:lnTo>
                  <a:pt x="8045641" y="5551606"/>
                </a:lnTo>
                <a:lnTo>
                  <a:pt x="0" y="5551606"/>
                </a:lnTo>
                <a:lnTo>
                  <a:pt x="0" y="0"/>
                </a:lnTo>
                <a:close/>
              </a:path>
            </a:pathLst>
          </a:custGeom>
          <a:blipFill>
            <a:blip r:embed="rId4"/>
            <a:stretch>
              <a:fillRect l="0" t="0" r="0" b="-7244"/>
            </a:stretch>
          </a:blipFill>
        </p:spPr>
      </p:sp>
      <p:sp>
        <p:nvSpPr>
          <p:cNvPr name="TextBox 10" id="10"/>
          <p:cNvSpPr txBox="true"/>
          <p:nvPr/>
        </p:nvSpPr>
        <p:spPr>
          <a:xfrm rot="0">
            <a:off x="3123932" y="184558"/>
            <a:ext cx="13196931" cy="1754959"/>
          </a:xfrm>
          <a:prstGeom prst="rect">
            <a:avLst/>
          </a:prstGeom>
        </p:spPr>
        <p:txBody>
          <a:bodyPr anchor="t" rtlCol="false" tIns="0" lIns="0" bIns="0" rIns="0">
            <a:spAutoFit/>
          </a:bodyPr>
          <a:lstStyle/>
          <a:p>
            <a:pPr algn="ctr">
              <a:lnSpc>
                <a:spcPts val="6868"/>
              </a:lnSpc>
            </a:pPr>
            <a:r>
              <a:rPr lang="en-US" sz="6301" b="true">
                <a:solidFill>
                  <a:srgbClr val="F6E0F5"/>
                </a:solidFill>
                <a:latin typeface="Garet Bold"/>
                <a:ea typeface="Garet Bold"/>
                <a:cs typeface="Garet Bold"/>
                <a:sym typeface="Garet Bold"/>
              </a:rPr>
              <a:t>Recurrent Neural Networks (RNNs)</a:t>
            </a:r>
          </a:p>
        </p:txBody>
      </p:sp>
      <p:sp>
        <p:nvSpPr>
          <p:cNvPr name="TextBox 11" id="11"/>
          <p:cNvSpPr txBox="true"/>
          <p:nvPr/>
        </p:nvSpPr>
        <p:spPr>
          <a:xfrm rot="0">
            <a:off x="8981562" y="1872842"/>
            <a:ext cx="8832421" cy="6535658"/>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Overview</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              deep learning models trained to process </a:t>
            </a:r>
          </a:p>
          <a:p>
            <a:pPr algn="l">
              <a:lnSpc>
                <a:spcPts val="3415"/>
              </a:lnSpc>
            </a:pPr>
            <a:r>
              <a:rPr lang="en-US" sz="2439">
                <a:solidFill>
                  <a:srgbClr val="F6E0F5"/>
                </a:solidFill>
                <a:latin typeface="Garet"/>
                <a:ea typeface="Garet"/>
                <a:cs typeface="Garet"/>
                <a:sym typeface="Garet"/>
              </a:rPr>
              <a:t>               </a:t>
            </a:r>
            <a:r>
              <a:rPr lang="en-US" sz="2439">
                <a:solidFill>
                  <a:srgbClr val="F6E0F5"/>
                </a:solidFill>
                <a:latin typeface="Garet"/>
                <a:ea typeface="Garet"/>
                <a:cs typeface="Garet"/>
                <a:sym typeface="Garet"/>
              </a:rPr>
              <a:t>and convert sequential data input into output</a:t>
            </a:r>
          </a:p>
          <a:p>
            <a:pPr algn="l">
              <a:lnSpc>
                <a:spcPts val="4815"/>
              </a:lnSpc>
            </a:pPr>
            <a:r>
              <a:rPr lang="en-US" sz="3439" b="true">
                <a:solidFill>
                  <a:srgbClr val="F6E0F5"/>
                </a:solidFill>
                <a:latin typeface="Garet Bold"/>
                <a:ea typeface="Garet Bold"/>
                <a:cs typeface="Garet Bold"/>
                <a:sym typeface="Garet Bold"/>
              </a:rPr>
              <a:t>Work basing on</a:t>
            </a:r>
          </a:p>
          <a:p>
            <a:pPr algn="l" marL="1053591" indent="-351197" lvl="2">
              <a:lnSpc>
                <a:spcPts val="3415"/>
              </a:lnSpc>
              <a:buFont typeface="Arial"/>
              <a:buChar char="⚬"/>
            </a:pPr>
            <a:r>
              <a:rPr lang="en-US" sz="2439">
                <a:solidFill>
                  <a:srgbClr val="F6E0F5"/>
                </a:solidFill>
                <a:latin typeface="Garet"/>
                <a:ea typeface="Garet"/>
                <a:cs typeface="Garet"/>
                <a:sym typeface="Garet"/>
              </a:rPr>
              <a:t>Training</a:t>
            </a:r>
          </a:p>
          <a:p>
            <a:pPr algn="l" marL="1053591" indent="-351197" lvl="2">
              <a:lnSpc>
                <a:spcPts val="3415"/>
              </a:lnSpc>
              <a:buFont typeface="Arial"/>
              <a:buChar char="⚬"/>
            </a:pPr>
            <a:r>
              <a:rPr lang="en-US" sz="2439">
                <a:solidFill>
                  <a:srgbClr val="F6E0F5"/>
                </a:solidFill>
                <a:latin typeface="Garet"/>
                <a:ea typeface="Garet"/>
                <a:cs typeface="Garet"/>
                <a:sym typeface="Garet"/>
              </a:rPr>
              <a:t>Hidden layer</a:t>
            </a:r>
          </a:p>
          <a:p>
            <a:pPr algn="l">
              <a:lnSpc>
                <a:spcPts val="4815"/>
              </a:lnSpc>
            </a:pPr>
            <a:r>
              <a:rPr lang="en-US" sz="3439" b="true">
                <a:solidFill>
                  <a:srgbClr val="F6E0F5"/>
                </a:solidFill>
                <a:latin typeface="Garet Bold"/>
                <a:ea typeface="Garet Bold"/>
                <a:cs typeface="Garet Bold"/>
                <a:sym typeface="Garet Bold"/>
              </a:rPr>
              <a:t>Types</a:t>
            </a:r>
          </a:p>
          <a:p>
            <a:pPr algn="l" marL="1053591" indent="-351197" lvl="2">
              <a:lnSpc>
                <a:spcPts val="3415"/>
              </a:lnSpc>
              <a:buFont typeface="Arial"/>
              <a:buChar char="⚬"/>
            </a:pPr>
            <a:r>
              <a:rPr lang="en-US" sz="2439">
                <a:solidFill>
                  <a:srgbClr val="F6E0F5"/>
                </a:solidFill>
                <a:latin typeface="Garet"/>
                <a:ea typeface="Garet"/>
                <a:cs typeface="Garet"/>
                <a:sym typeface="Garet"/>
              </a:rPr>
              <a:t>One-to-many</a:t>
            </a:r>
          </a:p>
          <a:p>
            <a:pPr algn="l" marL="1053591" indent="-351197" lvl="2">
              <a:lnSpc>
                <a:spcPts val="3415"/>
              </a:lnSpc>
              <a:buFont typeface="Arial"/>
              <a:buChar char="⚬"/>
            </a:pPr>
            <a:r>
              <a:rPr lang="en-US" sz="2439">
                <a:solidFill>
                  <a:srgbClr val="F6E0F5"/>
                </a:solidFill>
                <a:latin typeface="Garet"/>
                <a:ea typeface="Garet"/>
                <a:cs typeface="Garet"/>
                <a:sym typeface="Garet"/>
              </a:rPr>
              <a:t>Many-to-many</a:t>
            </a:r>
          </a:p>
          <a:p>
            <a:pPr algn="l" marL="1053591" indent="-351197" lvl="2">
              <a:lnSpc>
                <a:spcPts val="3415"/>
              </a:lnSpc>
              <a:buFont typeface="Arial"/>
              <a:buChar char="⚬"/>
            </a:pPr>
            <a:r>
              <a:rPr lang="en-US" sz="2439">
                <a:solidFill>
                  <a:srgbClr val="F6E0F5"/>
                </a:solidFill>
                <a:latin typeface="Garet"/>
                <a:ea typeface="Garet"/>
                <a:cs typeface="Garet"/>
                <a:sym typeface="Garet"/>
              </a:rPr>
              <a:t>Many-to-one</a:t>
            </a:r>
          </a:p>
          <a:p>
            <a:pPr algn="l">
              <a:lnSpc>
                <a:spcPts val="3415"/>
              </a:lnSpc>
            </a:pPr>
            <a:r>
              <a:rPr lang="en-US" sz="2439">
                <a:solidFill>
                  <a:srgbClr val="F6E0F5"/>
                </a:solidFill>
                <a:latin typeface="Garet"/>
                <a:ea typeface="Garet"/>
                <a:cs typeface="Garet"/>
                <a:sym typeface="Garet"/>
              </a:rPr>
              <a:t>Limitations</a:t>
            </a:r>
          </a:p>
          <a:p>
            <a:pPr algn="l" marL="1053591" indent="-351197" lvl="2">
              <a:lnSpc>
                <a:spcPts val="3415"/>
              </a:lnSpc>
              <a:buFont typeface="Arial"/>
              <a:buChar char="⚬"/>
            </a:pPr>
            <a:r>
              <a:rPr lang="en-US" sz="2439">
                <a:solidFill>
                  <a:srgbClr val="F6E0F5"/>
                </a:solidFill>
                <a:latin typeface="Garet"/>
                <a:ea typeface="Garet"/>
                <a:cs typeface="Garet"/>
                <a:sym typeface="Garet"/>
              </a:rPr>
              <a:t>Exploding gradient</a:t>
            </a:r>
          </a:p>
          <a:p>
            <a:pPr algn="l" marL="1053591" indent="-351197" lvl="2">
              <a:lnSpc>
                <a:spcPts val="3415"/>
              </a:lnSpc>
              <a:buFont typeface="Arial"/>
              <a:buChar char="⚬"/>
            </a:pPr>
            <a:r>
              <a:rPr lang="en-US" sz="2439">
                <a:solidFill>
                  <a:srgbClr val="F6E0F5"/>
                </a:solidFill>
                <a:latin typeface="Garet"/>
                <a:ea typeface="Garet"/>
                <a:cs typeface="Garet"/>
                <a:sym typeface="Garet"/>
              </a:rPr>
              <a:t>Vanishing gradient</a:t>
            </a:r>
          </a:p>
          <a:p>
            <a:pPr algn="l" marL="1053591" indent="-351197" lvl="2">
              <a:lnSpc>
                <a:spcPts val="3415"/>
              </a:lnSpc>
              <a:buFont typeface="Arial"/>
              <a:buChar char="⚬"/>
            </a:pPr>
            <a:r>
              <a:rPr lang="en-US" sz="2439">
                <a:solidFill>
                  <a:srgbClr val="F6E0F5"/>
                </a:solidFill>
                <a:latin typeface="Garet"/>
                <a:ea typeface="Garet"/>
                <a:cs typeface="Garet"/>
                <a:sym typeface="Garet"/>
              </a:rPr>
              <a:t>Slow training time</a:t>
            </a:r>
          </a:p>
        </p:txBody>
      </p:sp>
    </p:spTree>
  </p:cSld>
  <p:clrMapOvr>
    <a:masterClrMapping/>
  </p:clrMapOvr>
</p:sld>
</file>

<file path=ppt/slides/slide1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883391" y="1884440"/>
            <a:ext cx="4460917" cy="6441758"/>
          </a:xfrm>
          <a:custGeom>
            <a:avLst/>
            <a:gdLst/>
            <a:ahLst/>
            <a:cxnLst/>
            <a:rect r="r" b="b" t="t" l="l"/>
            <a:pathLst>
              <a:path h="6441758" w="4460917">
                <a:moveTo>
                  <a:pt x="0" y="0"/>
                </a:moveTo>
                <a:lnTo>
                  <a:pt x="4460917" y="0"/>
                </a:lnTo>
                <a:lnTo>
                  <a:pt x="4460917" y="6441758"/>
                </a:lnTo>
                <a:lnTo>
                  <a:pt x="0" y="6441758"/>
                </a:lnTo>
                <a:lnTo>
                  <a:pt x="0" y="0"/>
                </a:lnTo>
                <a:close/>
              </a:path>
            </a:pathLst>
          </a:custGeom>
          <a:blipFill>
            <a:blip r:embed="rId4"/>
            <a:stretch>
              <a:fillRect l="0" t="0" r="0" b="0"/>
            </a:stretch>
          </a:blipFill>
        </p:spPr>
      </p:sp>
      <p:sp>
        <p:nvSpPr>
          <p:cNvPr name="Freeform 10" id="10"/>
          <p:cNvSpPr/>
          <p:nvPr/>
        </p:nvSpPr>
        <p:spPr>
          <a:xfrm flipH="false" flipV="false" rot="0">
            <a:off x="8842578" y="4894068"/>
            <a:ext cx="5792624" cy="3432130"/>
          </a:xfrm>
          <a:custGeom>
            <a:avLst/>
            <a:gdLst/>
            <a:ahLst/>
            <a:cxnLst/>
            <a:rect r="r" b="b" t="t" l="l"/>
            <a:pathLst>
              <a:path h="3432130" w="5792624">
                <a:moveTo>
                  <a:pt x="0" y="0"/>
                </a:moveTo>
                <a:lnTo>
                  <a:pt x="5792624" y="0"/>
                </a:lnTo>
                <a:lnTo>
                  <a:pt x="5792624" y="3432130"/>
                </a:lnTo>
                <a:lnTo>
                  <a:pt x="0" y="3432130"/>
                </a:lnTo>
                <a:lnTo>
                  <a:pt x="0" y="0"/>
                </a:lnTo>
                <a:close/>
              </a:path>
            </a:pathLst>
          </a:custGeom>
          <a:blipFill>
            <a:blip r:embed="rId5"/>
            <a:stretch>
              <a:fillRect l="0" t="0" r="0" b="0"/>
            </a:stretch>
          </a:blipFill>
        </p:spPr>
      </p:sp>
      <p:sp>
        <p:nvSpPr>
          <p:cNvPr name="TextBox 11" id="11"/>
          <p:cNvSpPr txBox="true"/>
          <p:nvPr/>
        </p:nvSpPr>
        <p:spPr>
          <a:xfrm rot="0">
            <a:off x="3095357" y="617958"/>
            <a:ext cx="13196931" cy="888159"/>
          </a:xfrm>
          <a:prstGeom prst="rect">
            <a:avLst/>
          </a:prstGeom>
        </p:spPr>
        <p:txBody>
          <a:bodyPr anchor="t" rtlCol="false" tIns="0" lIns="0" bIns="0" rIns="0">
            <a:spAutoFit/>
          </a:bodyPr>
          <a:lstStyle/>
          <a:p>
            <a:pPr algn="ctr">
              <a:lnSpc>
                <a:spcPts val="6868"/>
              </a:lnSpc>
            </a:pPr>
            <a:r>
              <a:rPr lang="en-US" sz="6301" b="true">
                <a:solidFill>
                  <a:srgbClr val="F6E0F5"/>
                </a:solidFill>
                <a:latin typeface="Garet Bold"/>
                <a:ea typeface="Garet Bold"/>
                <a:cs typeface="Garet Bold"/>
                <a:sym typeface="Garet Bold"/>
              </a:rPr>
              <a:t>Transformer Neural Networks</a:t>
            </a:r>
          </a:p>
        </p:txBody>
      </p:sp>
      <p:sp>
        <p:nvSpPr>
          <p:cNvPr name="TextBox 12" id="12"/>
          <p:cNvSpPr txBox="true"/>
          <p:nvPr/>
        </p:nvSpPr>
        <p:spPr>
          <a:xfrm rot="0">
            <a:off x="6647518" y="1577810"/>
            <a:ext cx="10182744" cy="317338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Overview</a:t>
            </a:r>
          </a:p>
          <a:p>
            <a:pPr algn="l" marL="1053591" indent="-351197" lvl="2">
              <a:lnSpc>
                <a:spcPts val="3415"/>
              </a:lnSpc>
              <a:buFont typeface="Arial"/>
              <a:buChar char="⚬"/>
            </a:pPr>
            <a:r>
              <a:rPr lang="en-US" sz="2439">
                <a:solidFill>
                  <a:srgbClr val="F6E0F5"/>
                </a:solidFill>
                <a:latin typeface="Garet"/>
                <a:ea typeface="Garet"/>
                <a:cs typeface="Garet"/>
                <a:sym typeface="Garet"/>
              </a:rPr>
              <a:t>a revolutionary deep learning architecture</a:t>
            </a:r>
          </a:p>
          <a:p>
            <a:pPr algn="l" marL="1053591" indent="-351197" lvl="2">
              <a:lnSpc>
                <a:spcPts val="3415"/>
              </a:lnSpc>
              <a:buFont typeface="Arial"/>
              <a:buChar char="⚬"/>
            </a:pPr>
            <a:r>
              <a:rPr lang="en-US" sz="2439">
                <a:solidFill>
                  <a:srgbClr val="F6E0F5"/>
                </a:solidFill>
                <a:latin typeface="Garet"/>
                <a:ea typeface="Garet"/>
                <a:cs typeface="Garet"/>
                <a:sym typeface="Garet"/>
              </a:rPr>
              <a:t>L</a:t>
            </a:r>
            <a:r>
              <a:rPr lang="en-US" sz="2439">
                <a:solidFill>
                  <a:srgbClr val="F6E0F5"/>
                </a:solidFill>
                <a:latin typeface="Garet"/>
                <a:ea typeface="Garet"/>
                <a:cs typeface="Garet"/>
                <a:sym typeface="Garet"/>
              </a:rPr>
              <a:t>STM improves the vanishing gradient problem but loses grip around 1,000 words, main issues are vanishing gradient and slow training</a:t>
            </a:r>
          </a:p>
          <a:p>
            <a:pPr algn="l" marL="1053591" indent="-351197" lvl="2">
              <a:lnSpc>
                <a:spcPts val="3415"/>
              </a:lnSpc>
              <a:buFont typeface="Arial"/>
              <a:buChar char="⚬"/>
            </a:pPr>
            <a:r>
              <a:rPr lang="en-US" sz="2439">
                <a:solidFill>
                  <a:srgbClr val="F6E0F5"/>
                </a:solidFill>
                <a:latin typeface="Garet"/>
                <a:ea typeface="Garet"/>
                <a:cs typeface="Garet"/>
                <a:sym typeface="Garet"/>
              </a:rPr>
              <a:t>Resolving the Issue of Vanishing Gradient: similar to human attention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aphicFrame>
        <p:nvGraphicFramePr>
          <p:cNvPr name="Table 9" id="9"/>
          <p:cNvGraphicFramePr>
            <a:graphicFrameLocks noGrp="true"/>
          </p:cNvGraphicFramePr>
          <p:nvPr/>
        </p:nvGraphicFramePr>
        <p:xfrm>
          <a:off x="885059" y="1552575"/>
          <a:ext cx="16517883" cy="7181850"/>
        </p:xfrm>
        <a:graphic>
          <a:graphicData uri="http://schemas.openxmlformats.org/drawingml/2006/table">
            <a:tbl>
              <a:tblPr/>
              <a:tblGrid>
                <a:gridCol w="2836210"/>
                <a:gridCol w="4310760"/>
                <a:gridCol w="4753125"/>
                <a:gridCol w="4617788"/>
              </a:tblGrid>
              <a:tr h="897731">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Aspect</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Structured Data</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Semi-Structured Data</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Unstructured Data</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97731">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Format</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Rows and columns</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Partially organized, tags or markers used</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No predefined format or structure</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97731">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Storage</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Relational databases (SQL)</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NoSQL databases, XML, JSON files</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NoSQL databases, data lakes</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97731">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Examples</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Customer info, financial records</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Emails, JSON/XML files, sensor data</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Social media posts, videos, IoT data</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97731">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Processing</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Easy to search and analyze</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Moderate effort required</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Requires advanced tools (AI/ML)</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97731">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Scalability</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Less scalable, fixed schema</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More scalable than structured data</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Highly scalable, dynamic schema</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97731">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Flexibility</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Rigid and predefined structure</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Some flexibility with structure</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Adaptable to changing data types</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97731">
                <a:tc>
                  <a:txBody>
                    <a:bodyPr anchor="t" rtlCol="false"/>
                    <a:lstStyle/>
                    <a:p>
                      <a:pPr algn="ctr">
                        <a:lnSpc>
                          <a:spcPts val="4200"/>
                        </a:lnSpc>
                        <a:defRPr/>
                      </a:pPr>
                      <a:r>
                        <a:rPr lang="en-US" sz="3000" b="true">
                          <a:solidFill>
                            <a:srgbClr val="FFFFFF"/>
                          </a:solidFill>
                          <a:latin typeface="Garet Bold"/>
                          <a:ea typeface="Garet Bold"/>
                          <a:cs typeface="Garet Bold"/>
                          <a:sym typeface="Garet Bold"/>
                        </a:rPr>
                        <a:t>Analysis</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Simple queries with SQL</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Needs intermediate tools</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09"/>
                        </a:lnSpc>
                        <a:defRPr/>
                      </a:pPr>
                      <a:r>
                        <a:rPr lang="en-US" sz="1649">
                          <a:solidFill>
                            <a:srgbClr val="FFFFFF"/>
                          </a:solidFill>
                          <a:latin typeface="Garet"/>
                          <a:ea typeface="Garet"/>
                          <a:cs typeface="Garet"/>
                          <a:sym typeface="Garet"/>
                        </a:rPr>
                        <a:t>Requires complex tools (Hadoop, Spark)</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TextBox 10" id="10"/>
          <p:cNvSpPr txBox="true"/>
          <p:nvPr/>
        </p:nvSpPr>
        <p:spPr>
          <a:xfrm rot="0">
            <a:off x="1692890" y="299667"/>
            <a:ext cx="10110116" cy="958660"/>
          </a:xfrm>
          <a:prstGeom prst="rect">
            <a:avLst/>
          </a:prstGeom>
        </p:spPr>
        <p:txBody>
          <a:bodyPr anchor="t" rtlCol="false" tIns="0" lIns="0" bIns="0" rIns="0">
            <a:spAutoFit/>
          </a:bodyPr>
          <a:lstStyle/>
          <a:p>
            <a:pPr algn="ctr">
              <a:lnSpc>
                <a:spcPts val="7863"/>
              </a:lnSpc>
              <a:spcBef>
                <a:spcPct val="0"/>
              </a:spcBef>
            </a:pPr>
            <a:r>
              <a:rPr lang="en-US" b="true" sz="5616">
                <a:solidFill>
                  <a:srgbClr val="F6E0F5"/>
                </a:solidFill>
                <a:latin typeface="Garet Bold"/>
                <a:ea typeface="Garet Bold"/>
                <a:cs typeface="Garet Bold"/>
                <a:sym typeface="Garet Bold"/>
              </a:rPr>
              <a:t>Comparison Table</a:t>
            </a:r>
          </a:p>
        </p:txBody>
      </p:sp>
    </p:spTree>
  </p:cSld>
  <p:clrMapOvr>
    <a:masterClrMapping/>
  </p:clrMapOvr>
</p:sld>
</file>

<file path=ppt/slides/slide1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10573992">
            <a:off x="-1861360" y="-2876633"/>
            <a:ext cx="6603421" cy="6562150"/>
          </a:xfrm>
          <a:custGeom>
            <a:avLst/>
            <a:gdLst/>
            <a:ahLst/>
            <a:cxnLst/>
            <a:rect r="r" b="b" t="t" l="l"/>
            <a:pathLst>
              <a:path h="6562150" w="6603421">
                <a:moveTo>
                  <a:pt x="0" y="0"/>
                </a:moveTo>
                <a:lnTo>
                  <a:pt x="6603421" y="0"/>
                </a:lnTo>
                <a:lnTo>
                  <a:pt x="6603421" y="6562150"/>
                </a:lnTo>
                <a:lnTo>
                  <a:pt x="0" y="6562150"/>
                </a:lnTo>
                <a:lnTo>
                  <a:pt x="0" y="0"/>
                </a:lnTo>
                <a:close/>
              </a:path>
            </a:pathLst>
          </a:custGeom>
          <a:blipFill>
            <a:blip r:embed="rId4"/>
            <a:stretch>
              <a:fillRect l="0" t="0" r="0" b="0"/>
            </a:stretch>
          </a:blipFill>
        </p:spPr>
      </p:sp>
      <p:sp>
        <p:nvSpPr>
          <p:cNvPr name="Freeform 10" id="10"/>
          <p:cNvSpPr/>
          <p:nvPr/>
        </p:nvSpPr>
        <p:spPr>
          <a:xfrm flipH="false" flipV="false" rot="3254729">
            <a:off x="15127683" y="5276800"/>
            <a:ext cx="5033932" cy="5476626"/>
          </a:xfrm>
          <a:custGeom>
            <a:avLst/>
            <a:gdLst/>
            <a:ahLst/>
            <a:cxnLst/>
            <a:rect r="r" b="b" t="t" l="l"/>
            <a:pathLst>
              <a:path h="5476626" w="5033932">
                <a:moveTo>
                  <a:pt x="0" y="0"/>
                </a:moveTo>
                <a:lnTo>
                  <a:pt x="5033932" y="0"/>
                </a:lnTo>
                <a:lnTo>
                  <a:pt x="5033932" y="5476626"/>
                </a:lnTo>
                <a:lnTo>
                  <a:pt x="0" y="5476626"/>
                </a:lnTo>
                <a:lnTo>
                  <a:pt x="0" y="0"/>
                </a:lnTo>
                <a:close/>
              </a:path>
            </a:pathLst>
          </a:custGeom>
          <a:blipFill>
            <a:blip r:embed="rId5"/>
            <a:stretch>
              <a:fillRect l="0" t="0" r="0" b="0"/>
            </a:stretch>
          </a:blipFill>
        </p:spPr>
      </p:sp>
      <p:sp>
        <p:nvSpPr>
          <p:cNvPr name="TextBox 11" id="11"/>
          <p:cNvSpPr txBox="true"/>
          <p:nvPr/>
        </p:nvSpPr>
        <p:spPr>
          <a:xfrm rot="0">
            <a:off x="2260813" y="3308350"/>
            <a:ext cx="13766373"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IV. Deep Learning &amp; Advanced Concepts</a:t>
            </a:r>
          </a:p>
        </p:txBody>
      </p:sp>
    </p:spTree>
  </p:cSld>
  <p:clrMapOvr>
    <a:masterClrMapping/>
  </p:clrMapOvr>
</p:sld>
</file>

<file path=ppt/slides/slide1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9" id="9"/>
          <p:cNvGrpSpPr/>
          <p:nvPr/>
        </p:nvGrpSpPr>
        <p:grpSpPr>
          <a:xfrm rot="0">
            <a:off x="3491141" y="67355"/>
            <a:ext cx="11305718" cy="1922690"/>
            <a:chOff x="0" y="0"/>
            <a:chExt cx="15074290" cy="2563587"/>
          </a:xfrm>
        </p:grpSpPr>
        <p:sp>
          <p:nvSpPr>
            <p:cNvPr name="TextBox 10" id="10"/>
            <p:cNvSpPr txBox="true"/>
            <p:nvPr/>
          </p:nvSpPr>
          <p:spPr>
            <a:xfrm rot="0">
              <a:off x="1338939" y="1031237"/>
              <a:ext cx="13735351"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Deep Learning?</a:t>
              </a:r>
            </a:p>
          </p:txBody>
        </p:sp>
        <p:sp>
          <p:nvSpPr>
            <p:cNvPr name="TextBox 11" id="11"/>
            <p:cNvSpPr txBox="true"/>
            <p:nvPr/>
          </p:nvSpPr>
          <p:spPr>
            <a:xfrm rot="0">
              <a:off x="0" y="-133350"/>
              <a:ext cx="5148806"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What is</a:t>
              </a:r>
            </a:p>
          </p:txBody>
        </p:sp>
      </p:grpSp>
      <p:sp>
        <p:nvSpPr>
          <p:cNvPr name="Freeform 12" id="12"/>
          <p:cNvSpPr/>
          <p:nvPr/>
        </p:nvSpPr>
        <p:spPr>
          <a:xfrm flipH="false" flipV="false" rot="0">
            <a:off x="0" y="2106081"/>
            <a:ext cx="7742569" cy="6617638"/>
          </a:xfrm>
          <a:custGeom>
            <a:avLst/>
            <a:gdLst/>
            <a:ahLst/>
            <a:cxnLst/>
            <a:rect r="r" b="b" t="t" l="l"/>
            <a:pathLst>
              <a:path h="6617638" w="7742569">
                <a:moveTo>
                  <a:pt x="0" y="0"/>
                </a:moveTo>
                <a:lnTo>
                  <a:pt x="7742569" y="0"/>
                </a:lnTo>
                <a:lnTo>
                  <a:pt x="7742569" y="6617639"/>
                </a:lnTo>
                <a:lnTo>
                  <a:pt x="0" y="6617639"/>
                </a:lnTo>
                <a:lnTo>
                  <a:pt x="0" y="0"/>
                </a:lnTo>
                <a:close/>
              </a:path>
            </a:pathLst>
          </a:custGeom>
          <a:blipFill>
            <a:blip r:embed="rId4"/>
            <a:stretch>
              <a:fillRect l="-88886" t="-27207" r="-12924" b="0"/>
            </a:stretch>
          </a:blipFill>
        </p:spPr>
      </p:sp>
      <p:sp>
        <p:nvSpPr>
          <p:cNvPr name="TextBox 13" id="13"/>
          <p:cNvSpPr txBox="true"/>
          <p:nvPr/>
        </p:nvSpPr>
        <p:spPr>
          <a:xfrm rot="0">
            <a:off x="7742569" y="2543938"/>
            <a:ext cx="10156975" cy="5694299"/>
          </a:xfrm>
          <a:prstGeom prst="rect">
            <a:avLst/>
          </a:prstGeom>
        </p:spPr>
        <p:txBody>
          <a:bodyPr anchor="t" rtlCol="false" tIns="0" lIns="0" bIns="0" rIns="0">
            <a:spAutoFit/>
          </a:bodyPr>
          <a:lstStyle/>
          <a:p>
            <a:pPr algn="l">
              <a:lnSpc>
                <a:spcPts val="3765"/>
              </a:lnSpc>
            </a:pPr>
            <a:r>
              <a:rPr lang="en-US" sz="2689">
                <a:solidFill>
                  <a:srgbClr val="F6E0F5"/>
                </a:solidFill>
                <a:latin typeface="Garet"/>
                <a:ea typeface="Garet"/>
                <a:cs typeface="Garet"/>
                <a:sym typeface="Garet"/>
              </a:rPr>
              <a:t>Deep Learning is a subset of machine learning that uses </a:t>
            </a:r>
            <a:r>
              <a:rPr lang="en-US" sz="2689" i="true">
                <a:solidFill>
                  <a:srgbClr val="F6E0F5"/>
                </a:solidFill>
                <a:latin typeface="Garet Italics"/>
                <a:ea typeface="Garet Italics"/>
                <a:cs typeface="Garet Italics"/>
                <a:sym typeface="Garet Italics"/>
              </a:rPr>
              <a:t>deep neural networks</a:t>
            </a:r>
            <a:r>
              <a:rPr lang="en-US" sz="2689">
                <a:solidFill>
                  <a:srgbClr val="F6E0F5"/>
                </a:solidFill>
                <a:latin typeface="Garet"/>
                <a:ea typeface="Garet"/>
                <a:cs typeface="Garet"/>
                <a:sym typeface="Garet"/>
              </a:rPr>
              <a:t> with many layers.</a:t>
            </a:r>
          </a:p>
          <a:p>
            <a:pPr algn="l">
              <a:lnSpc>
                <a:spcPts val="3765"/>
              </a:lnSpc>
            </a:pPr>
          </a:p>
          <a:p>
            <a:pPr algn="l">
              <a:lnSpc>
                <a:spcPts val="3765"/>
              </a:lnSpc>
            </a:pPr>
            <a:r>
              <a:rPr lang="en-US" sz="2689">
                <a:solidFill>
                  <a:srgbClr val="F6E0F5"/>
                </a:solidFill>
                <a:latin typeface="Garet"/>
                <a:ea typeface="Garet"/>
                <a:cs typeface="Garet"/>
                <a:sym typeface="Garet"/>
              </a:rPr>
              <a:t>Deep Learning is a subfield of </a:t>
            </a:r>
            <a:r>
              <a:rPr lang="en-US" sz="2689" i="true">
                <a:solidFill>
                  <a:srgbClr val="F6E0F5"/>
                </a:solidFill>
                <a:latin typeface="Garet Italics"/>
                <a:ea typeface="Garet Italics"/>
                <a:cs typeface="Garet Italics"/>
                <a:sym typeface="Garet Italics"/>
              </a:rPr>
              <a:t>Machine Learning (ML)</a:t>
            </a:r>
            <a:r>
              <a:rPr lang="en-US" sz="2689">
                <a:solidFill>
                  <a:srgbClr val="F6E0F5"/>
                </a:solidFill>
                <a:latin typeface="Garet"/>
                <a:ea typeface="Garet"/>
                <a:cs typeface="Garet"/>
                <a:sym typeface="Garet"/>
              </a:rPr>
              <a:t>, which in turn is part of the broader area of </a:t>
            </a:r>
            <a:r>
              <a:rPr lang="en-US" sz="2689" i="true">
                <a:solidFill>
                  <a:srgbClr val="F6E0F5"/>
                </a:solidFill>
                <a:latin typeface="Garet Italics"/>
                <a:ea typeface="Garet Italics"/>
                <a:cs typeface="Garet Italics"/>
                <a:sym typeface="Garet Italics"/>
              </a:rPr>
              <a:t>Artificial Intelligence (AI)</a:t>
            </a:r>
            <a:r>
              <a:rPr lang="en-US" sz="2689">
                <a:solidFill>
                  <a:srgbClr val="F6E0F5"/>
                </a:solidFill>
                <a:latin typeface="Garet"/>
                <a:ea typeface="Garet"/>
                <a:cs typeface="Garet"/>
                <a:sym typeface="Garet"/>
              </a:rPr>
              <a:t>. </a:t>
            </a:r>
          </a:p>
          <a:p>
            <a:pPr algn="l">
              <a:lnSpc>
                <a:spcPts val="3765"/>
              </a:lnSpc>
            </a:pPr>
          </a:p>
          <a:p>
            <a:pPr algn="l">
              <a:lnSpc>
                <a:spcPts val="3765"/>
              </a:lnSpc>
            </a:pPr>
            <a:r>
              <a:rPr lang="en-US" sz="2689">
                <a:solidFill>
                  <a:srgbClr val="F6E0F5"/>
                </a:solidFill>
                <a:latin typeface="Garet"/>
                <a:ea typeface="Garet"/>
                <a:cs typeface="Garet"/>
                <a:sym typeface="Garet"/>
              </a:rPr>
              <a:t>It focuses on models that can learn complex patterns from large amounts of data using artificial neural networks, particularly those with many layers, known as </a:t>
            </a:r>
            <a:r>
              <a:rPr lang="en-US" sz="2689" i="true">
                <a:solidFill>
                  <a:srgbClr val="F6E0F5"/>
                </a:solidFill>
                <a:latin typeface="Garet Italics"/>
                <a:ea typeface="Garet Italics"/>
                <a:cs typeface="Garet Italics"/>
                <a:sym typeface="Garet Italics"/>
              </a:rPr>
              <a:t>deep neural networks</a:t>
            </a:r>
            <a:r>
              <a:rPr lang="en-US" sz="2689">
                <a:solidFill>
                  <a:srgbClr val="F6E0F5"/>
                </a:solidFill>
                <a:latin typeface="Garet"/>
                <a:ea typeface="Garet"/>
                <a:cs typeface="Garet"/>
                <a:sym typeface="Garet"/>
              </a:rPr>
              <a:t>. </a:t>
            </a:r>
          </a:p>
          <a:p>
            <a:pPr algn="l">
              <a:lnSpc>
                <a:spcPts val="3765"/>
              </a:lnSpc>
            </a:pPr>
          </a:p>
        </p:txBody>
      </p:sp>
    </p:spTree>
  </p:cSld>
  <p:clrMapOvr>
    <a:masterClrMapping/>
  </p:clrMapOvr>
</p:sld>
</file>

<file path=ppt/slides/slide1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0" y="2106081"/>
            <a:ext cx="7742569" cy="6617638"/>
          </a:xfrm>
          <a:custGeom>
            <a:avLst/>
            <a:gdLst/>
            <a:ahLst/>
            <a:cxnLst/>
            <a:rect r="r" b="b" t="t" l="l"/>
            <a:pathLst>
              <a:path h="6617638" w="7742569">
                <a:moveTo>
                  <a:pt x="0" y="0"/>
                </a:moveTo>
                <a:lnTo>
                  <a:pt x="7742569" y="0"/>
                </a:lnTo>
                <a:lnTo>
                  <a:pt x="7742569" y="6617639"/>
                </a:lnTo>
                <a:lnTo>
                  <a:pt x="0" y="6617639"/>
                </a:lnTo>
                <a:lnTo>
                  <a:pt x="0" y="0"/>
                </a:lnTo>
                <a:close/>
              </a:path>
            </a:pathLst>
          </a:custGeom>
          <a:blipFill>
            <a:blip r:embed="rId4"/>
            <a:stretch>
              <a:fillRect l="-88886" t="-27207" r="-12924" b="0"/>
            </a:stretch>
          </a:blipFill>
        </p:spPr>
      </p:sp>
      <p:grpSp>
        <p:nvGrpSpPr>
          <p:cNvPr name="Group 10" id="10"/>
          <p:cNvGrpSpPr/>
          <p:nvPr/>
        </p:nvGrpSpPr>
        <p:grpSpPr>
          <a:xfrm rot="0">
            <a:off x="3491141" y="67355"/>
            <a:ext cx="11305718" cy="1922690"/>
            <a:chOff x="0" y="0"/>
            <a:chExt cx="15074290" cy="2563587"/>
          </a:xfrm>
        </p:grpSpPr>
        <p:sp>
          <p:nvSpPr>
            <p:cNvPr name="TextBox 11" id="11"/>
            <p:cNvSpPr txBox="true"/>
            <p:nvPr/>
          </p:nvSpPr>
          <p:spPr>
            <a:xfrm rot="0">
              <a:off x="1338939" y="1031237"/>
              <a:ext cx="13735351"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Deep Learning?</a:t>
              </a:r>
            </a:p>
          </p:txBody>
        </p:sp>
        <p:sp>
          <p:nvSpPr>
            <p:cNvPr name="TextBox 12" id="12"/>
            <p:cNvSpPr txBox="true"/>
            <p:nvPr/>
          </p:nvSpPr>
          <p:spPr>
            <a:xfrm rot="0">
              <a:off x="0" y="-133350"/>
              <a:ext cx="5148806"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What is</a:t>
              </a:r>
            </a:p>
          </p:txBody>
        </p:sp>
      </p:grpSp>
      <p:sp>
        <p:nvSpPr>
          <p:cNvPr name="TextBox 13" id="13"/>
          <p:cNvSpPr txBox="true"/>
          <p:nvPr/>
        </p:nvSpPr>
        <p:spPr>
          <a:xfrm rot="0">
            <a:off x="7742569" y="3020188"/>
            <a:ext cx="9363650" cy="4741799"/>
          </a:xfrm>
          <a:prstGeom prst="rect">
            <a:avLst/>
          </a:prstGeom>
        </p:spPr>
        <p:txBody>
          <a:bodyPr anchor="t" rtlCol="false" tIns="0" lIns="0" bIns="0" rIns="0">
            <a:spAutoFit/>
          </a:bodyPr>
          <a:lstStyle/>
          <a:p>
            <a:pPr algn="l">
              <a:lnSpc>
                <a:spcPts val="3765"/>
              </a:lnSpc>
            </a:pPr>
            <a:r>
              <a:rPr lang="en-US" sz="2689">
                <a:solidFill>
                  <a:srgbClr val="F6E0F5"/>
                </a:solidFill>
                <a:latin typeface="Garet"/>
                <a:ea typeface="Garet"/>
                <a:cs typeface="Garet"/>
                <a:sym typeface="Garet"/>
              </a:rPr>
              <a:t>Deep learning uses artificial neural networks (ANNs) to process and make decisions, learning hierarchical patterns in data using multiple layers of interconnected nodes to solve complex tasks. </a:t>
            </a:r>
          </a:p>
          <a:p>
            <a:pPr algn="l">
              <a:lnSpc>
                <a:spcPts val="3765"/>
              </a:lnSpc>
            </a:pPr>
          </a:p>
          <a:p>
            <a:pPr algn="l">
              <a:lnSpc>
                <a:spcPts val="3765"/>
              </a:lnSpc>
            </a:pPr>
            <a:r>
              <a:rPr lang="en-US" sz="2689">
                <a:solidFill>
                  <a:srgbClr val="F6E0F5"/>
                </a:solidFill>
                <a:latin typeface="Garet"/>
                <a:ea typeface="Garet"/>
                <a:cs typeface="Garet"/>
                <a:sym typeface="Garet"/>
              </a:rPr>
              <a:t>Deep learning is a machine learning method based on neural networks, inspired by biological neuroscience, utilizing multiple layers of artificial neurons for data processing. </a:t>
            </a:r>
          </a:p>
          <a:p>
            <a:pPr algn="l">
              <a:lnSpc>
                <a:spcPts val="3765"/>
              </a:lnSpc>
            </a:pPr>
          </a:p>
        </p:txBody>
      </p:sp>
    </p:spTree>
  </p:cSld>
  <p:clrMapOvr>
    <a:masterClrMapping/>
  </p:clrMapOvr>
</p:sld>
</file>

<file path=ppt/slides/slide1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479351" y="1996265"/>
            <a:ext cx="7579003" cy="7028141"/>
          </a:xfrm>
          <a:custGeom>
            <a:avLst/>
            <a:gdLst/>
            <a:ahLst/>
            <a:cxnLst/>
            <a:rect r="r" b="b" t="t" l="l"/>
            <a:pathLst>
              <a:path h="7028141" w="7579003">
                <a:moveTo>
                  <a:pt x="0" y="0"/>
                </a:moveTo>
                <a:lnTo>
                  <a:pt x="7579002" y="0"/>
                </a:lnTo>
                <a:lnTo>
                  <a:pt x="7579002" y="7028141"/>
                </a:lnTo>
                <a:lnTo>
                  <a:pt x="0" y="7028141"/>
                </a:lnTo>
                <a:lnTo>
                  <a:pt x="0" y="0"/>
                </a:lnTo>
                <a:close/>
              </a:path>
            </a:pathLst>
          </a:custGeom>
          <a:blipFill>
            <a:blip r:embed="rId4"/>
            <a:stretch>
              <a:fillRect l="-76104" t="-15131" r="0" b="0"/>
            </a:stretch>
          </a:blipFill>
        </p:spPr>
      </p:sp>
      <p:grpSp>
        <p:nvGrpSpPr>
          <p:cNvPr name="Group 10" id="10"/>
          <p:cNvGrpSpPr/>
          <p:nvPr/>
        </p:nvGrpSpPr>
        <p:grpSpPr>
          <a:xfrm rot="0">
            <a:off x="3579421" y="191946"/>
            <a:ext cx="11785888" cy="1049250"/>
            <a:chOff x="0" y="0"/>
            <a:chExt cx="15714517" cy="1398999"/>
          </a:xfrm>
        </p:grpSpPr>
        <p:sp>
          <p:nvSpPr>
            <p:cNvPr name="TextBox 11" id="11"/>
            <p:cNvSpPr txBox="true"/>
            <p:nvPr/>
          </p:nvSpPr>
          <p:spPr>
            <a:xfrm rot="0">
              <a:off x="6154558" y="-133350"/>
              <a:ext cx="9559959"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Deep Learning</a:t>
              </a:r>
            </a:p>
          </p:txBody>
        </p:sp>
        <p:sp>
          <p:nvSpPr>
            <p:cNvPr name="TextBox 12" id="12"/>
            <p:cNvSpPr txBox="true"/>
            <p:nvPr/>
          </p:nvSpPr>
          <p:spPr>
            <a:xfrm rot="0">
              <a:off x="0" y="-133350"/>
              <a:ext cx="6457096"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History of</a:t>
              </a:r>
            </a:p>
          </p:txBody>
        </p:sp>
      </p:grpSp>
      <p:sp>
        <p:nvSpPr>
          <p:cNvPr name="TextBox 13" id="13"/>
          <p:cNvSpPr txBox="true"/>
          <p:nvPr/>
        </p:nvSpPr>
        <p:spPr>
          <a:xfrm rot="0">
            <a:off x="1279224" y="2056617"/>
            <a:ext cx="9471388" cy="6107091"/>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Pre-1980s</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Early development of artificial neural networks (ANN), </a:t>
            </a:r>
          </a:p>
          <a:p>
            <a:pPr algn="l">
              <a:lnSpc>
                <a:spcPts val="3415"/>
              </a:lnSpc>
            </a:pPr>
            <a:r>
              <a:rPr lang="en-US" sz="2439">
                <a:solidFill>
                  <a:srgbClr val="F6E0F5"/>
                </a:solidFill>
                <a:latin typeface="Garet"/>
                <a:ea typeface="Garet"/>
                <a:cs typeface="Garet"/>
                <a:sym typeface="Garet"/>
              </a:rPr>
              <a:t>        </a:t>
            </a:r>
            <a:r>
              <a:rPr lang="en-US" sz="2439">
                <a:solidFill>
                  <a:srgbClr val="F6E0F5"/>
                </a:solidFill>
                <a:latin typeface="Garet"/>
                <a:ea typeface="Garet"/>
                <a:cs typeface="Garet"/>
                <a:sym typeface="Garet"/>
              </a:rPr>
              <a:t>key algorithms like backpropagation were introduced.</a:t>
            </a:r>
          </a:p>
          <a:p>
            <a:pPr algn="l">
              <a:lnSpc>
                <a:spcPts val="3409"/>
              </a:lnSpc>
            </a:pPr>
          </a:p>
          <a:p>
            <a:pPr algn="l">
              <a:lnSpc>
                <a:spcPts val="4809"/>
              </a:lnSpc>
            </a:pPr>
            <a:r>
              <a:rPr lang="en-US" sz="3435" b="true">
                <a:solidFill>
                  <a:srgbClr val="F6E0F5"/>
                </a:solidFill>
                <a:latin typeface="Garet Bold"/>
                <a:ea typeface="Garet Bold"/>
                <a:cs typeface="Garet Bold"/>
                <a:sym typeface="Garet Bold"/>
              </a:rPr>
              <a:t>1980s-2000s</a:t>
            </a:r>
          </a:p>
          <a:p>
            <a:pPr algn="l">
              <a:lnSpc>
                <a:spcPts val="3409"/>
              </a:lnSpc>
            </a:pPr>
            <a:r>
              <a:rPr lang="en-US" sz="2435" b="true">
                <a:solidFill>
                  <a:srgbClr val="F6E0F5"/>
                </a:solidFill>
                <a:latin typeface="Garet Bold"/>
                <a:ea typeface="Garet Bold"/>
                <a:cs typeface="Garet Bold"/>
                <a:sym typeface="Garet Bold"/>
              </a:rPr>
              <a:t>        </a:t>
            </a:r>
            <a:r>
              <a:rPr lang="en-US" sz="2435">
                <a:solidFill>
                  <a:srgbClr val="F6E0F5"/>
                </a:solidFill>
                <a:latin typeface="Garet"/>
                <a:ea typeface="Garet"/>
                <a:cs typeface="Garet"/>
                <a:sym typeface="Garet"/>
              </a:rPr>
              <a:t>Practical applications like phoneme recognition and </a:t>
            </a:r>
          </a:p>
          <a:p>
            <a:pPr algn="l">
              <a:lnSpc>
                <a:spcPts val="3409"/>
              </a:lnSpc>
            </a:pPr>
            <a:r>
              <a:rPr lang="en-US" sz="2435">
                <a:solidFill>
                  <a:srgbClr val="F6E0F5"/>
                </a:solidFill>
                <a:latin typeface="Garet"/>
                <a:ea typeface="Garet"/>
                <a:cs typeface="Garet"/>
                <a:sym typeface="Garet"/>
              </a:rPr>
              <a:t>       </a:t>
            </a:r>
            <a:r>
              <a:rPr lang="en-US" sz="2435">
                <a:solidFill>
                  <a:srgbClr val="F6E0F5"/>
                </a:solidFill>
                <a:latin typeface="Garet"/>
                <a:ea typeface="Garet"/>
                <a:cs typeface="Garet"/>
                <a:sym typeface="Garet"/>
              </a:rPr>
              <a:t>breakthroughs in Long Short-Term Memory (LSTM) </a:t>
            </a:r>
          </a:p>
          <a:p>
            <a:pPr algn="l">
              <a:lnSpc>
                <a:spcPts val="3409"/>
              </a:lnSpc>
            </a:pPr>
            <a:r>
              <a:rPr lang="en-US" sz="2435">
                <a:solidFill>
                  <a:srgbClr val="F6E0F5"/>
                </a:solidFill>
                <a:latin typeface="Garet"/>
                <a:ea typeface="Garet"/>
                <a:cs typeface="Garet"/>
                <a:sym typeface="Garet"/>
              </a:rPr>
              <a:t>       </a:t>
            </a:r>
            <a:r>
              <a:rPr lang="en-US" sz="2435">
                <a:solidFill>
                  <a:srgbClr val="F6E0F5"/>
                </a:solidFill>
                <a:latin typeface="Garet"/>
                <a:ea typeface="Garet"/>
                <a:cs typeface="Garet"/>
                <a:sym typeface="Garet"/>
              </a:rPr>
              <a:t>networks for time-series data.</a:t>
            </a:r>
          </a:p>
          <a:p>
            <a:pPr algn="l">
              <a:lnSpc>
                <a:spcPts val="3409"/>
              </a:lnSpc>
            </a:pPr>
          </a:p>
          <a:p>
            <a:pPr algn="l">
              <a:lnSpc>
                <a:spcPts val="4809"/>
              </a:lnSpc>
            </a:pPr>
            <a:r>
              <a:rPr lang="en-US" sz="3435" b="true">
                <a:solidFill>
                  <a:srgbClr val="F6E0F5"/>
                </a:solidFill>
                <a:latin typeface="Garet Bold"/>
                <a:ea typeface="Garet Bold"/>
                <a:cs typeface="Garet Bold"/>
                <a:sym typeface="Garet Bold"/>
              </a:rPr>
              <a:t>2000s and Beyond</a:t>
            </a:r>
          </a:p>
          <a:p>
            <a:pPr algn="l">
              <a:lnSpc>
                <a:spcPts val="3409"/>
              </a:lnSpc>
            </a:pPr>
            <a:r>
              <a:rPr lang="en-US" sz="2435">
                <a:solidFill>
                  <a:srgbClr val="F6E0F5"/>
                </a:solidFill>
                <a:latin typeface="Garet"/>
                <a:ea typeface="Garet"/>
                <a:cs typeface="Garet"/>
                <a:sym typeface="Garet"/>
              </a:rPr>
              <a:t>Practical applications like phoneme recognition and breakthroughs in Long Short-Term Memory (LSTM) networks for time-series data.</a:t>
            </a:r>
          </a:p>
        </p:txBody>
      </p:sp>
    </p:spTree>
  </p:cSld>
  <p:clrMapOvr>
    <a:masterClrMapping/>
  </p:clrMapOvr>
</p:sld>
</file>

<file path=ppt/slides/slide1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479351" y="1996265"/>
            <a:ext cx="7579003" cy="7028141"/>
          </a:xfrm>
          <a:custGeom>
            <a:avLst/>
            <a:gdLst/>
            <a:ahLst/>
            <a:cxnLst/>
            <a:rect r="r" b="b" t="t" l="l"/>
            <a:pathLst>
              <a:path h="7028141" w="7579003">
                <a:moveTo>
                  <a:pt x="0" y="0"/>
                </a:moveTo>
                <a:lnTo>
                  <a:pt x="7579002" y="0"/>
                </a:lnTo>
                <a:lnTo>
                  <a:pt x="7579002" y="7028141"/>
                </a:lnTo>
                <a:lnTo>
                  <a:pt x="0" y="7028141"/>
                </a:lnTo>
                <a:lnTo>
                  <a:pt x="0" y="0"/>
                </a:lnTo>
                <a:close/>
              </a:path>
            </a:pathLst>
          </a:custGeom>
          <a:blipFill>
            <a:blip r:embed="rId4"/>
            <a:stretch>
              <a:fillRect l="-76104" t="-15131" r="0" b="0"/>
            </a:stretch>
          </a:blipFill>
        </p:spPr>
      </p:sp>
      <p:grpSp>
        <p:nvGrpSpPr>
          <p:cNvPr name="Group 10" id="10"/>
          <p:cNvGrpSpPr/>
          <p:nvPr/>
        </p:nvGrpSpPr>
        <p:grpSpPr>
          <a:xfrm rot="0">
            <a:off x="3579421" y="191946"/>
            <a:ext cx="11785888" cy="1049250"/>
            <a:chOff x="0" y="0"/>
            <a:chExt cx="15714517" cy="1398999"/>
          </a:xfrm>
        </p:grpSpPr>
        <p:sp>
          <p:nvSpPr>
            <p:cNvPr name="TextBox 11" id="11"/>
            <p:cNvSpPr txBox="true"/>
            <p:nvPr/>
          </p:nvSpPr>
          <p:spPr>
            <a:xfrm rot="0">
              <a:off x="6154558" y="-133350"/>
              <a:ext cx="9559959"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Deep Learning</a:t>
              </a:r>
            </a:p>
          </p:txBody>
        </p:sp>
        <p:sp>
          <p:nvSpPr>
            <p:cNvPr name="TextBox 12" id="12"/>
            <p:cNvSpPr txBox="true"/>
            <p:nvPr/>
          </p:nvSpPr>
          <p:spPr>
            <a:xfrm rot="0">
              <a:off x="0" y="-133350"/>
              <a:ext cx="6457096"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History of</a:t>
              </a:r>
            </a:p>
          </p:txBody>
        </p:sp>
      </p:grpSp>
      <p:sp>
        <p:nvSpPr>
          <p:cNvPr name="TextBox 13" id="13"/>
          <p:cNvSpPr txBox="true"/>
          <p:nvPr/>
        </p:nvSpPr>
        <p:spPr>
          <a:xfrm rot="0">
            <a:off x="331662" y="1786580"/>
            <a:ext cx="10786636" cy="6173816"/>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Deep Learning Revolution (2010s)</a:t>
            </a:r>
          </a:p>
          <a:p>
            <a:pPr algn="l" marL="525806" indent="-262903" lvl="1">
              <a:lnSpc>
                <a:spcPts val="3409"/>
              </a:lnSpc>
              <a:buFont typeface="Arial"/>
              <a:buChar char="•"/>
            </a:pPr>
            <a:r>
              <a:rPr lang="en-US" sz="2435">
                <a:solidFill>
                  <a:srgbClr val="F6E0F5"/>
                </a:solidFill>
                <a:latin typeface="Garet"/>
                <a:ea typeface="Garet"/>
                <a:cs typeface="Garet"/>
                <a:sym typeface="Garet"/>
              </a:rPr>
              <a:t>GPU technology advancements have accelerated deep network training, leading to key successes like AlexNet (2012) and image captioning breakthroughs by combining CNNs and LSTMs. </a:t>
            </a:r>
          </a:p>
          <a:p>
            <a:pPr algn="l">
              <a:lnSpc>
                <a:spcPts val="3409"/>
              </a:lnSpc>
            </a:pPr>
          </a:p>
          <a:p>
            <a:pPr algn="l" marL="525806" indent="-262903" lvl="1">
              <a:lnSpc>
                <a:spcPts val="3409"/>
              </a:lnSpc>
              <a:buFont typeface="Arial"/>
              <a:buChar char="•"/>
            </a:pPr>
            <a:r>
              <a:rPr lang="en-US" sz="2435">
                <a:solidFill>
                  <a:srgbClr val="F6E0F5"/>
                </a:solidFill>
                <a:latin typeface="Garet"/>
                <a:ea typeface="Garet"/>
                <a:cs typeface="Garet"/>
                <a:sym typeface="Garet"/>
              </a:rPr>
              <a:t>Deep Networks: Techniques to train very deep networks were developed, such as Highway Networks and Residual Networks (ResNet). GANs gained prominence for generative modeling, producing high-quality images</a:t>
            </a:r>
          </a:p>
          <a:p>
            <a:pPr algn="l">
              <a:lnSpc>
                <a:spcPts val="3409"/>
              </a:lnSpc>
            </a:pPr>
            <a:r>
              <a:rPr lang="en-US" sz="2435">
                <a:solidFill>
                  <a:srgbClr val="F6E0F5"/>
                </a:solidFill>
                <a:latin typeface="Garet"/>
                <a:ea typeface="Garet"/>
                <a:cs typeface="Garet"/>
                <a:sym typeface="Garet"/>
              </a:rPr>
              <a:t> </a:t>
            </a:r>
          </a:p>
          <a:p>
            <a:pPr algn="l" marL="525806" indent="-262903" lvl="1">
              <a:lnSpc>
                <a:spcPts val="3409"/>
              </a:lnSpc>
              <a:buFont typeface="Arial"/>
              <a:buChar char="•"/>
            </a:pPr>
            <a:r>
              <a:rPr lang="en-US" sz="2435">
                <a:solidFill>
                  <a:srgbClr val="F6E0F5"/>
                </a:solidFill>
                <a:latin typeface="Garet"/>
                <a:ea typeface="Garet"/>
                <a:cs typeface="Garet"/>
                <a:sym typeface="Garet"/>
              </a:rPr>
              <a:t>Impact Across Domains: By 2015, deep learning began significantly influencing various fields, particularly in computer vision and automatic speech recognition (ASR). LSTM models improved Google’s speech recognition by 49%.</a:t>
            </a:r>
          </a:p>
        </p:txBody>
      </p:sp>
    </p:spTree>
  </p:cSld>
  <p:clrMapOvr>
    <a:masterClrMapping/>
  </p:clrMapOvr>
</p:sld>
</file>

<file path=ppt/slides/slide1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4288430" y="6332681"/>
            <a:ext cx="5083664" cy="5086203"/>
          </a:xfrm>
          <a:custGeom>
            <a:avLst/>
            <a:gdLst/>
            <a:ahLst/>
            <a:cxnLst/>
            <a:rect r="r" b="b" t="t" l="l"/>
            <a:pathLst>
              <a:path h="5086203" w="5083664">
                <a:moveTo>
                  <a:pt x="0" y="0"/>
                </a:moveTo>
                <a:lnTo>
                  <a:pt x="5083664" y="0"/>
                </a:lnTo>
                <a:lnTo>
                  <a:pt x="5083664" y="5086204"/>
                </a:lnTo>
                <a:lnTo>
                  <a:pt x="0" y="5086204"/>
                </a:lnTo>
                <a:lnTo>
                  <a:pt x="0" y="0"/>
                </a:lnTo>
                <a:close/>
              </a:path>
            </a:pathLst>
          </a:custGeom>
          <a:blipFill>
            <a:blip r:embed="rId4"/>
            <a:stretch>
              <a:fillRect l="0" t="0" r="0" b="0"/>
            </a:stretch>
          </a:blipFill>
        </p:spPr>
      </p:sp>
      <p:graphicFrame>
        <p:nvGraphicFramePr>
          <p:cNvPr name="Table 10" id="10"/>
          <p:cNvGraphicFramePr>
            <a:graphicFrameLocks noGrp="true"/>
          </p:cNvGraphicFramePr>
          <p:nvPr/>
        </p:nvGraphicFramePr>
        <p:xfrm>
          <a:off x="1243219" y="2074425"/>
          <a:ext cx="15801562" cy="6420247"/>
        </p:xfrm>
        <a:graphic>
          <a:graphicData uri="http://schemas.openxmlformats.org/drawingml/2006/table">
            <a:tbl>
              <a:tblPr/>
              <a:tblGrid>
                <a:gridCol w="3706037"/>
                <a:gridCol w="6048065"/>
                <a:gridCol w="6047459"/>
              </a:tblGrid>
              <a:tr h="1188177">
                <a:tc>
                  <a:txBody>
                    <a:bodyPr anchor="t" rtlCol="false"/>
                    <a:lstStyle/>
                    <a:p>
                      <a:pPr algn="ctr">
                        <a:lnSpc>
                          <a:spcPts val="4199"/>
                        </a:lnSpc>
                        <a:defRPr/>
                      </a:pPr>
                      <a:r>
                        <a:rPr lang="en-US" sz="2999" b="true">
                          <a:solidFill>
                            <a:srgbClr val="000000"/>
                          </a:solidFill>
                          <a:latin typeface="Garet Bold"/>
                          <a:ea typeface="Garet Bold"/>
                          <a:cs typeface="Garet Bold"/>
                          <a:sym typeface="Garet Bold"/>
                        </a:rPr>
                        <a:t>Role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199"/>
                        </a:lnSpc>
                        <a:defRPr/>
                      </a:pPr>
                      <a:r>
                        <a:rPr lang="en-US" sz="2999" b="true">
                          <a:solidFill>
                            <a:srgbClr val="000000"/>
                          </a:solidFill>
                          <a:latin typeface="Garet Bold"/>
                          <a:ea typeface="Garet Bold"/>
                          <a:cs typeface="Garet Bold"/>
                          <a:sym typeface="Garet Bold"/>
                        </a:rPr>
                        <a:t>Importance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199"/>
                        </a:lnSpc>
                        <a:defRPr/>
                      </a:pPr>
                      <a:r>
                        <a:rPr lang="en-US" sz="2999" b="true">
                          <a:solidFill>
                            <a:srgbClr val="000000"/>
                          </a:solidFill>
                          <a:latin typeface="Garet Bold"/>
                          <a:ea typeface="Garet Bold"/>
                          <a:cs typeface="Garet Bold"/>
                          <a:sym typeface="Garet Bold"/>
                        </a:rPr>
                        <a:t>Example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1266298">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Handling Massive and Complex Datasets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handles large, complex datasets better than traditional algorithms.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Genomics processes DNA for genetic disease understanding. Deep learning detects patterns in massive datasets for personalized treatments.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91443">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Feature Engineering Automation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eliminates manual feature extraction, saving time in training neural networks.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CNNs automating feature extraction in image recognition for accuracy.</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91443">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Superior Performance in Unstructured Data</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excels with unstructured data like images, audio, video, and text, improving performance.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NLP tasks use RNNs and Transformers for accurate text processing.</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91443">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Image and Video Recognition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excels in image and video processing for various industries.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key for autonomous vehicles to perceive surroundings.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91443">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Speech Recognition and Language Understanding</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boosts speech recognition for virtual assistants and chatbots.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improved speech recognition and language understanding for applications.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grpSp>
        <p:nvGrpSpPr>
          <p:cNvPr name="Group 11" id="11"/>
          <p:cNvGrpSpPr/>
          <p:nvPr/>
        </p:nvGrpSpPr>
        <p:grpSpPr>
          <a:xfrm rot="0">
            <a:off x="2928856" y="533242"/>
            <a:ext cx="13296856" cy="990917"/>
            <a:chOff x="0" y="0"/>
            <a:chExt cx="17729141" cy="1321222"/>
          </a:xfrm>
        </p:grpSpPr>
        <p:sp>
          <p:nvSpPr>
            <p:cNvPr name="TextBox 12" id="12"/>
            <p:cNvSpPr txBox="true"/>
            <p:nvPr/>
          </p:nvSpPr>
          <p:spPr>
            <a:xfrm rot="0">
              <a:off x="8700667" y="-133350"/>
              <a:ext cx="9028474" cy="1454572"/>
            </a:xfrm>
            <a:prstGeom prst="rect">
              <a:avLst/>
            </a:prstGeom>
          </p:spPr>
          <p:txBody>
            <a:bodyPr anchor="t" rtlCol="false" tIns="0" lIns="0" bIns="0" rIns="0">
              <a:spAutoFit/>
            </a:bodyPr>
            <a:lstStyle/>
            <a:p>
              <a:pPr algn="ctr">
                <a:lnSpc>
                  <a:spcPts val="9125"/>
                </a:lnSpc>
                <a:spcBef>
                  <a:spcPct val="0"/>
                </a:spcBef>
              </a:pPr>
              <a:r>
                <a:rPr lang="en-US" b="true" sz="6517">
                  <a:solidFill>
                    <a:srgbClr val="F6E0F5"/>
                  </a:solidFill>
                  <a:latin typeface="Garet Bold"/>
                  <a:ea typeface="Garet Bold"/>
                  <a:cs typeface="Garet Bold"/>
                  <a:sym typeface="Garet Bold"/>
                </a:rPr>
                <a:t>Deep Learning</a:t>
              </a:r>
            </a:p>
          </p:txBody>
        </p:sp>
        <p:sp>
          <p:nvSpPr>
            <p:cNvPr name="TextBox 13" id="13"/>
            <p:cNvSpPr txBox="true"/>
            <p:nvPr/>
          </p:nvSpPr>
          <p:spPr>
            <a:xfrm rot="0">
              <a:off x="0" y="-133350"/>
              <a:ext cx="9305300" cy="1454572"/>
            </a:xfrm>
            <a:prstGeom prst="rect">
              <a:avLst/>
            </a:prstGeom>
          </p:spPr>
          <p:txBody>
            <a:bodyPr anchor="t" rtlCol="false" tIns="0" lIns="0" bIns="0" rIns="0">
              <a:spAutoFit/>
            </a:bodyPr>
            <a:lstStyle/>
            <a:p>
              <a:pPr algn="ctr">
                <a:lnSpc>
                  <a:spcPts val="9125"/>
                </a:lnSpc>
                <a:spcBef>
                  <a:spcPct val="0"/>
                </a:spcBef>
              </a:pPr>
              <a:r>
                <a:rPr lang="en-US" b="true" sz="6517">
                  <a:solidFill>
                    <a:srgbClr val="A280EC"/>
                  </a:solidFill>
                  <a:latin typeface="Garet Bold"/>
                  <a:ea typeface="Garet Bold"/>
                  <a:cs typeface="Garet Bold"/>
                  <a:sym typeface="Garet Bold"/>
                </a:rPr>
                <a:t>Importance of</a:t>
              </a:r>
            </a:p>
          </p:txBody>
        </p:sp>
      </p:grpSp>
    </p:spTree>
  </p:cSld>
  <p:clrMapOvr>
    <a:masterClrMapping/>
  </p:clrMapOvr>
</p:sld>
</file>

<file path=ppt/slides/slide1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4288430" y="6332681"/>
            <a:ext cx="5083664" cy="5086203"/>
          </a:xfrm>
          <a:custGeom>
            <a:avLst/>
            <a:gdLst/>
            <a:ahLst/>
            <a:cxnLst/>
            <a:rect r="r" b="b" t="t" l="l"/>
            <a:pathLst>
              <a:path h="5086203" w="5083664">
                <a:moveTo>
                  <a:pt x="0" y="0"/>
                </a:moveTo>
                <a:lnTo>
                  <a:pt x="5083664" y="0"/>
                </a:lnTo>
                <a:lnTo>
                  <a:pt x="5083664" y="5086204"/>
                </a:lnTo>
                <a:lnTo>
                  <a:pt x="0" y="5086204"/>
                </a:lnTo>
                <a:lnTo>
                  <a:pt x="0" y="0"/>
                </a:lnTo>
                <a:close/>
              </a:path>
            </a:pathLst>
          </a:custGeom>
          <a:blipFill>
            <a:blip r:embed="rId4"/>
            <a:stretch>
              <a:fillRect l="0" t="0" r="0" b="0"/>
            </a:stretch>
          </a:blipFill>
        </p:spPr>
      </p:sp>
      <p:graphicFrame>
        <p:nvGraphicFramePr>
          <p:cNvPr name="Table 10" id="10"/>
          <p:cNvGraphicFramePr>
            <a:graphicFrameLocks noGrp="true"/>
          </p:cNvGraphicFramePr>
          <p:nvPr/>
        </p:nvGraphicFramePr>
        <p:xfrm>
          <a:off x="1243219" y="2074425"/>
          <a:ext cx="15801562" cy="6420098"/>
        </p:xfrm>
        <a:graphic>
          <a:graphicData uri="http://schemas.openxmlformats.org/drawingml/2006/table">
            <a:tbl>
              <a:tblPr/>
              <a:tblGrid>
                <a:gridCol w="3706037"/>
                <a:gridCol w="6048065"/>
                <a:gridCol w="6047459"/>
              </a:tblGrid>
              <a:tr h="1188178">
                <a:tc>
                  <a:txBody>
                    <a:bodyPr anchor="t" rtlCol="false"/>
                    <a:lstStyle/>
                    <a:p>
                      <a:pPr algn="ctr">
                        <a:lnSpc>
                          <a:spcPts val="4199"/>
                        </a:lnSpc>
                        <a:defRPr/>
                      </a:pPr>
                      <a:r>
                        <a:rPr lang="en-US" sz="2999" b="true">
                          <a:solidFill>
                            <a:srgbClr val="000000"/>
                          </a:solidFill>
                          <a:latin typeface="Garet Bold"/>
                          <a:ea typeface="Garet Bold"/>
                          <a:cs typeface="Garet Bold"/>
                          <a:sym typeface="Garet Bold"/>
                        </a:rPr>
                        <a:t>Role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199"/>
                        </a:lnSpc>
                        <a:defRPr/>
                      </a:pPr>
                      <a:r>
                        <a:rPr lang="en-US" sz="2999" b="true">
                          <a:solidFill>
                            <a:srgbClr val="000000"/>
                          </a:solidFill>
                          <a:latin typeface="Garet Bold"/>
                          <a:ea typeface="Garet Bold"/>
                          <a:cs typeface="Garet Bold"/>
                          <a:sym typeface="Garet Bold"/>
                        </a:rPr>
                        <a:t>Importance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199"/>
                        </a:lnSpc>
                        <a:defRPr/>
                      </a:pPr>
                      <a:r>
                        <a:rPr lang="en-US" sz="2999" b="true">
                          <a:solidFill>
                            <a:srgbClr val="000000"/>
                          </a:solidFill>
                          <a:latin typeface="Garet Bold"/>
                          <a:ea typeface="Garet Bold"/>
                          <a:cs typeface="Garet Bold"/>
                          <a:sym typeface="Garet Bold"/>
                        </a:rPr>
                        <a:t>Example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1266146">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High-Level Abstraction and Complex Pattern Recognition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models learn abstract representations at different levels for complex data patterns.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in fraud detection analyzes transactions for patterns.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91444">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Real-Time Processing Capabilities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models for real-time applications with improved hardware capabilities.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models detect and respond to threats in real-time by monitoring network traffic and system logs.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91444">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End-to-End Learning</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models skip preprocessing, feature extraction, and train end-to-end.</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LSTM networks in speech-to-text systems learn from audio directly.</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91444">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Continuous Learning and Adaptability</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models adapt and learn from new data.</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in recommendation systems adapts to user preferences over time.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91444">
                <a:tc>
                  <a:txBody>
                    <a:bodyPr anchor="t" rtlCol="false"/>
                    <a:lstStyle/>
                    <a:p>
                      <a:pPr algn="ctr">
                        <a:lnSpc>
                          <a:spcPts val="2100"/>
                        </a:lnSpc>
                        <a:defRPr/>
                      </a:pPr>
                      <a:r>
                        <a:rPr lang="en-US" sz="1500" b="true">
                          <a:solidFill>
                            <a:srgbClr val="000000"/>
                          </a:solidFill>
                          <a:latin typeface="Garet Bold"/>
                          <a:ea typeface="Garet Bold"/>
                          <a:cs typeface="Garet Bold"/>
                          <a:sym typeface="Garet Bold"/>
                        </a:rPr>
                        <a:t>Enhanced Predictive Analytics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enhances predictive analytics for forecasting future outcomes.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100"/>
                        </a:lnSpc>
                        <a:defRPr/>
                      </a:pPr>
                      <a:r>
                        <a:rPr lang="en-US" sz="1500">
                          <a:solidFill>
                            <a:srgbClr val="000000"/>
                          </a:solidFill>
                          <a:latin typeface="Garet"/>
                          <a:ea typeface="Garet"/>
                          <a:cs typeface="Garet"/>
                          <a:sym typeface="Garet"/>
                        </a:rPr>
                        <a:t>Deep learning predicts electricity consumption patterns in the energy sector.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grpSp>
        <p:nvGrpSpPr>
          <p:cNvPr name="Group 11" id="11"/>
          <p:cNvGrpSpPr/>
          <p:nvPr/>
        </p:nvGrpSpPr>
        <p:grpSpPr>
          <a:xfrm rot="0">
            <a:off x="2928856" y="533242"/>
            <a:ext cx="13296856" cy="990917"/>
            <a:chOff x="0" y="0"/>
            <a:chExt cx="17729141" cy="1321222"/>
          </a:xfrm>
        </p:grpSpPr>
        <p:sp>
          <p:nvSpPr>
            <p:cNvPr name="TextBox 12" id="12"/>
            <p:cNvSpPr txBox="true"/>
            <p:nvPr/>
          </p:nvSpPr>
          <p:spPr>
            <a:xfrm rot="0">
              <a:off x="8700667" y="-133350"/>
              <a:ext cx="9028474" cy="1454572"/>
            </a:xfrm>
            <a:prstGeom prst="rect">
              <a:avLst/>
            </a:prstGeom>
          </p:spPr>
          <p:txBody>
            <a:bodyPr anchor="t" rtlCol="false" tIns="0" lIns="0" bIns="0" rIns="0">
              <a:spAutoFit/>
            </a:bodyPr>
            <a:lstStyle/>
            <a:p>
              <a:pPr algn="ctr">
                <a:lnSpc>
                  <a:spcPts val="9125"/>
                </a:lnSpc>
                <a:spcBef>
                  <a:spcPct val="0"/>
                </a:spcBef>
              </a:pPr>
              <a:r>
                <a:rPr lang="en-US" b="true" sz="6517">
                  <a:solidFill>
                    <a:srgbClr val="F6E0F5"/>
                  </a:solidFill>
                  <a:latin typeface="Garet Bold"/>
                  <a:ea typeface="Garet Bold"/>
                  <a:cs typeface="Garet Bold"/>
                  <a:sym typeface="Garet Bold"/>
                </a:rPr>
                <a:t>Deep Learning</a:t>
              </a:r>
            </a:p>
          </p:txBody>
        </p:sp>
        <p:sp>
          <p:nvSpPr>
            <p:cNvPr name="TextBox 13" id="13"/>
            <p:cNvSpPr txBox="true"/>
            <p:nvPr/>
          </p:nvSpPr>
          <p:spPr>
            <a:xfrm rot="0">
              <a:off x="0" y="-133350"/>
              <a:ext cx="9305300" cy="1454572"/>
            </a:xfrm>
            <a:prstGeom prst="rect">
              <a:avLst/>
            </a:prstGeom>
          </p:spPr>
          <p:txBody>
            <a:bodyPr anchor="t" rtlCol="false" tIns="0" lIns="0" bIns="0" rIns="0">
              <a:spAutoFit/>
            </a:bodyPr>
            <a:lstStyle/>
            <a:p>
              <a:pPr algn="ctr">
                <a:lnSpc>
                  <a:spcPts val="9125"/>
                </a:lnSpc>
                <a:spcBef>
                  <a:spcPct val="0"/>
                </a:spcBef>
              </a:pPr>
              <a:r>
                <a:rPr lang="en-US" b="true" sz="6517">
                  <a:solidFill>
                    <a:srgbClr val="A280EC"/>
                  </a:solidFill>
                  <a:latin typeface="Garet Bold"/>
                  <a:ea typeface="Garet Bold"/>
                  <a:cs typeface="Garet Bold"/>
                  <a:sym typeface="Garet Bold"/>
                </a:rPr>
                <a:t>Importance of</a:t>
              </a:r>
            </a:p>
          </p:txBody>
        </p:sp>
      </p:grpSp>
    </p:spTree>
  </p:cSld>
  <p:clrMapOvr>
    <a:masterClrMapping/>
  </p:clrMapOvr>
</p:sld>
</file>

<file path=ppt/slides/slide1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93622" y="1877194"/>
            <a:ext cx="7369878" cy="6532612"/>
          </a:xfrm>
          <a:custGeom>
            <a:avLst/>
            <a:gdLst/>
            <a:ahLst/>
            <a:cxnLst/>
            <a:rect r="r" b="b" t="t" l="l"/>
            <a:pathLst>
              <a:path h="6532612" w="7369878">
                <a:moveTo>
                  <a:pt x="0" y="0"/>
                </a:moveTo>
                <a:lnTo>
                  <a:pt x="7369878" y="0"/>
                </a:lnTo>
                <a:lnTo>
                  <a:pt x="7369878" y="6532612"/>
                </a:lnTo>
                <a:lnTo>
                  <a:pt x="0" y="6532612"/>
                </a:lnTo>
                <a:lnTo>
                  <a:pt x="0" y="0"/>
                </a:lnTo>
                <a:close/>
              </a:path>
            </a:pathLst>
          </a:custGeom>
          <a:blipFill>
            <a:blip r:embed="rId4"/>
            <a:stretch>
              <a:fillRect l="0" t="0" r="0" b="-12816"/>
            </a:stretch>
          </a:blipFill>
        </p:spPr>
      </p:sp>
      <p:grpSp>
        <p:nvGrpSpPr>
          <p:cNvPr name="Group 10" id="10"/>
          <p:cNvGrpSpPr/>
          <p:nvPr/>
        </p:nvGrpSpPr>
        <p:grpSpPr>
          <a:xfrm rot="0">
            <a:off x="3240618" y="504075"/>
            <a:ext cx="13142890" cy="1049250"/>
            <a:chOff x="0" y="0"/>
            <a:chExt cx="17523854" cy="1398999"/>
          </a:xfrm>
        </p:grpSpPr>
        <p:sp>
          <p:nvSpPr>
            <p:cNvPr name="TextBox 11" id="11"/>
            <p:cNvSpPr txBox="true"/>
            <p:nvPr/>
          </p:nvSpPr>
          <p:spPr>
            <a:xfrm rot="0">
              <a:off x="5959707" y="-133350"/>
              <a:ext cx="11564147"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Machine Learning</a:t>
              </a:r>
            </a:p>
          </p:txBody>
        </p:sp>
        <p:sp>
          <p:nvSpPr>
            <p:cNvPr name="TextBox 12" id="12"/>
            <p:cNvSpPr txBox="true"/>
            <p:nvPr/>
          </p:nvSpPr>
          <p:spPr>
            <a:xfrm rot="0">
              <a:off x="0" y="-133350"/>
              <a:ext cx="6401424"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Basics of</a:t>
              </a:r>
            </a:p>
          </p:txBody>
        </p:sp>
      </p:grpSp>
      <p:sp>
        <p:nvSpPr>
          <p:cNvPr name="TextBox 13" id="13"/>
          <p:cNvSpPr txBox="true"/>
          <p:nvPr/>
        </p:nvSpPr>
        <p:spPr>
          <a:xfrm rot="0">
            <a:off x="9139238" y="4488225"/>
            <a:ext cx="9525" cy="1177199"/>
          </a:xfrm>
          <a:prstGeom prst="rect">
            <a:avLst/>
          </a:prstGeom>
        </p:spPr>
        <p:txBody>
          <a:bodyPr anchor="t" rtlCol="false" tIns="0" lIns="0" bIns="0" rIns="0">
            <a:spAutoFit/>
          </a:bodyPr>
          <a:lstStyle/>
          <a:p>
            <a:pPr algn="ctr">
              <a:lnSpc>
                <a:spcPts val="9662"/>
              </a:lnSpc>
              <a:spcBef>
                <a:spcPct val="0"/>
              </a:spcBef>
            </a:pPr>
          </a:p>
        </p:txBody>
      </p:sp>
      <p:sp>
        <p:nvSpPr>
          <p:cNvPr name="TextBox 14" id="14"/>
          <p:cNvSpPr txBox="true"/>
          <p:nvPr/>
        </p:nvSpPr>
        <p:spPr>
          <a:xfrm rot="0">
            <a:off x="7563500" y="2056617"/>
            <a:ext cx="9972435" cy="6107091"/>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Definition and Scope</a:t>
            </a:r>
          </a:p>
          <a:p>
            <a:pPr algn="l" marL="1053591" indent="-351197" lvl="2">
              <a:lnSpc>
                <a:spcPts val="3415"/>
              </a:lnSpc>
              <a:buFont typeface="Arial"/>
              <a:buChar char="⚬"/>
            </a:pPr>
            <a:r>
              <a:rPr lang="en-US" sz="2439">
                <a:solidFill>
                  <a:srgbClr val="F6E0F5"/>
                </a:solidFill>
                <a:latin typeface="Garet"/>
                <a:ea typeface="Garet"/>
                <a:cs typeface="Garet"/>
                <a:sym typeface="Garet"/>
              </a:rPr>
              <a:t>ML subset using deep neural networks to model patterns.</a:t>
            </a:r>
          </a:p>
          <a:p>
            <a:pPr algn="l" marL="1053591" indent="-351197" lvl="2">
              <a:lnSpc>
                <a:spcPts val="3415"/>
              </a:lnSpc>
              <a:buFont typeface="Arial"/>
              <a:buChar char="⚬"/>
            </a:pPr>
            <a:r>
              <a:rPr lang="en-US" sz="2439">
                <a:solidFill>
                  <a:srgbClr val="F6E0F5"/>
                </a:solidFill>
                <a:latin typeface="Garet"/>
                <a:ea typeface="Garet"/>
                <a:cs typeface="Garet"/>
                <a:sym typeface="Garet"/>
              </a:rPr>
              <a:t>Inspired by human brain, handles data, performs image and speech tasks.</a:t>
            </a:r>
          </a:p>
          <a:p>
            <a:pPr algn="l">
              <a:lnSpc>
                <a:spcPts val="4809"/>
              </a:lnSpc>
            </a:pPr>
            <a:r>
              <a:rPr lang="en-US" sz="3435" b="true">
                <a:solidFill>
                  <a:srgbClr val="F6E0F5"/>
                </a:solidFill>
                <a:latin typeface="Garet Bold"/>
                <a:ea typeface="Garet Bold"/>
                <a:cs typeface="Garet Bold"/>
                <a:sym typeface="Garet Bold"/>
              </a:rPr>
              <a:t>How it works</a:t>
            </a:r>
          </a:p>
          <a:p>
            <a:pPr algn="l" marL="1051612" indent="-350537" lvl="2">
              <a:lnSpc>
                <a:spcPts val="3409"/>
              </a:lnSpc>
              <a:buFont typeface="Arial"/>
              <a:buChar char="⚬"/>
            </a:pPr>
            <a:r>
              <a:rPr lang="en-US" sz="2435">
                <a:solidFill>
                  <a:srgbClr val="F6E0F5"/>
                </a:solidFill>
                <a:latin typeface="Garet"/>
                <a:ea typeface="Garet"/>
                <a:cs typeface="Garet"/>
                <a:sym typeface="Garet"/>
              </a:rPr>
              <a:t>Neural networks learn features from data with more layers.</a:t>
            </a:r>
          </a:p>
          <a:p>
            <a:pPr algn="l" marL="1051612" indent="-350537" lvl="2">
              <a:lnSpc>
                <a:spcPts val="3409"/>
              </a:lnSpc>
              <a:buFont typeface="Arial"/>
              <a:buChar char="⚬"/>
            </a:pPr>
            <a:r>
              <a:rPr lang="en-US" sz="2435">
                <a:solidFill>
                  <a:srgbClr val="F6E0F5"/>
                </a:solidFill>
                <a:latin typeface="Garet"/>
                <a:ea typeface="Garet"/>
                <a:cs typeface="Garet"/>
                <a:sym typeface="Garet"/>
              </a:rPr>
              <a:t>Example: DL model learns features like edges, textures, objects.</a:t>
            </a:r>
          </a:p>
          <a:p>
            <a:pPr algn="l">
              <a:lnSpc>
                <a:spcPts val="4809"/>
              </a:lnSpc>
            </a:pPr>
            <a:r>
              <a:rPr lang="en-US" sz="3435" b="true">
                <a:solidFill>
                  <a:srgbClr val="F6E0F5"/>
                </a:solidFill>
                <a:latin typeface="Garet Bold"/>
                <a:ea typeface="Garet Bold"/>
                <a:cs typeface="Garet Bold"/>
                <a:sym typeface="Garet Bold"/>
              </a:rPr>
              <a:t>Algorithms and Models</a:t>
            </a:r>
          </a:p>
          <a:p>
            <a:pPr algn="l">
              <a:lnSpc>
                <a:spcPts val="3409"/>
              </a:lnSpc>
            </a:pPr>
            <a:r>
              <a:rPr lang="en-US" sz="2435">
                <a:solidFill>
                  <a:srgbClr val="F6E0F5"/>
                </a:solidFill>
                <a:latin typeface="Garet"/>
                <a:ea typeface="Garet"/>
                <a:cs typeface="Garet"/>
                <a:sym typeface="Garet"/>
              </a:rPr>
              <a:t>CNNs for image processing, RNNs for sequence data, and GANs for synthetic data generation.</a:t>
            </a:r>
          </a:p>
        </p:txBody>
      </p:sp>
    </p:spTree>
  </p:cSld>
  <p:clrMapOvr>
    <a:masterClrMapping/>
  </p:clrMapOvr>
</p:sld>
</file>

<file path=ppt/slides/slide1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93622" y="1877194"/>
            <a:ext cx="7369878" cy="6532612"/>
          </a:xfrm>
          <a:custGeom>
            <a:avLst/>
            <a:gdLst/>
            <a:ahLst/>
            <a:cxnLst/>
            <a:rect r="r" b="b" t="t" l="l"/>
            <a:pathLst>
              <a:path h="6532612" w="7369878">
                <a:moveTo>
                  <a:pt x="0" y="0"/>
                </a:moveTo>
                <a:lnTo>
                  <a:pt x="7369878" y="0"/>
                </a:lnTo>
                <a:lnTo>
                  <a:pt x="7369878" y="6532612"/>
                </a:lnTo>
                <a:lnTo>
                  <a:pt x="0" y="6532612"/>
                </a:lnTo>
                <a:lnTo>
                  <a:pt x="0" y="0"/>
                </a:lnTo>
                <a:close/>
              </a:path>
            </a:pathLst>
          </a:custGeom>
          <a:blipFill>
            <a:blip r:embed="rId4"/>
            <a:stretch>
              <a:fillRect l="0" t="0" r="0" b="-12816"/>
            </a:stretch>
          </a:blipFill>
        </p:spPr>
      </p:sp>
      <p:grpSp>
        <p:nvGrpSpPr>
          <p:cNvPr name="Group 10" id="10"/>
          <p:cNvGrpSpPr/>
          <p:nvPr/>
        </p:nvGrpSpPr>
        <p:grpSpPr>
          <a:xfrm rot="0">
            <a:off x="3240618" y="504075"/>
            <a:ext cx="13142890" cy="1049250"/>
            <a:chOff x="0" y="0"/>
            <a:chExt cx="17523854" cy="1398999"/>
          </a:xfrm>
        </p:grpSpPr>
        <p:sp>
          <p:nvSpPr>
            <p:cNvPr name="TextBox 11" id="11"/>
            <p:cNvSpPr txBox="true"/>
            <p:nvPr/>
          </p:nvSpPr>
          <p:spPr>
            <a:xfrm rot="0">
              <a:off x="5959707" y="-133350"/>
              <a:ext cx="11564147"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Machine Learning</a:t>
              </a:r>
            </a:p>
          </p:txBody>
        </p:sp>
        <p:sp>
          <p:nvSpPr>
            <p:cNvPr name="TextBox 12" id="12"/>
            <p:cNvSpPr txBox="true"/>
            <p:nvPr/>
          </p:nvSpPr>
          <p:spPr>
            <a:xfrm rot="0">
              <a:off x="0" y="-133350"/>
              <a:ext cx="6401424"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Basics of</a:t>
              </a:r>
            </a:p>
          </p:txBody>
        </p:sp>
      </p:grpSp>
      <p:sp>
        <p:nvSpPr>
          <p:cNvPr name="TextBox 13" id="13"/>
          <p:cNvSpPr txBox="true"/>
          <p:nvPr/>
        </p:nvSpPr>
        <p:spPr>
          <a:xfrm rot="0">
            <a:off x="9139238" y="4488225"/>
            <a:ext cx="9525" cy="1177199"/>
          </a:xfrm>
          <a:prstGeom prst="rect">
            <a:avLst/>
          </a:prstGeom>
        </p:spPr>
        <p:txBody>
          <a:bodyPr anchor="t" rtlCol="false" tIns="0" lIns="0" bIns="0" rIns="0">
            <a:spAutoFit/>
          </a:bodyPr>
          <a:lstStyle/>
          <a:p>
            <a:pPr algn="ctr">
              <a:lnSpc>
                <a:spcPts val="9662"/>
              </a:lnSpc>
              <a:spcBef>
                <a:spcPct val="0"/>
              </a:spcBef>
            </a:pPr>
          </a:p>
        </p:txBody>
      </p:sp>
      <p:sp>
        <p:nvSpPr>
          <p:cNvPr name="TextBox 14" id="14"/>
          <p:cNvSpPr txBox="true"/>
          <p:nvPr/>
        </p:nvSpPr>
        <p:spPr>
          <a:xfrm rot="0">
            <a:off x="7672214" y="2180483"/>
            <a:ext cx="9972435" cy="5859358"/>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Performance and Accuracy</a:t>
            </a:r>
          </a:p>
          <a:p>
            <a:pPr algn="l" marL="1053591" indent="-351197" lvl="2">
              <a:lnSpc>
                <a:spcPts val="3415"/>
              </a:lnSpc>
              <a:buFont typeface="Arial"/>
              <a:buChar char="⚬"/>
            </a:pPr>
            <a:r>
              <a:rPr lang="en-US" sz="2439">
                <a:solidFill>
                  <a:srgbClr val="F6E0F5"/>
                </a:solidFill>
                <a:latin typeface="Garet"/>
                <a:ea typeface="Garet"/>
                <a:cs typeface="Garet"/>
                <a:sym typeface="Garet"/>
              </a:rPr>
              <a:t>Proficient with big data tasks.</a:t>
            </a:r>
          </a:p>
          <a:p>
            <a:pPr algn="l" marL="1053591" indent="-351197" lvl="2">
              <a:lnSpc>
                <a:spcPts val="3415"/>
              </a:lnSpc>
              <a:buFont typeface="Arial"/>
              <a:buChar char="⚬"/>
            </a:pPr>
            <a:r>
              <a:rPr lang="en-US" sz="2439">
                <a:solidFill>
                  <a:srgbClr val="F6E0F5"/>
                </a:solidFill>
                <a:latin typeface="Garet"/>
                <a:ea typeface="Garet"/>
                <a:cs typeface="Garet"/>
                <a:sym typeface="Garet"/>
              </a:rPr>
              <a:t>Improve accuracy in tasks with more data and power.</a:t>
            </a:r>
          </a:p>
          <a:p>
            <a:pPr algn="l">
              <a:lnSpc>
                <a:spcPts val="4809"/>
              </a:lnSpc>
            </a:pPr>
            <a:r>
              <a:rPr lang="en-US" sz="3435" b="true">
                <a:solidFill>
                  <a:srgbClr val="F6E0F5"/>
                </a:solidFill>
                <a:latin typeface="Garet Bold"/>
                <a:ea typeface="Garet Bold"/>
                <a:cs typeface="Garet Bold"/>
                <a:sym typeface="Garet Bold"/>
              </a:rPr>
              <a:t>Training Time and Data Requirements</a:t>
            </a:r>
          </a:p>
          <a:p>
            <a:pPr algn="l" marL="1051612" indent="-350537" lvl="2">
              <a:lnSpc>
                <a:spcPts val="3409"/>
              </a:lnSpc>
              <a:buFont typeface="Arial"/>
              <a:buChar char="⚬"/>
            </a:pPr>
            <a:r>
              <a:rPr lang="en-US" sz="2435">
                <a:solidFill>
                  <a:srgbClr val="F6E0F5"/>
                </a:solidFill>
                <a:latin typeface="Garet"/>
                <a:ea typeface="Garet"/>
                <a:cs typeface="Garet"/>
                <a:sym typeface="Garet"/>
              </a:rPr>
              <a:t>GPU and large data required.</a:t>
            </a:r>
          </a:p>
          <a:p>
            <a:pPr algn="l" marL="1051612" indent="-350537" lvl="2">
              <a:lnSpc>
                <a:spcPts val="3409"/>
              </a:lnSpc>
              <a:buFont typeface="Arial"/>
              <a:buChar char="⚬"/>
            </a:pPr>
            <a:r>
              <a:rPr lang="en-US" sz="2435">
                <a:solidFill>
                  <a:srgbClr val="F6E0F5"/>
                </a:solidFill>
                <a:latin typeface="Garet"/>
                <a:ea typeface="Garet"/>
                <a:cs typeface="Garet"/>
                <a:sym typeface="Garet"/>
              </a:rPr>
              <a:t>Training a deep neural network can take hours, days, or even weeks.</a:t>
            </a:r>
          </a:p>
          <a:p>
            <a:pPr algn="l">
              <a:lnSpc>
                <a:spcPts val="4809"/>
              </a:lnSpc>
            </a:pPr>
            <a:r>
              <a:rPr lang="en-US" sz="3435" b="true">
                <a:solidFill>
                  <a:srgbClr val="F6E0F5"/>
                </a:solidFill>
                <a:latin typeface="Garet Bold"/>
                <a:ea typeface="Garet Bold"/>
                <a:cs typeface="Garet Bold"/>
                <a:sym typeface="Garet Bold"/>
              </a:rPr>
              <a:t>Use Cases</a:t>
            </a:r>
          </a:p>
          <a:p>
            <a:pPr algn="l">
              <a:lnSpc>
                <a:spcPts val="3409"/>
              </a:lnSpc>
            </a:pPr>
            <a:r>
              <a:rPr lang="en-US" sz="2435">
                <a:solidFill>
                  <a:srgbClr val="F6E0F5"/>
                </a:solidFill>
                <a:latin typeface="Garet"/>
                <a:ea typeface="Garet"/>
                <a:cs typeface="Garet"/>
                <a:sym typeface="Garet"/>
              </a:rPr>
              <a:t>Facial recognition, virtual assistants, autonomous vehicles, medical images.</a:t>
            </a:r>
          </a:p>
          <a:p>
            <a:pPr algn="l">
              <a:lnSpc>
                <a:spcPts val="4816"/>
              </a:lnSpc>
            </a:pPr>
            <a:r>
              <a:rPr lang="en-US" sz="3440" b="true">
                <a:solidFill>
                  <a:srgbClr val="F6E0F5"/>
                </a:solidFill>
                <a:latin typeface="Garet Bold"/>
                <a:ea typeface="Garet Bold"/>
                <a:cs typeface="Garet Bold"/>
                <a:sym typeface="Garet Bold"/>
              </a:rPr>
              <a:t>Examples of Tools and Frameworks</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TensorFlow, PyTorch, Keras, Apache MXNet</a:t>
            </a:r>
          </a:p>
        </p:txBody>
      </p:sp>
    </p:spTree>
  </p:cSld>
  <p:clrMapOvr>
    <a:masterClrMapping/>
  </p:clrMapOvr>
</p:sld>
</file>

<file path=ppt/slides/slide1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1011271" y="2458873"/>
            <a:ext cx="6248029" cy="6248029"/>
          </a:xfrm>
          <a:custGeom>
            <a:avLst/>
            <a:gdLst/>
            <a:ahLst/>
            <a:cxnLst/>
            <a:rect r="r" b="b" t="t" l="l"/>
            <a:pathLst>
              <a:path h="6248029" w="6248029">
                <a:moveTo>
                  <a:pt x="0" y="0"/>
                </a:moveTo>
                <a:lnTo>
                  <a:pt x="6248029" y="0"/>
                </a:lnTo>
                <a:lnTo>
                  <a:pt x="6248029" y="6248029"/>
                </a:lnTo>
                <a:lnTo>
                  <a:pt x="0" y="6248029"/>
                </a:lnTo>
                <a:lnTo>
                  <a:pt x="0" y="0"/>
                </a:lnTo>
                <a:close/>
              </a:path>
            </a:pathLst>
          </a:custGeom>
          <a:blipFill>
            <a:blip r:embed="rId4"/>
            <a:stretch>
              <a:fillRect l="0" t="0" r="0" b="0"/>
            </a:stretch>
          </a:blipFill>
        </p:spPr>
      </p:sp>
      <p:grpSp>
        <p:nvGrpSpPr>
          <p:cNvPr name="Group 10" id="10"/>
          <p:cNvGrpSpPr/>
          <p:nvPr/>
        </p:nvGrpSpPr>
        <p:grpSpPr>
          <a:xfrm rot="0">
            <a:off x="3399282" y="1028700"/>
            <a:ext cx="11489436" cy="1756085"/>
            <a:chOff x="0" y="0"/>
            <a:chExt cx="15319249" cy="2341447"/>
          </a:xfrm>
        </p:grpSpPr>
        <p:sp>
          <p:nvSpPr>
            <p:cNvPr name="TextBox 11" id="11"/>
            <p:cNvSpPr txBox="true"/>
            <p:nvPr/>
          </p:nvSpPr>
          <p:spPr>
            <a:xfrm rot="0">
              <a:off x="3089112" y="900854"/>
              <a:ext cx="9141025" cy="1440592"/>
            </a:xfrm>
            <a:prstGeom prst="rect">
              <a:avLst/>
            </a:prstGeom>
          </p:spPr>
          <p:txBody>
            <a:bodyPr anchor="t" rtlCol="false" tIns="0" lIns="0" bIns="0" rIns="0">
              <a:spAutoFit/>
            </a:bodyPr>
            <a:lstStyle/>
            <a:p>
              <a:pPr algn="ctr">
                <a:lnSpc>
                  <a:spcPts val="9028"/>
                </a:lnSpc>
                <a:spcBef>
                  <a:spcPct val="0"/>
                </a:spcBef>
              </a:pPr>
              <a:r>
                <a:rPr lang="en-US" b="true" sz="6448">
                  <a:solidFill>
                    <a:srgbClr val="F6E0F5"/>
                  </a:solidFill>
                  <a:latin typeface="Garet Bold"/>
                  <a:ea typeface="Garet Bold"/>
                  <a:cs typeface="Garet Bold"/>
                  <a:sym typeface="Garet Bold"/>
                </a:rPr>
                <a:t>Deep Learning</a:t>
              </a:r>
            </a:p>
          </p:txBody>
        </p:sp>
        <p:sp>
          <p:nvSpPr>
            <p:cNvPr name="TextBox 12" id="12"/>
            <p:cNvSpPr txBox="true"/>
            <p:nvPr/>
          </p:nvSpPr>
          <p:spPr>
            <a:xfrm rot="0">
              <a:off x="0" y="-133350"/>
              <a:ext cx="15319249" cy="1440592"/>
            </a:xfrm>
            <a:prstGeom prst="rect">
              <a:avLst/>
            </a:prstGeom>
          </p:spPr>
          <p:txBody>
            <a:bodyPr anchor="t" rtlCol="false" tIns="0" lIns="0" bIns="0" rIns="0">
              <a:spAutoFit/>
            </a:bodyPr>
            <a:lstStyle/>
            <a:p>
              <a:pPr algn="ctr">
                <a:lnSpc>
                  <a:spcPts val="9028"/>
                </a:lnSpc>
                <a:spcBef>
                  <a:spcPct val="0"/>
                </a:spcBef>
              </a:pPr>
              <a:r>
                <a:rPr lang="en-US" b="true" sz="6448">
                  <a:solidFill>
                    <a:srgbClr val="A280EC"/>
                  </a:solidFill>
                  <a:latin typeface="Garet Bold"/>
                  <a:ea typeface="Garet Bold"/>
                  <a:cs typeface="Garet Bold"/>
                  <a:sym typeface="Garet Bold"/>
                </a:rPr>
                <a:t>Different approaches to</a:t>
              </a:r>
            </a:p>
          </p:txBody>
        </p:sp>
      </p:grpSp>
      <p:sp>
        <p:nvSpPr>
          <p:cNvPr name="TextBox 13" id="13"/>
          <p:cNvSpPr txBox="true"/>
          <p:nvPr/>
        </p:nvSpPr>
        <p:spPr>
          <a:xfrm rot="0">
            <a:off x="2277445" y="4219840"/>
            <a:ext cx="8115300" cy="1780646"/>
          </a:xfrm>
          <a:prstGeom prst="rect">
            <a:avLst/>
          </a:prstGeom>
        </p:spPr>
        <p:txBody>
          <a:bodyPr anchor="t" rtlCol="false" tIns="0" lIns="0" bIns="0" rIns="0">
            <a:spAutoFit/>
          </a:bodyPr>
          <a:lstStyle/>
          <a:p>
            <a:pPr algn="ctr">
              <a:lnSpc>
                <a:spcPts val="4745"/>
              </a:lnSpc>
            </a:pPr>
            <a:r>
              <a:rPr lang="en-US" sz="3389">
                <a:solidFill>
                  <a:srgbClr val="F6E0F5"/>
                </a:solidFill>
                <a:latin typeface="Garet"/>
                <a:ea typeface="Garet"/>
                <a:cs typeface="Garet"/>
                <a:sym typeface="Garet"/>
              </a:rPr>
              <a:t>Two major categories distinguished by how the model is trained and the type of data it works with.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9496321" y="1800887"/>
            <a:ext cx="7762979" cy="1182622"/>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of Big Data</a:t>
            </a:r>
          </a:p>
        </p:txBody>
      </p:sp>
      <p:sp>
        <p:nvSpPr>
          <p:cNvPr name="TextBox 10" id="10"/>
          <p:cNvSpPr txBox="true"/>
          <p:nvPr/>
        </p:nvSpPr>
        <p:spPr>
          <a:xfrm rot="0">
            <a:off x="2540312" y="696748"/>
            <a:ext cx="10573592" cy="11772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Key Characteristics</a:t>
            </a:r>
          </a:p>
        </p:txBody>
      </p:sp>
      <p:grpSp>
        <p:nvGrpSpPr>
          <p:cNvPr name="Group 11" id="11"/>
          <p:cNvGrpSpPr/>
          <p:nvPr/>
        </p:nvGrpSpPr>
        <p:grpSpPr>
          <a:xfrm rot="0">
            <a:off x="-1721297" y="-315593"/>
            <a:ext cx="11532370" cy="9573893"/>
            <a:chOff x="0" y="0"/>
            <a:chExt cx="15376493" cy="12765190"/>
          </a:xfrm>
        </p:grpSpPr>
        <p:sp>
          <p:nvSpPr>
            <p:cNvPr name="Freeform 12" id="12"/>
            <p:cNvSpPr/>
            <p:nvPr/>
          </p:nvSpPr>
          <p:spPr>
            <a:xfrm flipH="false" flipV="false" rot="0">
              <a:off x="0" y="0"/>
              <a:ext cx="4389120" cy="5486400"/>
            </a:xfrm>
            <a:custGeom>
              <a:avLst/>
              <a:gdLst/>
              <a:ahLst/>
              <a:cxnLst/>
              <a:rect r="r" b="b" t="t" l="l"/>
              <a:pathLst>
                <a:path h="5486400" w="4389120">
                  <a:moveTo>
                    <a:pt x="0" y="0"/>
                  </a:moveTo>
                  <a:lnTo>
                    <a:pt x="4389120" y="0"/>
                  </a:lnTo>
                  <a:lnTo>
                    <a:pt x="438912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389120" y="3264774"/>
              <a:ext cx="10674625" cy="9500416"/>
            </a:xfrm>
            <a:custGeom>
              <a:avLst/>
              <a:gdLst/>
              <a:ahLst/>
              <a:cxnLst/>
              <a:rect r="r" b="b" t="t" l="l"/>
              <a:pathLst>
                <a:path h="9500416" w="10674625">
                  <a:moveTo>
                    <a:pt x="0" y="0"/>
                  </a:moveTo>
                  <a:lnTo>
                    <a:pt x="10674625" y="0"/>
                  </a:lnTo>
                  <a:lnTo>
                    <a:pt x="10674625" y="9500416"/>
                  </a:lnTo>
                  <a:lnTo>
                    <a:pt x="0" y="95004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4810689" y="7182118"/>
              <a:ext cx="2977492"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5Vs</a:t>
              </a:r>
            </a:p>
          </p:txBody>
        </p:sp>
        <p:sp>
          <p:nvSpPr>
            <p:cNvPr name="TextBox 15" id="15"/>
            <p:cNvSpPr txBox="true"/>
            <p:nvPr/>
          </p:nvSpPr>
          <p:spPr>
            <a:xfrm rot="0">
              <a:off x="9262021" y="3714715"/>
              <a:ext cx="3799725" cy="817668"/>
            </a:xfrm>
            <a:prstGeom prst="rect">
              <a:avLst/>
            </a:prstGeom>
          </p:spPr>
          <p:txBody>
            <a:bodyPr anchor="t" rtlCol="false" tIns="0" lIns="0" bIns="0" rIns="0">
              <a:spAutoFit/>
            </a:bodyPr>
            <a:lstStyle/>
            <a:p>
              <a:pPr algn="l">
                <a:lnSpc>
                  <a:spcPts val="5180"/>
                </a:lnSpc>
              </a:pPr>
              <a:r>
                <a:rPr lang="en-US" sz="3700" b="true">
                  <a:solidFill>
                    <a:srgbClr val="000000"/>
                  </a:solidFill>
                  <a:latin typeface="Garet Bold"/>
                  <a:ea typeface="Garet Bold"/>
                  <a:cs typeface="Garet Bold"/>
                  <a:sym typeface="Garet Bold"/>
                </a:rPr>
                <a:t>VOLUME</a:t>
              </a:r>
            </a:p>
          </p:txBody>
        </p:sp>
        <p:sp>
          <p:nvSpPr>
            <p:cNvPr name="TextBox 16" id="16"/>
            <p:cNvSpPr txBox="true"/>
            <p:nvPr/>
          </p:nvSpPr>
          <p:spPr>
            <a:xfrm rot="0">
              <a:off x="10843096" y="5514828"/>
              <a:ext cx="3822114" cy="817668"/>
            </a:xfrm>
            <a:prstGeom prst="rect">
              <a:avLst/>
            </a:prstGeom>
          </p:spPr>
          <p:txBody>
            <a:bodyPr anchor="t" rtlCol="false" tIns="0" lIns="0" bIns="0" rIns="0">
              <a:spAutoFit/>
            </a:bodyPr>
            <a:lstStyle/>
            <a:p>
              <a:pPr algn="l">
                <a:lnSpc>
                  <a:spcPts val="5179"/>
                </a:lnSpc>
              </a:pPr>
              <a:r>
                <a:rPr lang="en-US" sz="3699" b="true">
                  <a:solidFill>
                    <a:srgbClr val="000000"/>
                  </a:solidFill>
                  <a:latin typeface="Garet Bold"/>
                  <a:ea typeface="Garet Bold"/>
                  <a:cs typeface="Garet Bold"/>
                  <a:sym typeface="Garet Bold"/>
                </a:rPr>
                <a:t>VELOCITY</a:t>
              </a:r>
            </a:p>
          </p:txBody>
        </p:sp>
        <p:sp>
          <p:nvSpPr>
            <p:cNvPr name="TextBox 17" id="17"/>
            <p:cNvSpPr txBox="true"/>
            <p:nvPr/>
          </p:nvSpPr>
          <p:spPr>
            <a:xfrm rot="0">
              <a:off x="11576768" y="7572811"/>
              <a:ext cx="3799725" cy="817668"/>
            </a:xfrm>
            <a:prstGeom prst="rect">
              <a:avLst/>
            </a:prstGeom>
          </p:spPr>
          <p:txBody>
            <a:bodyPr anchor="t" rtlCol="false" tIns="0" lIns="0" bIns="0" rIns="0">
              <a:spAutoFit/>
            </a:bodyPr>
            <a:lstStyle/>
            <a:p>
              <a:pPr algn="l">
                <a:lnSpc>
                  <a:spcPts val="5180"/>
                </a:lnSpc>
              </a:pPr>
              <a:r>
                <a:rPr lang="en-US" sz="3700" b="true">
                  <a:solidFill>
                    <a:srgbClr val="000000"/>
                  </a:solidFill>
                  <a:latin typeface="Garet Bold"/>
                  <a:ea typeface="Garet Bold"/>
                  <a:cs typeface="Garet Bold"/>
                  <a:sym typeface="Garet Bold"/>
                </a:rPr>
                <a:t>VARIETY</a:t>
              </a:r>
            </a:p>
          </p:txBody>
        </p:sp>
        <p:sp>
          <p:nvSpPr>
            <p:cNvPr name="TextBox 18" id="18"/>
            <p:cNvSpPr txBox="true"/>
            <p:nvPr/>
          </p:nvSpPr>
          <p:spPr>
            <a:xfrm rot="0">
              <a:off x="9239632" y="11436997"/>
              <a:ext cx="3187872" cy="817668"/>
            </a:xfrm>
            <a:prstGeom prst="rect">
              <a:avLst/>
            </a:prstGeom>
          </p:spPr>
          <p:txBody>
            <a:bodyPr anchor="t" rtlCol="false" tIns="0" lIns="0" bIns="0" rIns="0">
              <a:spAutoFit/>
            </a:bodyPr>
            <a:lstStyle/>
            <a:p>
              <a:pPr algn="ctr">
                <a:lnSpc>
                  <a:spcPts val="5179"/>
                </a:lnSpc>
              </a:pPr>
              <a:r>
                <a:rPr lang="en-US" sz="3699" b="true">
                  <a:solidFill>
                    <a:srgbClr val="000000"/>
                  </a:solidFill>
                  <a:latin typeface="Garet Bold"/>
                  <a:ea typeface="Garet Bold"/>
                  <a:cs typeface="Garet Bold"/>
                  <a:sym typeface="Garet Bold"/>
                </a:rPr>
                <a:t>VALUE</a:t>
              </a:r>
            </a:p>
          </p:txBody>
        </p:sp>
        <p:sp>
          <p:nvSpPr>
            <p:cNvPr name="TextBox 19" id="19"/>
            <p:cNvSpPr txBox="true"/>
            <p:nvPr/>
          </p:nvSpPr>
          <p:spPr>
            <a:xfrm rot="0">
              <a:off x="10843096" y="9631904"/>
              <a:ext cx="3822114" cy="817668"/>
            </a:xfrm>
            <a:prstGeom prst="rect">
              <a:avLst/>
            </a:prstGeom>
          </p:spPr>
          <p:txBody>
            <a:bodyPr anchor="t" rtlCol="false" tIns="0" lIns="0" bIns="0" rIns="0">
              <a:spAutoFit/>
            </a:bodyPr>
            <a:lstStyle/>
            <a:p>
              <a:pPr algn="l">
                <a:lnSpc>
                  <a:spcPts val="5179"/>
                </a:lnSpc>
              </a:pPr>
              <a:r>
                <a:rPr lang="en-US" sz="3699" b="true">
                  <a:solidFill>
                    <a:srgbClr val="000000"/>
                  </a:solidFill>
                  <a:latin typeface="Garet Bold"/>
                  <a:ea typeface="Garet Bold"/>
                  <a:cs typeface="Garet Bold"/>
                  <a:sym typeface="Garet Bold"/>
                </a:rPr>
                <a:t>VERACITY</a:t>
              </a:r>
            </a:p>
          </p:txBody>
        </p:sp>
      </p:grpSp>
      <p:sp>
        <p:nvSpPr>
          <p:cNvPr name="TextBox 20" id="20"/>
          <p:cNvSpPr txBox="true"/>
          <p:nvPr/>
        </p:nvSpPr>
        <p:spPr>
          <a:xfrm rot="0">
            <a:off x="10563105" y="3455645"/>
            <a:ext cx="6696195" cy="4106338"/>
          </a:xfrm>
          <a:prstGeom prst="rect">
            <a:avLst/>
          </a:prstGeom>
        </p:spPr>
        <p:txBody>
          <a:bodyPr anchor="t" rtlCol="false" tIns="0" lIns="0" bIns="0" rIns="0">
            <a:spAutoFit/>
          </a:bodyPr>
          <a:lstStyle/>
          <a:p>
            <a:pPr algn="l">
              <a:lnSpc>
                <a:spcPts val="3616"/>
              </a:lnSpc>
            </a:pPr>
          </a:p>
          <a:p>
            <a:pPr algn="l">
              <a:lnSpc>
                <a:spcPts val="3616"/>
              </a:lnSpc>
            </a:pPr>
            <a:r>
              <a:rPr lang="en-US" sz="2583">
                <a:solidFill>
                  <a:srgbClr val="F6E0F5"/>
                </a:solidFill>
                <a:latin typeface="Garet"/>
                <a:ea typeface="Garet"/>
                <a:cs typeface="Garet"/>
                <a:sym typeface="Garet"/>
              </a:rPr>
              <a:t>Big Data is characterized by the 5Vs: large volumes of data (Volume), rapidly generated and processed (Velocity), coming in diverse formats (Variety). </a:t>
            </a:r>
          </a:p>
          <a:p>
            <a:pPr algn="l">
              <a:lnSpc>
                <a:spcPts val="3616"/>
              </a:lnSpc>
            </a:pPr>
            <a:r>
              <a:rPr lang="en-US" sz="2583">
                <a:solidFill>
                  <a:srgbClr val="F6E0F5"/>
                </a:solidFill>
                <a:latin typeface="Garet"/>
                <a:ea typeface="Garet"/>
                <a:cs typeface="Garet"/>
                <a:sym typeface="Garet"/>
              </a:rPr>
              <a:t>Its quality may vary (Veracity), but the focus is on extracting valuable insights (Value) for decision-making.</a:t>
            </a:r>
          </a:p>
          <a:p>
            <a:pPr algn="l">
              <a:lnSpc>
                <a:spcPts val="3616"/>
              </a:lnSpc>
              <a:spcBef>
                <a:spcPct val="0"/>
              </a:spcBef>
            </a:pPr>
          </a:p>
        </p:txBody>
      </p:sp>
    </p:spTree>
  </p:cSld>
  <p:clrMapOvr>
    <a:masterClrMapping/>
  </p:clrMapOvr>
</p:sld>
</file>

<file path=ppt/slides/slide1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4304545" y="558810"/>
            <a:ext cx="9678909"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Supervised Learning</a:t>
            </a:r>
          </a:p>
        </p:txBody>
      </p:sp>
      <p:grpSp>
        <p:nvGrpSpPr>
          <p:cNvPr name="Group 10" id="10"/>
          <p:cNvGrpSpPr/>
          <p:nvPr/>
        </p:nvGrpSpPr>
        <p:grpSpPr>
          <a:xfrm rot="0">
            <a:off x="10015558" y="2911558"/>
            <a:ext cx="7935794" cy="4463884"/>
            <a:chOff x="0" y="0"/>
            <a:chExt cx="10581059" cy="5951845"/>
          </a:xfrm>
        </p:grpSpPr>
        <p:sp>
          <p:nvSpPr>
            <p:cNvPr name="Freeform 11" id="11"/>
            <p:cNvSpPr/>
            <p:nvPr/>
          </p:nvSpPr>
          <p:spPr>
            <a:xfrm flipH="false" flipV="false" rot="0">
              <a:off x="0" y="0"/>
              <a:ext cx="10581059" cy="5951845"/>
            </a:xfrm>
            <a:custGeom>
              <a:avLst/>
              <a:gdLst/>
              <a:ahLst/>
              <a:cxnLst/>
              <a:rect r="r" b="b" t="t" l="l"/>
              <a:pathLst>
                <a:path h="5951845" w="10581059">
                  <a:moveTo>
                    <a:pt x="0" y="0"/>
                  </a:moveTo>
                  <a:lnTo>
                    <a:pt x="10581059" y="0"/>
                  </a:lnTo>
                  <a:lnTo>
                    <a:pt x="10581059" y="5951845"/>
                  </a:lnTo>
                  <a:lnTo>
                    <a:pt x="0" y="5951845"/>
                  </a:lnTo>
                  <a:lnTo>
                    <a:pt x="0" y="0"/>
                  </a:lnTo>
                  <a:close/>
                </a:path>
              </a:pathLst>
            </a:custGeom>
            <a:blipFill>
              <a:blip r:embed="rId4"/>
              <a:stretch>
                <a:fillRect l="0" t="0" r="0" b="0"/>
              </a:stretch>
            </a:blipFill>
          </p:spPr>
        </p:sp>
        <p:grpSp>
          <p:nvGrpSpPr>
            <p:cNvPr name="Group 12" id="12"/>
            <p:cNvGrpSpPr/>
            <p:nvPr/>
          </p:nvGrpSpPr>
          <p:grpSpPr>
            <a:xfrm rot="0">
              <a:off x="9024301" y="0"/>
              <a:ext cx="1556758" cy="809514"/>
              <a:chOff x="0" y="0"/>
              <a:chExt cx="1397000" cy="726440"/>
            </a:xfrm>
          </p:grpSpPr>
          <p:sp>
            <p:nvSpPr>
              <p:cNvPr name="Freeform 13" id="13"/>
              <p:cNvSpPr/>
              <p:nvPr/>
            </p:nvSpPr>
            <p:spPr>
              <a:xfrm flipH="false" flipV="false" rot="0">
                <a:off x="50800" y="41910"/>
                <a:ext cx="1294130" cy="638810"/>
              </a:xfrm>
              <a:custGeom>
                <a:avLst/>
                <a:gdLst/>
                <a:ahLst/>
                <a:cxnLst/>
                <a:rect r="r" b="b" t="t" l="l"/>
                <a:pathLst>
                  <a:path h="638810" w="1294130">
                    <a:moveTo>
                      <a:pt x="0" y="374650"/>
                    </a:moveTo>
                    <a:cubicBezTo>
                      <a:pt x="0" y="374650"/>
                      <a:pt x="1270" y="368300"/>
                      <a:pt x="2540" y="364490"/>
                    </a:cubicBezTo>
                    <a:cubicBezTo>
                      <a:pt x="3810" y="361950"/>
                      <a:pt x="5080" y="355600"/>
                      <a:pt x="5080" y="355600"/>
                    </a:cubicBezTo>
                    <a:cubicBezTo>
                      <a:pt x="5080" y="354330"/>
                      <a:pt x="7620" y="349250"/>
                      <a:pt x="8890" y="346710"/>
                    </a:cubicBezTo>
                    <a:cubicBezTo>
                      <a:pt x="11430" y="342900"/>
                      <a:pt x="13970" y="337820"/>
                      <a:pt x="13970" y="337820"/>
                    </a:cubicBezTo>
                    <a:cubicBezTo>
                      <a:pt x="13970" y="337820"/>
                      <a:pt x="13970" y="337820"/>
                      <a:pt x="13970" y="336550"/>
                    </a:cubicBezTo>
                    <a:cubicBezTo>
                      <a:pt x="13970" y="336550"/>
                      <a:pt x="19050" y="332740"/>
                      <a:pt x="20320" y="330200"/>
                    </a:cubicBezTo>
                    <a:cubicBezTo>
                      <a:pt x="22860" y="327660"/>
                      <a:pt x="27940" y="322580"/>
                      <a:pt x="27940" y="322580"/>
                    </a:cubicBezTo>
                    <a:cubicBezTo>
                      <a:pt x="27940" y="322580"/>
                      <a:pt x="33020" y="318770"/>
                      <a:pt x="35560" y="316230"/>
                    </a:cubicBezTo>
                    <a:cubicBezTo>
                      <a:pt x="38100" y="314960"/>
                      <a:pt x="44450" y="311150"/>
                      <a:pt x="44450" y="311150"/>
                    </a:cubicBezTo>
                    <a:cubicBezTo>
                      <a:pt x="44450" y="311150"/>
                      <a:pt x="50800" y="309880"/>
                      <a:pt x="53340" y="307340"/>
                    </a:cubicBezTo>
                    <a:cubicBezTo>
                      <a:pt x="58420" y="303530"/>
                      <a:pt x="59690" y="292100"/>
                      <a:pt x="66040" y="283210"/>
                    </a:cubicBezTo>
                    <a:cubicBezTo>
                      <a:pt x="76200" y="271780"/>
                      <a:pt x="113030" y="248920"/>
                      <a:pt x="113030" y="243840"/>
                    </a:cubicBezTo>
                    <a:cubicBezTo>
                      <a:pt x="113030" y="242570"/>
                      <a:pt x="110490" y="243840"/>
                      <a:pt x="110490" y="241300"/>
                    </a:cubicBezTo>
                    <a:cubicBezTo>
                      <a:pt x="106680" y="233680"/>
                      <a:pt x="115570" y="157480"/>
                      <a:pt x="132080" y="129540"/>
                    </a:cubicBezTo>
                    <a:cubicBezTo>
                      <a:pt x="146050" y="106680"/>
                      <a:pt x="171450" y="92710"/>
                      <a:pt x="194310" y="80010"/>
                    </a:cubicBezTo>
                    <a:cubicBezTo>
                      <a:pt x="219710" y="66040"/>
                      <a:pt x="248920" y="57150"/>
                      <a:pt x="278130" y="50800"/>
                    </a:cubicBezTo>
                    <a:cubicBezTo>
                      <a:pt x="308610" y="43180"/>
                      <a:pt x="354330" y="39370"/>
                      <a:pt x="374650" y="41910"/>
                    </a:cubicBezTo>
                    <a:cubicBezTo>
                      <a:pt x="384810" y="44450"/>
                      <a:pt x="391160" y="52070"/>
                      <a:pt x="394970" y="52070"/>
                    </a:cubicBezTo>
                    <a:cubicBezTo>
                      <a:pt x="397510" y="52070"/>
                      <a:pt x="397510" y="50800"/>
                      <a:pt x="398780" y="49530"/>
                    </a:cubicBezTo>
                    <a:cubicBezTo>
                      <a:pt x="408940" y="45720"/>
                      <a:pt x="457200" y="22860"/>
                      <a:pt x="486410" y="16510"/>
                    </a:cubicBezTo>
                    <a:cubicBezTo>
                      <a:pt x="514350" y="10160"/>
                      <a:pt x="542290" y="0"/>
                      <a:pt x="568960" y="8890"/>
                    </a:cubicBezTo>
                    <a:cubicBezTo>
                      <a:pt x="604520" y="21590"/>
                      <a:pt x="657860" y="102870"/>
                      <a:pt x="671830" y="106680"/>
                    </a:cubicBezTo>
                    <a:cubicBezTo>
                      <a:pt x="675640" y="107950"/>
                      <a:pt x="676910" y="105410"/>
                      <a:pt x="679450" y="104140"/>
                    </a:cubicBezTo>
                    <a:cubicBezTo>
                      <a:pt x="681990" y="104140"/>
                      <a:pt x="685800" y="102870"/>
                      <a:pt x="689610" y="101600"/>
                    </a:cubicBezTo>
                    <a:cubicBezTo>
                      <a:pt x="693420" y="101600"/>
                      <a:pt x="699770" y="100330"/>
                      <a:pt x="699770" y="100330"/>
                    </a:cubicBezTo>
                    <a:cubicBezTo>
                      <a:pt x="699770" y="100330"/>
                      <a:pt x="707390" y="100330"/>
                      <a:pt x="709930" y="100330"/>
                    </a:cubicBezTo>
                    <a:cubicBezTo>
                      <a:pt x="713740" y="100330"/>
                      <a:pt x="721360" y="100330"/>
                      <a:pt x="721360" y="100330"/>
                    </a:cubicBezTo>
                    <a:cubicBezTo>
                      <a:pt x="721360" y="100330"/>
                      <a:pt x="727710" y="101600"/>
                      <a:pt x="731520" y="102870"/>
                    </a:cubicBezTo>
                    <a:cubicBezTo>
                      <a:pt x="734060" y="104140"/>
                      <a:pt x="741680" y="105410"/>
                      <a:pt x="741680" y="105410"/>
                    </a:cubicBezTo>
                    <a:cubicBezTo>
                      <a:pt x="741680" y="105410"/>
                      <a:pt x="748030" y="109220"/>
                      <a:pt x="750570" y="110490"/>
                    </a:cubicBezTo>
                    <a:cubicBezTo>
                      <a:pt x="754380" y="111760"/>
                      <a:pt x="759460" y="115570"/>
                      <a:pt x="759460" y="115570"/>
                    </a:cubicBezTo>
                    <a:cubicBezTo>
                      <a:pt x="760730" y="115570"/>
                      <a:pt x="765810" y="120650"/>
                      <a:pt x="768350" y="121920"/>
                    </a:cubicBezTo>
                    <a:cubicBezTo>
                      <a:pt x="770890" y="124460"/>
                      <a:pt x="775970" y="129540"/>
                      <a:pt x="775970" y="129540"/>
                    </a:cubicBezTo>
                    <a:cubicBezTo>
                      <a:pt x="775970" y="129540"/>
                      <a:pt x="779780" y="135890"/>
                      <a:pt x="781050" y="138430"/>
                    </a:cubicBezTo>
                    <a:cubicBezTo>
                      <a:pt x="783590" y="140970"/>
                      <a:pt x="787400" y="147320"/>
                      <a:pt x="787400" y="147320"/>
                    </a:cubicBezTo>
                    <a:cubicBezTo>
                      <a:pt x="787400" y="147320"/>
                      <a:pt x="789940" y="153670"/>
                      <a:pt x="791210" y="157480"/>
                    </a:cubicBezTo>
                    <a:cubicBezTo>
                      <a:pt x="792480" y="160020"/>
                      <a:pt x="795020" y="166370"/>
                      <a:pt x="795020" y="166370"/>
                    </a:cubicBezTo>
                    <a:cubicBezTo>
                      <a:pt x="795020" y="166370"/>
                      <a:pt x="793750" y="168910"/>
                      <a:pt x="795020" y="170180"/>
                    </a:cubicBezTo>
                    <a:cubicBezTo>
                      <a:pt x="797560" y="171450"/>
                      <a:pt x="826770" y="153670"/>
                      <a:pt x="826770" y="153670"/>
                    </a:cubicBezTo>
                    <a:cubicBezTo>
                      <a:pt x="826770" y="153670"/>
                      <a:pt x="833120" y="151130"/>
                      <a:pt x="836930" y="151130"/>
                    </a:cubicBezTo>
                    <a:cubicBezTo>
                      <a:pt x="840740" y="149860"/>
                      <a:pt x="847090" y="148590"/>
                      <a:pt x="847090" y="148590"/>
                    </a:cubicBezTo>
                    <a:cubicBezTo>
                      <a:pt x="847090" y="148590"/>
                      <a:pt x="854710" y="148590"/>
                      <a:pt x="857250" y="147320"/>
                    </a:cubicBezTo>
                    <a:cubicBezTo>
                      <a:pt x="861060" y="147320"/>
                      <a:pt x="868680" y="147320"/>
                      <a:pt x="868680" y="147320"/>
                    </a:cubicBezTo>
                    <a:cubicBezTo>
                      <a:pt x="868680" y="147320"/>
                      <a:pt x="875030" y="149860"/>
                      <a:pt x="878840" y="149860"/>
                    </a:cubicBezTo>
                    <a:cubicBezTo>
                      <a:pt x="882650" y="151130"/>
                      <a:pt x="889000" y="152400"/>
                      <a:pt x="889000" y="152400"/>
                    </a:cubicBezTo>
                    <a:cubicBezTo>
                      <a:pt x="889000" y="152400"/>
                      <a:pt x="895350" y="156210"/>
                      <a:pt x="899160" y="157480"/>
                    </a:cubicBezTo>
                    <a:cubicBezTo>
                      <a:pt x="901700" y="158750"/>
                      <a:pt x="908050" y="162560"/>
                      <a:pt x="908050" y="162560"/>
                    </a:cubicBezTo>
                    <a:cubicBezTo>
                      <a:pt x="908050" y="162560"/>
                      <a:pt x="913130" y="166370"/>
                      <a:pt x="915670" y="168910"/>
                    </a:cubicBezTo>
                    <a:cubicBezTo>
                      <a:pt x="919480" y="171450"/>
                      <a:pt x="924560" y="175260"/>
                      <a:pt x="924560" y="176530"/>
                    </a:cubicBezTo>
                    <a:cubicBezTo>
                      <a:pt x="924560" y="176530"/>
                      <a:pt x="928370" y="181610"/>
                      <a:pt x="930910" y="184150"/>
                    </a:cubicBezTo>
                    <a:cubicBezTo>
                      <a:pt x="932180" y="187960"/>
                      <a:pt x="935990" y="193040"/>
                      <a:pt x="937260" y="193040"/>
                    </a:cubicBezTo>
                    <a:cubicBezTo>
                      <a:pt x="937260" y="193040"/>
                      <a:pt x="939800" y="199390"/>
                      <a:pt x="941070" y="203200"/>
                    </a:cubicBezTo>
                    <a:cubicBezTo>
                      <a:pt x="942340" y="207010"/>
                      <a:pt x="944880" y="213360"/>
                      <a:pt x="944880" y="213360"/>
                    </a:cubicBezTo>
                    <a:cubicBezTo>
                      <a:pt x="944880" y="213360"/>
                      <a:pt x="944880" y="219710"/>
                      <a:pt x="946150" y="223520"/>
                    </a:cubicBezTo>
                    <a:cubicBezTo>
                      <a:pt x="946150" y="227330"/>
                      <a:pt x="947420" y="233680"/>
                      <a:pt x="947420" y="233680"/>
                    </a:cubicBezTo>
                    <a:cubicBezTo>
                      <a:pt x="947420" y="233680"/>
                      <a:pt x="946150" y="241300"/>
                      <a:pt x="946150" y="245110"/>
                    </a:cubicBezTo>
                    <a:cubicBezTo>
                      <a:pt x="946150" y="247650"/>
                      <a:pt x="944880" y="255270"/>
                      <a:pt x="944880" y="255270"/>
                    </a:cubicBezTo>
                    <a:cubicBezTo>
                      <a:pt x="944880" y="255270"/>
                      <a:pt x="942340" y="261620"/>
                      <a:pt x="941070" y="265430"/>
                    </a:cubicBezTo>
                    <a:cubicBezTo>
                      <a:pt x="939800" y="269240"/>
                      <a:pt x="938530" y="275590"/>
                      <a:pt x="938530" y="275590"/>
                    </a:cubicBezTo>
                    <a:cubicBezTo>
                      <a:pt x="938530" y="275590"/>
                      <a:pt x="933450" y="281940"/>
                      <a:pt x="932180" y="284480"/>
                    </a:cubicBezTo>
                    <a:cubicBezTo>
                      <a:pt x="930910" y="285750"/>
                      <a:pt x="928370" y="288290"/>
                      <a:pt x="929640" y="288290"/>
                    </a:cubicBezTo>
                    <a:cubicBezTo>
                      <a:pt x="930910" y="290830"/>
                      <a:pt x="949960" y="280670"/>
                      <a:pt x="962660" y="276860"/>
                    </a:cubicBezTo>
                    <a:cubicBezTo>
                      <a:pt x="982980" y="271780"/>
                      <a:pt x="1012190" y="270510"/>
                      <a:pt x="1038860" y="265430"/>
                    </a:cubicBezTo>
                    <a:cubicBezTo>
                      <a:pt x="1069340" y="259080"/>
                      <a:pt x="1104900" y="243840"/>
                      <a:pt x="1134110" y="240030"/>
                    </a:cubicBezTo>
                    <a:cubicBezTo>
                      <a:pt x="1159510" y="236220"/>
                      <a:pt x="1191260" y="236220"/>
                      <a:pt x="1203960" y="237490"/>
                    </a:cubicBezTo>
                    <a:cubicBezTo>
                      <a:pt x="1207770" y="237490"/>
                      <a:pt x="1210310" y="238760"/>
                      <a:pt x="1212850" y="238760"/>
                    </a:cubicBezTo>
                    <a:cubicBezTo>
                      <a:pt x="1216660" y="238760"/>
                      <a:pt x="1220470" y="238760"/>
                      <a:pt x="1223010" y="238760"/>
                    </a:cubicBezTo>
                    <a:cubicBezTo>
                      <a:pt x="1224280" y="240030"/>
                      <a:pt x="1225550" y="240030"/>
                      <a:pt x="1228090" y="241300"/>
                    </a:cubicBezTo>
                    <a:cubicBezTo>
                      <a:pt x="1229360" y="241300"/>
                      <a:pt x="1230630" y="241300"/>
                      <a:pt x="1231900" y="241300"/>
                    </a:cubicBezTo>
                    <a:cubicBezTo>
                      <a:pt x="1234440" y="242570"/>
                      <a:pt x="1238250" y="245110"/>
                      <a:pt x="1240790" y="246380"/>
                    </a:cubicBezTo>
                    <a:cubicBezTo>
                      <a:pt x="1244600" y="247650"/>
                      <a:pt x="1248410" y="248920"/>
                      <a:pt x="1249680" y="250190"/>
                    </a:cubicBezTo>
                    <a:cubicBezTo>
                      <a:pt x="1252220" y="250190"/>
                      <a:pt x="1252220" y="251460"/>
                      <a:pt x="1253490" y="252730"/>
                    </a:cubicBezTo>
                    <a:cubicBezTo>
                      <a:pt x="1254760" y="254000"/>
                      <a:pt x="1257300" y="254000"/>
                      <a:pt x="1258570" y="255270"/>
                    </a:cubicBezTo>
                    <a:cubicBezTo>
                      <a:pt x="1259840" y="256540"/>
                      <a:pt x="1262380" y="260350"/>
                      <a:pt x="1264920" y="261620"/>
                    </a:cubicBezTo>
                    <a:cubicBezTo>
                      <a:pt x="1267460" y="264160"/>
                      <a:pt x="1271270" y="266700"/>
                      <a:pt x="1272540" y="267970"/>
                    </a:cubicBezTo>
                    <a:cubicBezTo>
                      <a:pt x="1273810" y="269240"/>
                      <a:pt x="1273810" y="271780"/>
                      <a:pt x="1275080" y="273050"/>
                    </a:cubicBezTo>
                    <a:cubicBezTo>
                      <a:pt x="1276350" y="274320"/>
                      <a:pt x="1277620" y="274320"/>
                      <a:pt x="1278890" y="275590"/>
                    </a:cubicBezTo>
                    <a:cubicBezTo>
                      <a:pt x="1280160" y="278130"/>
                      <a:pt x="1281430" y="281940"/>
                      <a:pt x="1282700" y="284480"/>
                    </a:cubicBezTo>
                    <a:cubicBezTo>
                      <a:pt x="1283970" y="288290"/>
                      <a:pt x="1286510" y="290830"/>
                      <a:pt x="1287780" y="293370"/>
                    </a:cubicBezTo>
                    <a:cubicBezTo>
                      <a:pt x="1289050" y="294640"/>
                      <a:pt x="1289050" y="295910"/>
                      <a:pt x="1289050" y="298450"/>
                    </a:cubicBezTo>
                    <a:cubicBezTo>
                      <a:pt x="1289050" y="299720"/>
                      <a:pt x="1290320" y="300990"/>
                      <a:pt x="1291590" y="302260"/>
                    </a:cubicBezTo>
                    <a:cubicBezTo>
                      <a:pt x="1291590" y="304800"/>
                      <a:pt x="1291590" y="308610"/>
                      <a:pt x="1292860" y="312420"/>
                    </a:cubicBezTo>
                    <a:cubicBezTo>
                      <a:pt x="1292860" y="314960"/>
                      <a:pt x="1294130" y="318770"/>
                      <a:pt x="1294130" y="321310"/>
                    </a:cubicBezTo>
                    <a:cubicBezTo>
                      <a:pt x="1294130" y="323850"/>
                      <a:pt x="1294130" y="325120"/>
                      <a:pt x="1294130" y="326390"/>
                    </a:cubicBezTo>
                    <a:cubicBezTo>
                      <a:pt x="1294130" y="327660"/>
                      <a:pt x="1294130" y="328930"/>
                      <a:pt x="1294130" y="331470"/>
                    </a:cubicBezTo>
                    <a:cubicBezTo>
                      <a:pt x="1294130" y="334010"/>
                      <a:pt x="1292860" y="337820"/>
                      <a:pt x="1292860" y="340360"/>
                    </a:cubicBezTo>
                    <a:cubicBezTo>
                      <a:pt x="1291590" y="344170"/>
                      <a:pt x="1292860" y="347980"/>
                      <a:pt x="1291590" y="350520"/>
                    </a:cubicBezTo>
                    <a:cubicBezTo>
                      <a:pt x="1291590" y="353060"/>
                      <a:pt x="1290320" y="353060"/>
                      <a:pt x="1289050" y="355600"/>
                    </a:cubicBezTo>
                    <a:cubicBezTo>
                      <a:pt x="1289050" y="356870"/>
                      <a:pt x="1289050" y="358140"/>
                      <a:pt x="1289050" y="359410"/>
                    </a:cubicBezTo>
                    <a:cubicBezTo>
                      <a:pt x="1287780" y="361950"/>
                      <a:pt x="1285240" y="365760"/>
                      <a:pt x="1283970" y="368300"/>
                    </a:cubicBezTo>
                    <a:cubicBezTo>
                      <a:pt x="1282700" y="370840"/>
                      <a:pt x="1281430" y="374650"/>
                      <a:pt x="1280160" y="377190"/>
                    </a:cubicBezTo>
                    <a:cubicBezTo>
                      <a:pt x="1278890" y="378460"/>
                      <a:pt x="1277620" y="379730"/>
                      <a:pt x="1276350" y="381000"/>
                    </a:cubicBezTo>
                    <a:cubicBezTo>
                      <a:pt x="1275080" y="382270"/>
                      <a:pt x="1275080" y="383540"/>
                      <a:pt x="1273810" y="384810"/>
                    </a:cubicBezTo>
                    <a:cubicBezTo>
                      <a:pt x="1272540" y="387350"/>
                      <a:pt x="1268730" y="388620"/>
                      <a:pt x="1266190" y="391160"/>
                    </a:cubicBezTo>
                    <a:cubicBezTo>
                      <a:pt x="1263650" y="393700"/>
                      <a:pt x="1262380" y="397510"/>
                      <a:pt x="1259840" y="398780"/>
                    </a:cubicBezTo>
                    <a:cubicBezTo>
                      <a:pt x="1258570" y="400050"/>
                      <a:pt x="1257300" y="400050"/>
                      <a:pt x="1256030" y="401320"/>
                    </a:cubicBezTo>
                    <a:cubicBezTo>
                      <a:pt x="1254760" y="401320"/>
                      <a:pt x="1253490" y="402590"/>
                      <a:pt x="1252220" y="403860"/>
                    </a:cubicBezTo>
                    <a:cubicBezTo>
                      <a:pt x="1249680" y="405130"/>
                      <a:pt x="1245870" y="406400"/>
                      <a:pt x="1243330" y="407670"/>
                    </a:cubicBezTo>
                    <a:cubicBezTo>
                      <a:pt x="1239520" y="408940"/>
                      <a:pt x="1236980" y="411480"/>
                      <a:pt x="1234440" y="412750"/>
                    </a:cubicBezTo>
                    <a:cubicBezTo>
                      <a:pt x="1231900" y="412750"/>
                      <a:pt x="1230630" y="412750"/>
                      <a:pt x="1229360" y="414020"/>
                    </a:cubicBezTo>
                    <a:cubicBezTo>
                      <a:pt x="1228090" y="414020"/>
                      <a:pt x="1226820" y="415290"/>
                      <a:pt x="1224280" y="415290"/>
                    </a:cubicBezTo>
                    <a:cubicBezTo>
                      <a:pt x="1221740" y="415290"/>
                      <a:pt x="1217930" y="415290"/>
                      <a:pt x="1215390" y="415290"/>
                    </a:cubicBezTo>
                    <a:cubicBezTo>
                      <a:pt x="1211580" y="416560"/>
                      <a:pt x="1205230" y="417830"/>
                      <a:pt x="1205230" y="417830"/>
                    </a:cubicBezTo>
                    <a:cubicBezTo>
                      <a:pt x="1205230" y="417830"/>
                      <a:pt x="1181100" y="416560"/>
                      <a:pt x="1165860" y="417830"/>
                    </a:cubicBezTo>
                    <a:cubicBezTo>
                      <a:pt x="1144270" y="420370"/>
                      <a:pt x="1116330" y="427990"/>
                      <a:pt x="1088390" y="434340"/>
                    </a:cubicBezTo>
                    <a:cubicBezTo>
                      <a:pt x="1055370" y="441960"/>
                      <a:pt x="1010920" y="449580"/>
                      <a:pt x="977900" y="459740"/>
                    </a:cubicBezTo>
                    <a:cubicBezTo>
                      <a:pt x="947420" y="468630"/>
                      <a:pt x="922020" y="482600"/>
                      <a:pt x="894080" y="490220"/>
                    </a:cubicBezTo>
                    <a:cubicBezTo>
                      <a:pt x="868680" y="496570"/>
                      <a:pt x="844550" y="501650"/>
                      <a:pt x="817880" y="505460"/>
                    </a:cubicBezTo>
                    <a:cubicBezTo>
                      <a:pt x="789940" y="508000"/>
                      <a:pt x="753110" y="516890"/>
                      <a:pt x="728980" y="506730"/>
                    </a:cubicBezTo>
                    <a:cubicBezTo>
                      <a:pt x="708660" y="496570"/>
                      <a:pt x="698500" y="453390"/>
                      <a:pt x="681990" y="448310"/>
                    </a:cubicBezTo>
                    <a:cubicBezTo>
                      <a:pt x="671830" y="444500"/>
                      <a:pt x="657860" y="454660"/>
                      <a:pt x="650240" y="457200"/>
                    </a:cubicBezTo>
                    <a:cubicBezTo>
                      <a:pt x="645160" y="458470"/>
                      <a:pt x="640080" y="458470"/>
                      <a:pt x="638810" y="459740"/>
                    </a:cubicBezTo>
                    <a:cubicBezTo>
                      <a:pt x="638810" y="462280"/>
                      <a:pt x="645160" y="463550"/>
                      <a:pt x="646430" y="468630"/>
                    </a:cubicBezTo>
                    <a:cubicBezTo>
                      <a:pt x="650240" y="485140"/>
                      <a:pt x="645160" y="557530"/>
                      <a:pt x="624840" y="584200"/>
                    </a:cubicBezTo>
                    <a:cubicBezTo>
                      <a:pt x="605790" y="610870"/>
                      <a:pt x="562610" y="626110"/>
                      <a:pt x="532130" y="632460"/>
                    </a:cubicBezTo>
                    <a:cubicBezTo>
                      <a:pt x="502920" y="638810"/>
                      <a:pt x="473710" y="629920"/>
                      <a:pt x="445770" y="627380"/>
                    </a:cubicBezTo>
                    <a:cubicBezTo>
                      <a:pt x="417830" y="626110"/>
                      <a:pt x="389890" y="624840"/>
                      <a:pt x="361950" y="621030"/>
                    </a:cubicBezTo>
                    <a:cubicBezTo>
                      <a:pt x="331470" y="617220"/>
                      <a:pt x="299720" y="612140"/>
                      <a:pt x="269240" y="605790"/>
                    </a:cubicBezTo>
                    <a:cubicBezTo>
                      <a:pt x="241300" y="599440"/>
                      <a:pt x="210820" y="593090"/>
                      <a:pt x="187960" y="580390"/>
                    </a:cubicBezTo>
                    <a:cubicBezTo>
                      <a:pt x="165100" y="567690"/>
                      <a:pt x="135890" y="546100"/>
                      <a:pt x="129540" y="530860"/>
                    </a:cubicBezTo>
                    <a:cubicBezTo>
                      <a:pt x="125730" y="521970"/>
                      <a:pt x="135890" y="513080"/>
                      <a:pt x="132080" y="504190"/>
                    </a:cubicBezTo>
                    <a:cubicBezTo>
                      <a:pt x="125730" y="490220"/>
                      <a:pt x="81280" y="471170"/>
                      <a:pt x="69850" y="467360"/>
                    </a:cubicBezTo>
                    <a:cubicBezTo>
                      <a:pt x="67310" y="466090"/>
                      <a:pt x="63500" y="466090"/>
                      <a:pt x="63500" y="466090"/>
                    </a:cubicBezTo>
                    <a:cubicBezTo>
                      <a:pt x="63500" y="466090"/>
                      <a:pt x="57150" y="463550"/>
                      <a:pt x="53340" y="462280"/>
                    </a:cubicBezTo>
                    <a:cubicBezTo>
                      <a:pt x="50800" y="461010"/>
                      <a:pt x="44450" y="458470"/>
                      <a:pt x="44450" y="458470"/>
                    </a:cubicBezTo>
                    <a:cubicBezTo>
                      <a:pt x="44450" y="458470"/>
                      <a:pt x="38100" y="454660"/>
                      <a:pt x="35560" y="453390"/>
                    </a:cubicBezTo>
                    <a:cubicBezTo>
                      <a:pt x="33020" y="450850"/>
                      <a:pt x="27940" y="447040"/>
                      <a:pt x="27940" y="447040"/>
                    </a:cubicBezTo>
                    <a:cubicBezTo>
                      <a:pt x="27940" y="447040"/>
                      <a:pt x="22860" y="441960"/>
                      <a:pt x="20320" y="439420"/>
                    </a:cubicBezTo>
                    <a:cubicBezTo>
                      <a:pt x="19050" y="436880"/>
                      <a:pt x="13970" y="433070"/>
                      <a:pt x="13970" y="431800"/>
                    </a:cubicBezTo>
                    <a:cubicBezTo>
                      <a:pt x="13970" y="431800"/>
                      <a:pt x="11430" y="426720"/>
                      <a:pt x="8890" y="422910"/>
                    </a:cubicBezTo>
                    <a:cubicBezTo>
                      <a:pt x="7620" y="420370"/>
                      <a:pt x="5080" y="415290"/>
                      <a:pt x="5080" y="414020"/>
                    </a:cubicBezTo>
                    <a:cubicBezTo>
                      <a:pt x="5080" y="414020"/>
                      <a:pt x="3810" y="407670"/>
                      <a:pt x="2540" y="405130"/>
                    </a:cubicBezTo>
                    <a:cubicBezTo>
                      <a:pt x="1270" y="401320"/>
                      <a:pt x="0" y="394970"/>
                      <a:pt x="0" y="394970"/>
                    </a:cubicBezTo>
                    <a:cubicBezTo>
                      <a:pt x="0" y="394970"/>
                      <a:pt x="0" y="388620"/>
                      <a:pt x="0" y="384810"/>
                    </a:cubicBezTo>
                    <a:cubicBezTo>
                      <a:pt x="0" y="381000"/>
                      <a:pt x="0" y="374650"/>
                      <a:pt x="0" y="374650"/>
                    </a:cubicBezTo>
                  </a:path>
                </a:pathLst>
              </a:custGeom>
              <a:solidFill>
                <a:srgbClr val="FFFFFF"/>
              </a:solidFill>
              <a:ln cap="sq">
                <a:noFill/>
                <a:prstDash val="solid"/>
                <a:miter/>
              </a:ln>
            </p:spPr>
          </p:sp>
        </p:grpSp>
      </p:grpSp>
      <p:sp>
        <p:nvSpPr>
          <p:cNvPr name="TextBox 14" id="14"/>
          <p:cNvSpPr txBox="true"/>
          <p:nvPr/>
        </p:nvSpPr>
        <p:spPr>
          <a:xfrm rot="0">
            <a:off x="874463" y="2191539"/>
            <a:ext cx="8886833" cy="5837247"/>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Definition</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Supervised learning trains models on labeled data </a:t>
            </a:r>
          </a:p>
          <a:p>
            <a:pPr algn="l">
              <a:lnSpc>
                <a:spcPts val="3415"/>
              </a:lnSpc>
            </a:pPr>
            <a:r>
              <a:rPr lang="en-US" sz="2439">
                <a:solidFill>
                  <a:srgbClr val="F6E0F5"/>
                </a:solidFill>
                <a:latin typeface="Garet"/>
                <a:ea typeface="Garet"/>
                <a:cs typeface="Garet"/>
                <a:sym typeface="Garet"/>
              </a:rPr>
              <a:t>          </a:t>
            </a:r>
            <a:r>
              <a:rPr lang="en-US" sz="2439">
                <a:solidFill>
                  <a:srgbClr val="F6E0F5"/>
                </a:solidFill>
                <a:latin typeface="Garet"/>
                <a:ea typeface="Garet"/>
                <a:cs typeface="Garet"/>
                <a:sym typeface="Garet"/>
              </a:rPr>
              <a:t>to learn mappings between inputs and outputs for </a:t>
            </a:r>
          </a:p>
          <a:p>
            <a:pPr algn="l">
              <a:lnSpc>
                <a:spcPts val="3415"/>
              </a:lnSpc>
            </a:pPr>
            <a:r>
              <a:rPr lang="en-US" sz="2439">
                <a:solidFill>
                  <a:srgbClr val="F6E0F5"/>
                </a:solidFill>
                <a:latin typeface="Garet"/>
                <a:ea typeface="Garet"/>
                <a:cs typeface="Garet"/>
                <a:sym typeface="Garet"/>
              </a:rPr>
              <a:t>          </a:t>
            </a:r>
            <a:r>
              <a:rPr lang="en-US" sz="2439">
                <a:solidFill>
                  <a:srgbClr val="F6E0F5"/>
                </a:solidFill>
                <a:latin typeface="Garet"/>
                <a:ea typeface="Garet"/>
                <a:cs typeface="Garet"/>
                <a:sym typeface="Garet"/>
              </a:rPr>
              <a:t>accurate predictions.</a:t>
            </a:r>
          </a:p>
          <a:p>
            <a:pPr algn="l">
              <a:lnSpc>
                <a:spcPts val="4809"/>
              </a:lnSpc>
            </a:pPr>
          </a:p>
          <a:p>
            <a:pPr algn="l">
              <a:lnSpc>
                <a:spcPts val="4809"/>
              </a:lnSpc>
            </a:pPr>
            <a:r>
              <a:rPr lang="en-US" sz="3435" b="true">
                <a:solidFill>
                  <a:srgbClr val="F6E0F5"/>
                </a:solidFill>
                <a:latin typeface="Garet Bold"/>
                <a:ea typeface="Garet Bold"/>
                <a:cs typeface="Garet Bold"/>
                <a:sym typeface="Garet Bold"/>
              </a:rPr>
              <a:t>How it works</a:t>
            </a:r>
          </a:p>
          <a:p>
            <a:pPr algn="l" marL="1051612" indent="-350537" lvl="2">
              <a:lnSpc>
                <a:spcPts val="3604"/>
              </a:lnSpc>
              <a:buFont typeface="Arial"/>
              <a:buChar char="⚬"/>
            </a:pPr>
            <a:r>
              <a:rPr lang="en-US" sz="2435" i="true">
                <a:solidFill>
                  <a:srgbClr val="F6E0F5"/>
                </a:solidFill>
                <a:latin typeface="Garet Italics"/>
                <a:ea typeface="Garet Italics"/>
                <a:cs typeface="Garet Italics"/>
                <a:sym typeface="Garet Italics"/>
              </a:rPr>
              <a:t>Training Data</a:t>
            </a:r>
            <a:r>
              <a:rPr lang="en-US" sz="2435">
                <a:solidFill>
                  <a:srgbClr val="F6E0F5"/>
                </a:solidFill>
                <a:latin typeface="Garet"/>
                <a:ea typeface="Garet"/>
                <a:cs typeface="Garet"/>
                <a:sym typeface="Garet"/>
              </a:rPr>
              <a:t>: Input data lacking corresponding labels, such as image sets.</a:t>
            </a:r>
          </a:p>
          <a:p>
            <a:pPr algn="l" marL="1051612" indent="-350537" lvl="2">
              <a:lnSpc>
                <a:spcPts val="3604"/>
              </a:lnSpc>
              <a:buFont typeface="Arial"/>
              <a:buChar char="⚬"/>
            </a:pPr>
            <a:r>
              <a:rPr lang="en-US" sz="2435" i="true">
                <a:solidFill>
                  <a:srgbClr val="F6E0F5"/>
                </a:solidFill>
                <a:latin typeface="Garet Italics"/>
                <a:ea typeface="Garet Italics"/>
                <a:cs typeface="Garet Italics"/>
                <a:sym typeface="Garet Italics"/>
              </a:rPr>
              <a:t>Training Process</a:t>
            </a:r>
            <a:r>
              <a:rPr lang="en-US" sz="2435">
                <a:solidFill>
                  <a:srgbClr val="F6E0F5"/>
                </a:solidFill>
                <a:latin typeface="Garet"/>
                <a:ea typeface="Garet"/>
                <a:cs typeface="Garet"/>
                <a:sym typeface="Garet"/>
              </a:rPr>
              <a:t>: The model analyzes data for clusters, correlations, and underlying features.</a:t>
            </a:r>
          </a:p>
          <a:p>
            <a:pPr algn="l" marL="1051612" indent="-350537" lvl="2">
              <a:lnSpc>
                <a:spcPts val="3604"/>
              </a:lnSpc>
              <a:buFont typeface="Arial"/>
              <a:buChar char="⚬"/>
            </a:pPr>
            <a:r>
              <a:rPr lang="en-US" sz="2435" i="true">
                <a:solidFill>
                  <a:srgbClr val="F6E0F5"/>
                </a:solidFill>
                <a:latin typeface="Garet Italics"/>
                <a:ea typeface="Garet Italics"/>
                <a:cs typeface="Garet Italics"/>
                <a:sym typeface="Garet Italics"/>
              </a:rPr>
              <a:t>Prediction</a:t>
            </a:r>
            <a:r>
              <a:rPr lang="en-US" sz="2435">
                <a:solidFill>
                  <a:srgbClr val="F6E0F5"/>
                </a:solidFill>
                <a:latin typeface="Garet"/>
                <a:ea typeface="Garet"/>
                <a:cs typeface="Garet"/>
                <a:sym typeface="Garet"/>
              </a:rPr>
              <a:t>: Unsupervised learning produces patterns or groupings, not direct predictions.</a:t>
            </a:r>
          </a:p>
        </p:txBody>
      </p:sp>
    </p:spTree>
  </p:cSld>
  <p:clrMapOvr>
    <a:masterClrMapping/>
  </p:clrMapOvr>
</p:sld>
</file>

<file path=ppt/slides/slide1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790955" y="1372299"/>
            <a:ext cx="7145660" cy="7145660"/>
          </a:xfrm>
          <a:custGeom>
            <a:avLst/>
            <a:gdLst/>
            <a:ahLst/>
            <a:cxnLst/>
            <a:rect r="r" b="b" t="t" l="l"/>
            <a:pathLst>
              <a:path h="7145660" w="7145660">
                <a:moveTo>
                  <a:pt x="0" y="0"/>
                </a:moveTo>
                <a:lnTo>
                  <a:pt x="7145661" y="0"/>
                </a:lnTo>
                <a:lnTo>
                  <a:pt x="7145661" y="7145661"/>
                </a:lnTo>
                <a:lnTo>
                  <a:pt x="0" y="7145661"/>
                </a:lnTo>
                <a:lnTo>
                  <a:pt x="0" y="0"/>
                </a:lnTo>
                <a:close/>
              </a:path>
            </a:pathLst>
          </a:custGeom>
          <a:blipFill>
            <a:blip r:embed="rId4"/>
            <a:stretch>
              <a:fillRect l="0" t="0" r="0" b="0"/>
            </a:stretch>
          </a:blipFill>
        </p:spPr>
      </p:sp>
      <p:sp>
        <p:nvSpPr>
          <p:cNvPr name="TextBox 10" id="10"/>
          <p:cNvSpPr txBox="true"/>
          <p:nvPr/>
        </p:nvSpPr>
        <p:spPr>
          <a:xfrm rot="0">
            <a:off x="7936616" y="2544082"/>
            <a:ext cx="9708034" cy="5132161"/>
          </a:xfrm>
          <a:prstGeom prst="rect">
            <a:avLst/>
          </a:prstGeom>
        </p:spPr>
        <p:txBody>
          <a:bodyPr anchor="t" rtlCol="false" tIns="0" lIns="0" bIns="0" rIns="0">
            <a:spAutoFit/>
          </a:bodyPr>
          <a:lstStyle/>
          <a:p>
            <a:pPr algn="l">
              <a:lnSpc>
                <a:spcPts val="5253"/>
              </a:lnSpc>
            </a:pPr>
            <a:r>
              <a:rPr lang="en-US" sz="3752" b="true">
                <a:solidFill>
                  <a:srgbClr val="F6E0F5"/>
                </a:solidFill>
                <a:latin typeface="Garet Bold"/>
                <a:ea typeface="Garet Bold"/>
                <a:cs typeface="Garet Bold"/>
                <a:sym typeface="Garet Bold"/>
              </a:rPr>
              <a:t>Common Algorithms </a:t>
            </a:r>
          </a:p>
          <a:p>
            <a:pPr algn="l" marL="1148788" indent="-382929" lvl="2">
              <a:lnSpc>
                <a:spcPts val="3937"/>
              </a:lnSpc>
              <a:buFont typeface="Arial"/>
              <a:buChar char="⚬"/>
            </a:pPr>
            <a:r>
              <a:rPr lang="en-US" sz="2660" i="true" u="sng">
                <a:solidFill>
                  <a:srgbClr val="F6E0F5"/>
                </a:solidFill>
                <a:latin typeface="Garet Italics"/>
                <a:ea typeface="Garet Italics"/>
                <a:cs typeface="Garet Italics"/>
                <a:sym typeface="Garet Italics"/>
              </a:rPr>
              <a:t>Linear Regression</a:t>
            </a:r>
            <a:r>
              <a:rPr lang="en-US" sz="2660">
                <a:solidFill>
                  <a:srgbClr val="F6E0F5"/>
                </a:solidFill>
                <a:latin typeface="Garet"/>
                <a:ea typeface="Garet"/>
                <a:cs typeface="Garet"/>
                <a:sym typeface="Garet"/>
              </a:rPr>
              <a:t>: For predicting continuous values</a:t>
            </a:r>
          </a:p>
          <a:p>
            <a:pPr algn="l" marL="1148788" indent="-382929" lvl="2">
              <a:lnSpc>
                <a:spcPts val="3937"/>
              </a:lnSpc>
              <a:buFont typeface="Arial"/>
              <a:buChar char="⚬"/>
            </a:pPr>
            <a:r>
              <a:rPr lang="en-US" sz="2660" i="true" u="sng">
                <a:solidFill>
                  <a:srgbClr val="F6E0F5"/>
                </a:solidFill>
                <a:latin typeface="Garet Italics"/>
                <a:ea typeface="Garet Italics"/>
                <a:cs typeface="Garet Italics"/>
                <a:sym typeface="Garet Italics"/>
              </a:rPr>
              <a:t>Logistic Regression</a:t>
            </a:r>
            <a:r>
              <a:rPr lang="en-US" sz="2660">
                <a:solidFill>
                  <a:srgbClr val="F6E0F5"/>
                </a:solidFill>
                <a:latin typeface="Garet"/>
                <a:ea typeface="Garet"/>
                <a:cs typeface="Garet"/>
                <a:sym typeface="Garet"/>
              </a:rPr>
              <a:t>: For binary classification </a:t>
            </a:r>
          </a:p>
          <a:p>
            <a:pPr algn="l" marL="1148788" indent="-382929" lvl="2">
              <a:lnSpc>
                <a:spcPts val="3937"/>
              </a:lnSpc>
              <a:buFont typeface="Arial"/>
              <a:buChar char="⚬"/>
            </a:pPr>
            <a:r>
              <a:rPr lang="en-US" sz="2660">
                <a:solidFill>
                  <a:srgbClr val="F6E0F5"/>
                </a:solidFill>
                <a:latin typeface="Garet"/>
                <a:ea typeface="Garet"/>
                <a:cs typeface="Garet"/>
                <a:sym typeface="Garet"/>
              </a:rPr>
              <a:t>Support Vector Machines (SVM): For classification tasks.</a:t>
            </a:r>
          </a:p>
          <a:p>
            <a:pPr algn="l" marL="1148788" indent="-382929" lvl="2">
              <a:lnSpc>
                <a:spcPts val="3937"/>
              </a:lnSpc>
              <a:buFont typeface="Arial"/>
              <a:buChar char="⚬"/>
            </a:pPr>
            <a:r>
              <a:rPr lang="en-US" sz="2660" i="true" u="sng">
                <a:solidFill>
                  <a:srgbClr val="F6E0F5"/>
                </a:solidFill>
                <a:latin typeface="Garet Italics"/>
                <a:ea typeface="Garet Italics"/>
                <a:cs typeface="Garet Italics"/>
                <a:sym typeface="Garet Italics"/>
              </a:rPr>
              <a:t>Decision Trees and Random Forests</a:t>
            </a:r>
            <a:r>
              <a:rPr lang="en-US" sz="2660">
                <a:solidFill>
                  <a:srgbClr val="F6E0F5"/>
                </a:solidFill>
                <a:latin typeface="Garet"/>
                <a:ea typeface="Garet"/>
                <a:cs typeface="Garet"/>
                <a:sym typeface="Garet"/>
              </a:rPr>
              <a:t>: For both classification and regression tasks.</a:t>
            </a:r>
          </a:p>
          <a:p>
            <a:pPr algn="l" marL="1148788" indent="-382929" lvl="2">
              <a:lnSpc>
                <a:spcPts val="3937"/>
              </a:lnSpc>
              <a:buFont typeface="Arial"/>
              <a:buChar char="⚬"/>
            </a:pPr>
            <a:r>
              <a:rPr lang="en-US" sz="2660" i="true" u="sng">
                <a:solidFill>
                  <a:srgbClr val="F6E0F5"/>
                </a:solidFill>
                <a:latin typeface="Garet Italics"/>
                <a:ea typeface="Garet Italics"/>
                <a:cs typeface="Garet Italics"/>
                <a:sym typeface="Garet Italics"/>
              </a:rPr>
              <a:t>Neural Networks</a:t>
            </a:r>
            <a:r>
              <a:rPr lang="en-US" sz="2660">
                <a:solidFill>
                  <a:srgbClr val="F6E0F5"/>
                </a:solidFill>
                <a:latin typeface="Garet"/>
                <a:ea typeface="Garet"/>
                <a:cs typeface="Garet"/>
                <a:sym typeface="Garet"/>
              </a:rPr>
              <a:t>: Used for more complex tasks like image classification or speech recognition.</a:t>
            </a:r>
          </a:p>
        </p:txBody>
      </p:sp>
      <p:sp>
        <p:nvSpPr>
          <p:cNvPr name="TextBox 11" id="11"/>
          <p:cNvSpPr txBox="true"/>
          <p:nvPr/>
        </p:nvSpPr>
        <p:spPr>
          <a:xfrm rot="0">
            <a:off x="4304545" y="558810"/>
            <a:ext cx="9678909"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Supervised Learning</a:t>
            </a:r>
          </a:p>
        </p:txBody>
      </p:sp>
    </p:spTree>
  </p:cSld>
  <p:clrMapOvr>
    <a:masterClrMapping/>
  </p:clrMapOvr>
</p:sld>
</file>

<file path=ppt/slides/slide1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848401" y="3168496"/>
            <a:ext cx="8295599" cy="5169381"/>
          </a:xfrm>
          <a:custGeom>
            <a:avLst/>
            <a:gdLst/>
            <a:ahLst/>
            <a:cxnLst/>
            <a:rect r="r" b="b" t="t" l="l"/>
            <a:pathLst>
              <a:path h="5169381" w="8295599">
                <a:moveTo>
                  <a:pt x="0" y="0"/>
                </a:moveTo>
                <a:lnTo>
                  <a:pt x="8295599" y="0"/>
                </a:lnTo>
                <a:lnTo>
                  <a:pt x="8295599" y="5169381"/>
                </a:lnTo>
                <a:lnTo>
                  <a:pt x="0" y="5169381"/>
                </a:lnTo>
                <a:lnTo>
                  <a:pt x="0" y="0"/>
                </a:lnTo>
                <a:close/>
              </a:path>
            </a:pathLst>
          </a:custGeom>
          <a:blipFill>
            <a:blip r:embed="rId4"/>
            <a:stretch>
              <a:fillRect l="-9492" t="0" r="-9485" b="0"/>
            </a:stretch>
          </a:blipFill>
        </p:spPr>
      </p:sp>
      <p:sp>
        <p:nvSpPr>
          <p:cNvPr name="TextBox 10" id="10"/>
          <p:cNvSpPr txBox="true"/>
          <p:nvPr/>
        </p:nvSpPr>
        <p:spPr>
          <a:xfrm rot="0">
            <a:off x="4304545" y="558810"/>
            <a:ext cx="9678909"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Supervised Learning</a:t>
            </a:r>
          </a:p>
        </p:txBody>
      </p:sp>
      <p:sp>
        <p:nvSpPr>
          <p:cNvPr name="TextBox 11" id="11"/>
          <p:cNvSpPr txBox="true"/>
          <p:nvPr/>
        </p:nvSpPr>
        <p:spPr>
          <a:xfrm rot="0">
            <a:off x="8716571" y="1995145"/>
            <a:ext cx="9138274" cy="4047224"/>
          </a:xfrm>
          <a:prstGeom prst="rect">
            <a:avLst/>
          </a:prstGeom>
        </p:spPr>
        <p:txBody>
          <a:bodyPr anchor="t" rtlCol="false" tIns="0" lIns="0" bIns="0" rIns="0">
            <a:spAutoFit/>
          </a:bodyPr>
          <a:lstStyle/>
          <a:p>
            <a:pPr algn="l">
              <a:lnSpc>
                <a:spcPts val="6188"/>
              </a:lnSpc>
            </a:pPr>
            <a:r>
              <a:rPr lang="en-US" sz="3661" b="true">
                <a:solidFill>
                  <a:srgbClr val="F6E0F5"/>
                </a:solidFill>
                <a:latin typeface="Garet Bold"/>
                <a:ea typeface="Garet Bold"/>
                <a:cs typeface="Garet Bold"/>
                <a:sym typeface="Garet Bold"/>
              </a:rPr>
              <a:t>Common Algorithms </a:t>
            </a:r>
          </a:p>
          <a:p>
            <a:pPr algn="l" marL="1120892" indent="-373631" lvl="2">
              <a:lnSpc>
                <a:spcPts val="4387"/>
              </a:lnSpc>
              <a:buFont typeface="Arial"/>
              <a:buChar char="⚬"/>
            </a:pPr>
            <a:r>
              <a:rPr lang="en-US" sz="2595" i="true" u="sng">
                <a:solidFill>
                  <a:srgbClr val="F6E0F5"/>
                </a:solidFill>
                <a:latin typeface="Garet Italics"/>
                <a:ea typeface="Garet Italics"/>
                <a:cs typeface="Garet Italics"/>
                <a:sym typeface="Garet Italics"/>
              </a:rPr>
              <a:t>Email Spam Detection</a:t>
            </a:r>
            <a:r>
              <a:rPr lang="en-US" sz="2595">
                <a:solidFill>
                  <a:srgbClr val="F6E0F5"/>
                </a:solidFill>
                <a:latin typeface="Garet"/>
                <a:ea typeface="Garet"/>
                <a:cs typeface="Garet"/>
                <a:sym typeface="Garet"/>
              </a:rPr>
              <a:t>: Model learns to classify emails based on spam labeling dataset.</a:t>
            </a:r>
          </a:p>
          <a:p>
            <a:pPr algn="l" marL="1120892" indent="-373631" lvl="2">
              <a:lnSpc>
                <a:spcPts val="4387"/>
              </a:lnSpc>
              <a:buFont typeface="Arial"/>
              <a:buChar char="⚬"/>
            </a:pPr>
            <a:r>
              <a:rPr lang="en-US" sz="2595" i="true" u="sng">
                <a:solidFill>
                  <a:srgbClr val="F6E0F5"/>
                </a:solidFill>
                <a:latin typeface="Garet Italics"/>
                <a:ea typeface="Garet Italics"/>
                <a:cs typeface="Garet Italics"/>
                <a:sym typeface="Garet Italics"/>
              </a:rPr>
              <a:t>Medical Diagnosis</a:t>
            </a:r>
            <a:r>
              <a:rPr lang="en-US" sz="2595">
                <a:solidFill>
                  <a:srgbClr val="F6E0F5"/>
                </a:solidFill>
                <a:latin typeface="Garet"/>
                <a:ea typeface="Garet"/>
                <a:cs typeface="Garet"/>
                <a:sym typeface="Garet"/>
              </a:rPr>
              <a:t>: Supervised learning predicts disease likelihood from patient data.</a:t>
            </a:r>
          </a:p>
          <a:p>
            <a:pPr algn="l" marL="1120892" indent="-373631" lvl="2">
              <a:lnSpc>
                <a:spcPts val="4387"/>
              </a:lnSpc>
              <a:buFont typeface="Arial"/>
              <a:buChar char="⚬"/>
            </a:pPr>
            <a:r>
              <a:rPr lang="en-US" sz="2595" i="true" u="sng">
                <a:solidFill>
                  <a:srgbClr val="F6E0F5"/>
                </a:solidFill>
                <a:latin typeface="Garet Italics"/>
                <a:ea typeface="Garet Italics"/>
                <a:cs typeface="Garet Italics"/>
                <a:sym typeface="Garet Italics"/>
              </a:rPr>
              <a:t>Image Recognition</a:t>
            </a:r>
            <a:r>
              <a:rPr lang="en-US" sz="2595">
                <a:solidFill>
                  <a:srgbClr val="F6E0F5"/>
                </a:solidFill>
                <a:latin typeface="Garet"/>
                <a:ea typeface="Garet"/>
                <a:cs typeface="Garet"/>
                <a:sym typeface="Garet"/>
              </a:rPr>
              <a:t>: Trained on labeled image datasets for object identification.</a:t>
            </a:r>
          </a:p>
        </p:txBody>
      </p:sp>
    </p:spTree>
  </p:cSld>
  <p:clrMapOvr>
    <a:masterClrMapping/>
  </p:clrMapOvr>
</p:sld>
</file>

<file path=ppt/slides/slide1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2600491" y="1870643"/>
            <a:ext cx="13087018" cy="4589423"/>
          </a:xfrm>
          <a:custGeom>
            <a:avLst/>
            <a:gdLst/>
            <a:ahLst/>
            <a:cxnLst/>
            <a:rect r="r" b="b" t="t" l="l"/>
            <a:pathLst>
              <a:path h="4589423" w="13087018">
                <a:moveTo>
                  <a:pt x="0" y="0"/>
                </a:moveTo>
                <a:lnTo>
                  <a:pt x="13087018" y="0"/>
                </a:lnTo>
                <a:lnTo>
                  <a:pt x="13087018" y="4589423"/>
                </a:lnTo>
                <a:lnTo>
                  <a:pt x="0" y="4589423"/>
                </a:lnTo>
                <a:lnTo>
                  <a:pt x="0" y="0"/>
                </a:lnTo>
                <a:close/>
              </a:path>
            </a:pathLst>
          </a:custGeom>
          <a:blipFill>
            <a:blip r:embed="rId4"/>
            <a:stretch>
              <a:fillRect l="-3127" t="-62039" r="-1987" b="-9563"/>
            </a:stretch>
          </a:blipFill>
        </p:spPr>
      </p:sp>
      <p:sp>
        <p:nvSpPr>
          <p:cNvPr name="TextBox 10" id="10"/>
          <p:cNvSpPr txBox="true"/>
          <p:nvPr/>
        </p:nvSpPr>
        <p:spPr>
          <a:xfrm rot="0">
            <a:off x="4304545" y="558810"/>
            <a:ext cx="10576619"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Unsupervised Learning</a:t>
            </a:r>
          </a:p>
        </p:txBody>
      </p:sp>
      <p:sp>
        <p:nvSpPr>
          <p:cNvPr name="TextBox 11" id="11"/>
          <p:cNvSpPr txBox="true"/>
          <p:nvPr/>
        </p:nvSpPr>
        <p:spPr>
          <a:xfrm rot="0">
            <a:off x="3736174" y="6855796"/>
            <a:ext cx="10815651" cy="1408049"/>
          </a:xfrm>
          <a:prstGeom prst="rect">
            <a:avLst/>
          </a:prstGeom>
        </p:spPr>
        <p:txBody>
          <a:bodyPr anchor="t" rtlCol="false" tIns="0" lIns="0" bIns="0" rIns="0">
            <a:spAutoFit/>
          </a:bodyPr>
          <a:lstStyle/>
          <a:p>
            <a:pPr algn="ctr">
              <a:lnSpc>
                <a:spcPts val="3765"/>
              </a:lnSpc>
            </a:pPr>
            <a:r>
              <a:rPr lang="en-US" sz="2689">
                <a:solidFill>
                  <a:srgbClr val="F6E0F5"/>
                </a:solidFill>
                <a:latin typeface="Garet"/>
                <a:ea typeface="Garet"/>
                <a:cs typeface="Garet"/>
                <a:sym typeface="Garet"/>
              </a:rPr>
              <a:t>Unsupervised learning deals with unlabeled data, aiming to find patterns or structures without explicit guidance, like clustering or dimensionality reduction.</a:t>
            </a:r>
          </a:p>
        </p:txBody>
      </p:sp>
    </p:spTree>
  </p:cSld>
  <p:clrMapOvr>
    <a:masterClrMapping/>
  </p:clrMapOvr>
</p:sld>
</file>

<file path=ppt/slides/slide1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true" flipV="false" rot="0">
            <a:off x="-332136" y="1307960"/>
            <a:ext cx="5731611" cy="5014171"/>
          </a:xfrm>
          <a:custGeom>
            <a:avLst/>
            <a:gdLst/>
            <a:ahLst/>
            <a:cxnLst/>
            <a:rect r="r" b="b" t="t" l="l"/>
            <a:pathLst>
              <a:path h="5014171" w="5731611">
                <a:moveTo>
                  <a:pt x="5731611" y="0"/>
                </a:moveTo>
                <a:lnTo>
                  <a:pt x="0" y="0"/>
                </a:lnTo>
                <a:lnTo>
                  <a:pt x="0" y="5014171"/>
                </a:lnTo>
                <a:lnTo>
                  <a:pt x="5731611" y="5014171"/>
                </a:lnTo>
                <a:lnTo>
                  <a:pt x="5731611" y="0"/>
                </a:lnTo>
                <a:close/>
              </a:path>
            </a:pathLst>
          </a:custGeom>
          <a:blipFill>
            <a:blip r:embed="rId4"/>
            <a:stretch>
              <a:fillRect l="-9543" t="-25217" r="0" b="0"/>
            </a:stretch>
          </a:blipFill>
        </p:spPr>
      </p:sp>
      <p:sp>
        <p:nvSpPr>
          <p:cNvPr name="Freeform 10" id="10"/>
          <p:cNvSpPr/>
          <p:nvPr/>
        </p:nvSpPr>
        <p:spPr>
          <a:xfrm flipH="false" flipV="false" rot="-9259145">
            <a:off x="12926177" y="5371171"/>
            <a:ext cx="6857887" cy="5914928"/>
          </a:xfrm>
          <a:custGeom>
            <a:avLst/>
            <a:gdLst/>
            <a:ahLst/>
            <a:cxnLst/>
            <a:rect r="r" b="b" t="t" l="l"/>
            <a:pathLst>
              <a:path h="5914928" w="6857887">
                <a:moveTo>
                  <a:pt x="0" y="0"/>
                </a:moveTo>
                <a:lnTo>
                  <a:pt x="6857887" y="0"/>
                </a:lnTo>
                <a:lnTo>
                  <a:pt x="6857887" y="5914928"/>
                </a:lnTo>
                <a:lnTo>
                  <a:pt x="0" y="5914928"/>
                </a:lnTo>
                <a:lnTo>
                  <a:pt x="0" y="0"/>
                </a:lnTo>
                <a:close/>
              </a:path>
            </a:pathLst>
          </a:custGeom>
          <a:blipFill>
            <a:blip r:embed="rId5"/>
            <a:stretch>
              <a:fillRect l="0" t="0" r="0" b="0"/>
            </a:stretch>
          </a:blipFill>
        </p:spPr>
      </p:sp>
      <p:sp>
        <p:nvSpPr>
          <p:cNvPr name="TextBox 11" id="11"/>
          <p:cNvSpPr txBox="true"/>
          <p:nvPr/>
        </p:nvSpPr>
        <p:spPr>
          <a:xfrm rot="0">
            <a:off x="4304545" y="558810"/>
            <a:ext cx="10576619"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Unsupervised Learning</a:t>
            </a:r>
          </a:p>
        </p:txBody>
      </p:sp>
      <p:sp>
        <p:nvSpPr>
          <p:cNvPr name="TextBox 12" id="12"/>
          <p:cNvSpPr txBox="true"/>
          <p:nvPr/>
        </p:nvSpPr>
        <p:spPr>
          <a:xfrm rot="0">
            <a:off x="5399475" y="1942437"/>
            <a:ext cx="11859825" cy="4887883"/>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Common Algorithms </a:t>
            </a:r>
          </a:p>
          <a:p>
            <a:pPr algn="l">
              <a:lnSpc>
                <a:spcPts val="3415"/>
              </a:lnSpc>
            </a:pPr>
            <a:r>
              <a:rPr lang="en-US" sz="2439" i="true">
                <a:solidFill>
                  <a:srgbClr val="F6E0F5"/>
                </a:solidFill>
                <a:latin typeface="Garet Italics"/>
                <a:ea typeface="Garet Italics"/>
                <a:cs typeface="Garet Italics"/>
                <a:sym typeface="Garet Italics"/>
              </a:rPr>
              <a:t>Clustering Algorithms</a:t>
            </a:r>
          </a:p>
          <a:p>
            <a:pPr algn="l" marL="1053591" indent="-351197" lvl="2">
              <a:lnSpc>
                <a:spcPts val="3415"/>
              </a:lnSpc>
              <a:buFont typeface="Arial"/>
              <a:buChar char="⚬"/>
            </a:pPr>
            <a:r>
              <a:rPr lang="en-US" sz="2439">
                <a:solidFill>
                  <a:srgbClr val="F6E0F5"/>
                </a:solidFill>
                <a:latin typeface="Garet"/>
                <a:ea typeface="Garet"/>
                <a:cs typeface="Garet"/>
                <a:sym typeface="Garet"/>
              </a:rPr>
              <a:t>K-Means: Clusters data based on similarities.</a:t>
            </a:r>
          </a:p>
          <a:p>
            <a:pPr algn="l" marL="1053591" indent="-351197" lvl="2">
              <a:lnSpc>
                <a:spcPts val="3415"/>
              </a:lnSpc>
              <a:buFont typeface="Arial"/>
              <a:buChar char="⚬"/>
            </a:pPr>
            <a:r>
              <a:rPr lang="en-US" sz="2439">
                <a:solidFill>
                  <a:srgbClr val="F6E0F5"/>
                </a:solidFill>
                <a:latin typeface="Garet"/>
                <a:ea typeface="Garet"/>
                <a:cs typeface="Garet"/>
                <a:sym typeface="Garet"/>
              </a:rPr>
              <a:t>Hierarchical Clustering: Builds a hierarchy of clusters based on distance metrics.</a:t>
            </a:r>
          </a:p>
          <a:p>
            <a:pPr algn="l">
              <a:lnSpc>
                <a:spcPts val="3415"/>
              </a:lnSpc>
            </a:pPr>
            <a:r>
              <a:rPr lang="en-US" sz="2439" i="true">
                <a:solidFill>
                  <a:srgbClr val="F6E0F5"/>
                </a:solidFill>
                <a:latin typeface="Garet Italics"/>
                <a:ea typeface="Garet Italics"/>
                <a:cs typeface="Garet Italics"/>
                <a:sym typeface="Garet Italics"/>
              </a:rPr>
              <a:t>Dimensionality Reduction Algorithms</a:t>
            </a:r>
          </a:p>
          <a:p>
            <a:pPr algn="l" marL="1053591" indent="-351197" lvl="2">
              <a:lnSpc>
                <a:spcPts val="3415"/>
              </a:lnSpc>
              <a:buFont typeface="Arial"/>
              <a:buChar char="⚬"/>
            </a:pPr>
            <a:r>
              <a:rPr lang="en-US" sz="2439">
                <a:solidFill>
                  <a:srgbClr val="F6E0F5"/>
                </a:solidFill>
                <a:latin typeface="Garet"/>
                <a:ea typeface="Garet"/>
                <a:cs typeface="Garet"/>
                <a:sym typeface="Garet"/>
              </a:rPr>
              <a:t>PCA: Reduces the dimensionality of data while retaining as much variance as possible.</a:t>
            </a:r>
          </a:p>
          <a:p>
            <a:pPr algn="l" marL="1053591" indent="-351197" lvl="2">
              <a:lnSpc>
                <a:spcPts val="3415"/>
              </a:lnSpc>
              <a:buFont typeface="Arial"/>
              <a:buChar char="⚬"/>
            </a:pPr>
            <a:r>
              <a:rPr lang="en-US" sz="2439">
                <a:solidFill>
                  <a:srgbClr val="F6E0F5"/>
                </a:solidFill>
                <a:latin typeface="Garet"/>
                <a:ea typeface="Garet"/>
                <a:cs typeface="Garet"/>
                <a:sym typeface="Garet"/>
              </a:rPr>
              <a:t>t-SNE: Visualize data in 2D or 3D.</a:t>
            </a:r>
          </a:p>
          <a:p>
            <a:pPr algn="l">
              <a:lnSpc>
                <a:spcPts val="3415"/>
              </a:lnSpc>
            </a:pPr>
            <a:r>
              <a:rPr lang="en-US" sz="2439" i="true">
                <a:solidFill>
                  <a:srgbClr val="F6E0F5"/>
                </a:solidFill>
                <a:latin typeface="Garet Italics"/>
                <a:ea typeface="Garet Italics"/>
                <a:cs typeface="Garet Italics"/>
                <a:sym typeface="Garet Italics"/>
              </a:rPr>
              <a:t>Anomaly Detection</a:t>
            </a:r>
            <a:r>
              <a:rPr lang="en-US" sz="2439">
                <a:solidFill>
                  <a:srgbClr val="F6E0F5"/>
                </a:solidFill>
                <a:latin typeface="Garet"/>
                <a:ea typeface="Garet"/>
                <a:cs typeface="Garet"/>
                <a:sym typeface="Garet"/>
              </a:rPr>
              <a:t>: Detection of atypical data points</a:t>
            </a:r>
          </a:p>
          <a:p>
            <a:pPr algn="l">
              <a:lnSpc>
                <a:spcPts val="3415"/>
              </a:lnSpc>
            </a:pPr>
            <a:r>
              <a:rPr lang="en-US" sz="2439" i="true">
                <a:solidFill>
                  <a:srgbClr val="F6E0F5"/>
                </a:solidFill>
                <a:latin typeface="Garet Italics"/>
                <a:ea typeface="Garet Italics"/>
                <a:cs typeface="Garet Italics"/>
                <a:sym typeface="Garet Italics"/>
              </a:rPr>
              <a:t>Autoencoders</a:t>
            </a:r>
            <a:r>
              <a:rPr lang="en-US" sz="2439">
                <a:solidFill>
                  <a:srgbClr val="F6E0F5"/>
                </a:solidFill>
                <a:latin typeface="Garet"/>
                <a:ea typeface="Garet"/>
                <a:cs typeface="Garet"/>
                <a:sym typeface="Garet"/>
              </a:rPr>
              <a:t>: Used for data compression and reconstruction.</a:t>
            </a:r>
          </a:p>
        </p:txBody>
      </p:sp>
    </p:spTree>
  </p:cSld>
  <p:clrMapOvr>
    <a:masterClrMapping/>
  </p:clrMapOvr>
</p:sld>
</file>

<file path=ppt/slides/slide1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1573257" y="2228255"/>
            <a:ext cx="6248029" cy="6248029"/>
          </a:xfrm>
          <a:custGeom>
            <a:avLst/>
            <a:gdLst/>
            <a:ahLst/>
            <a:cxnLst/>
            <a:rect r="r" b="b" t="t" l="l"/>
            <a:pathLst>
              <a:path h="6248029" w="6248029">
                <a:moveTo>
                  <a:pt x="0" y="0"/>
                </a:moveTo>
                <a:lnTo>
                  <a:pt x="6248029" y="0"/>
                </a:lnTo>
                <a:lnTo>
                  <a:pt x="6248029" y="6248029"/>
                </a:lnTo>
                <a:lnTo>
                  <a:pt x="0" y="6248029"/>
                </a:lnTo>
                <a:lnTo>
                  <a:pt x="0" y="0"/>
                </a:lnTo>
                <a:close/>
              </a:path>
            </a:pathLst>
          </a:custGeom>
          <a:blipFill>
            <a:blip r:embed="rId4"/>
            <a:stretch>
              <a:fillRect l="0" t="0" r="0" b="0"/>
            </a:stretch>
          </a:blipFill>
        </p:spPr>
      </p:sp>
      <p:sp>
        <p:nvSpPr>
          <p:cNvPr name="TextBox 10" id="10"/>
          <p:cNvSpPr txBox="true"/>
          <p:nvPr/>
        </p:nvSpPr>
        <p:spPr>
          <a:xfrm rot="0">
            <a:off x="4304545" y="558810"/>
            <a:ext cx="10576619"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Unsupervised Learning</a:t>
            </a:r>
          </a:p>
        </p:txBody>
      </p:sp>
      <p:sp>
        <p:nvSpPr>
          <p:cNvPr name="TextBox 11" id="11"/>
          <p:cNvSpPr txBox="true"/>
          <p:nvPr/>
        </p:nvSpPr>
        <p:spPr>
          <a:xfrm rot="0">
            <a:off x="2013810" y="2660678"/>
            <a:ext cx="9078189" cy="5316508"/>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Applications </a:t>
            </a:r>
          </a:p>
          <a:p>
            <a:pPr algn="l" marL="526795" indent="-263398" lvl="1">
              <a:lnSpc>
                <a:spcPts val="3415"/>
              </a:lnSpc>
              <a:buFont typeface="Arial"/>
              <a:buChar char="•"/>
            </a:pPr>
            <a:r>
              <a:rPr lang="en-US" sz="2439" i="true">
                <a:solidFill>
                  <a:srgbClr val="F6E0F5"/>
                </a:solidFill>
                <a:latin typeface="Garet Italics"/>
                <a:ea typeface="Garet Italics"/>
                <a:cs typeface="Garet Italics"/>
                <a:sym typeface="Garet Italics"/>
              </a:rPr>
              <a:t>Customer Segmentation</a:t>
            </a:r>
            <a:r>
              <a:rPr lang="en-US" sz="2439">
                <a:solidFill>
                  <a:srgbClr val="F6E0F5"/>
                </a:solidFill>
                <a:latin typeface="Garet"/>
                <a:ea typeface="Garet"/>
                <a:cs typeface="Garet"/>
                <a:sym typeface="Garet"/>
              </a:rPr>
              <a:t>: Unsupervised learning groups customers based on behavior for targeted marketing.</a:t>
            </a:r>
          </a:p>
          <a:p>
            <a:pPr algn="l" marL="526795" indent="-263398" lvl="1">
              <a:lnSpc>
                <a:spcPts val="3415"/>
              </a:lnSpc>
              <a:buFont typeface="Arial"/>
              <a:buChar char="•"/>
            </a:pPr>
            <a:r>
              <a:rPr lang="en-US" sz="2439" i="true">
                <a:solidFill>
                  <a:srgbClr val="F6E0F5"/>
                </a:solidFill>
                <a:latin typeface="Garet Italics"/>
                <a:ea typeface="Garet Italics"/>
                <a:cs typeface="Garet Italics"/>
                <a:sym typeface="Garet Italics"/>
              </a:rPr>
              <a:t>Anomaly Detection</a:t>
            </a:r>
            <a:r>
              <a:rPr lang="en-US" sz="2439">
                <a:solidFill>
                  <a:srgbClr val="F6E0F5"/>
                </a:solidFill>
                <a:latin typeface="Garet"/>
                <a:ea typeface="Garet"/>
                <a:cs typeface="Garet"/>
                <a:sym typeface="Garet"/>
              </a:rPr>
              <a:t>: Cybersecurity tool for detecting anomalies.</a:t>
            </a:r>
          </a:p>
          <a:p>
            <a:pPr algn="l" marL="526795" indent="-263398" lvl="1">
              <a:lnSpc>
                <a:spcPts val="3415"/>
              </a:lnSpc>
              <a:buFont typeface="Arial"/>
              <a:buChar char="•"/>
            </a:pPr>
            <a:r>
              <a:rPr lang="en-US" sz="2439" i="true">
                <a:solidFill>
                  <a:srgbClr val="F6E0F5"/>
                </a:solidFill>
                <a:latin typeface="Garet Italics"/>
                <a:ea typeface="Garet Italics"/>
                <a:cs typeface="Garet Italics"/>
                <a:sym typeface="Garet Italics"/>
              </a:rPr>
              <a:t>Market Basket Analysis</a:t>
            </a:r>
            <a:r>
              <a:rPr lang="en-US" sz="2439">
                <a:solidFill>
                  <a:srgbClr val="F6E0F5"/>
                </a:solidFill>
                <a:latin typeface="Garet"/>
                <a:ea typeface="Garet"/>
                <a:cs typeface="Garet"/>
                <a:sym typeface="Garet"/>
              </a:rPr>
              <a:t>: Helping businesses with recommendation systems and inventory management.</a:t>
            </a:r>
          </a:p>
          <a:p>
            <a:pPr algn="l" marL="526795" indent="-263398" lvl="1">
              <a:lnSpc>
                <a:spcPts val="3415"/>
              </a:lnSpc>
              <a:buFont typeface="Arial"/>
              <a:buChar char="•"/>
            </a:pPr>
            <a:r>
              <a:rPr lang="en-US" sz="2439" i="true">
                <a:solidFill>
                  <a:srgbClr val="F6E0F5"/>
                </a:solidFill>
                <a:latin typeface="Garet Italics"/>
                <a:ea typeface="Garet Italics"/>
                <a:cs typeface="Garet Italics"/>
                <a:sym typeface="Garet Italics"/>
              </a:rPr>
              <a:t>Gene Expression Data Analysis</a:t>
            </a:r>
            <a:r>
              <a:rPr lang="en-US" sz="2439">
                <a:solidFill>
                  <a:srgbClr val="F6E0F5"/>
                </a:solidFill>
                <a:latin typeface="Garet"/>
                <a:ea typeface="Garet"/>
                <a:cs typeface="Garet"/>
                <a:sym typeface="Garet"/>
              </a:rPr>
              <a:t>: Grouping similar genes together based on their expression levels to discover biological functions.</a:t>
            </a:r>
          </a:p>
        </p:txBody>
      </p:sp>
    </p:spTree>
  </p:cSld>
  <p:clrMapOvr>
    <a:masterClrMapping/>
  </p:clrMapOvr>
</p:sld>
</file>

<file path=ppt/slides/slide1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583148" y="2612642"/>
            <a:ext cx="8144240" cy="5061716"/>
          </a:xfrm>
          <a:custGeom>
            <a:avLst/>
            <a:gdLst/>
            <a:ahLst/>
            <a:cxnLst/>
            <a:rect r="r" b="b" t="t" l="l"/>
            <a:pathLst>
              <a:path h="5061716" w="8144240">
                <a:moveTo>
                  <a:pt x="0" y="0"/>
                </a:moveTo>
                <a:lnTo>
                  <a:pt x="8144241" y="0"/>
                </a:lnTo>
                <a:lnTo>
                  <a:pt x="8144241" y="5061716"/>
                </a:lnTo>
                <a:lnTo>
                  <a:pt x="0" y="5061716"/>
                </a:lnTo>
                <a:lnTo>
                  <a:pt x="0" y="0"/>
                </a:lnTo>
                <a:close/>
              </a:path>
            </a:pathLst>
          </a:custGeom>
          <a:blipFill>
            <a:blip r:embed="rId4"/>
            <a:stretch>
              <a:fillRect l="-114926" t="-10951" r="-4975" b="-10674"/>
            </a:stretch>
          </a:blipFill>
        </p:spPr>
      </p:sp>
      <p:sp>
        <p:nvSpPr>
          <p:cNvPr name="TextBox 10" id="10"/>
          <p:cNvSpPr txBox="true"/>
          <p:nvPr/>
        </p:nvSpPr>
        <p:spPr>
          <a:xfrm rot="0">
            <a:off x="4304545" y="558810"/>
            <a:ext cx="10576619"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Unsupervised Learning</a:t>
            </a:r>
          </a:p>
        </p:txBody>
      </p:sp>
      <p:sp>
        <p:nvSpPr>
          <p:cNvPr name="TextBox 11" id="11"/>
          <p:cNvSpPr txBox="true"/>
          <p:nvPr/>
        </p:nvSpPr>
        <p:spPr>
          <a:xfrm rot="0">
            <a:off x="9144000" y="3463163"/>
            <a:ext cx="7702972" cy="3313049"/>
          </a:xfrm>
          <a:prstGeom prst="rect">
            <a:avLst/>
          </a:prstGeom>
        </p:spPr>
        <p:txBody>
          <a:bodyPr anchor="t" rtlCol="false" tIns="0" lIns="0" bIns="0" rIns="0">
            <a:spAutoFit/>
          </a:bodyPr>
          <a:lstStyle/>
          <a:p>
            <a:pPr algn="l">
              <a:lnSpc>
                <a:spcPts val="3765"/>
              </a:lnSpc>
            </a:pPr>
            <a:r>
              <a:rPr lang="en-US" sz="2689">
                <a:solidFill>
                  <a:srgbClr val="F6E0F5"/>
                </a:solidFill>
                <a:latin typeface="Garet"/>
                <a:ea typeface="Garet"/>
                <a:cs typeface="Garet"/>
                <a:sym typeface="Garet"/>
              </a:rPr>
              <a:t>Supervised learning uses labeled data to predict outcomes, like classifying emails or forecasting sales.</a:t>
            </a:r>
          </a:p>
          <a:p>
            <a:pPr algn="l">
              <a:lnSpc>
                <a:spcPts val="3765"/>
              </a:lnSpc>
            </a:pPr>
          </a:p>
          <a:p>
            <a:pPr algn="l">
              <a:lnSpc>
                <a:spcPts val="3765"/>
              </a:lnSpc>
            </a:pPr>
            <a:r>
              <a:rPr lang="en-US" sz="2689">
                <a:solidFill>
                  <a:srgbClr val="F6E0F5"/>
                </a:solidFill>
                <a:latin typeface="Garet"/>
                <a:ea typeface="Garet"/>
                <a:cs typeface="Garet"/>
                <a:sym typeface="Garet"/>
              </a:rPr>
              <a:t>Unsupervised learning is used without labeled data to uncover patterns or hidden structures in data for tasks like clustering.</a:t>
            </a:r>
          </a:p>
        </p:txBody>
      </p:sp>
    </p:spTree>
  </p:cSld>
  <p:clrMapOvr>
    <a:masterClrMapping/>
  </p:clrMapOvr>
</p:sld>
</file>

<file path=ppt/slides/slide1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4304545" y="558810"/>
            <a:ext cx="10576619"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Unsupervised Learning</a:t>
            </a:r>
          </a:p>
        </p:txBody>
      </p:sp>
      <p:graphicFrame>
        <p:nvGraphicFramePr>
          <p:cNvPr name="Table 10" id="10"/>
          <p:cNvGraphicFramePr>
            <a:graphicFrameLocks noGrp="true"/>
          </p:cNvGraphicFramePr>
          <p:nvPr/>
        </p:nvGraphicFramePr>
        <p:xfrm>
          <a:off x="1243219" y="2306387"/>
          <a:ext cx="15801562" cy="6077347"/>
        </p:xfrm>
        <a:graphic>
          <a:graphicData uri="http://schemas.openxmlformats.org/drawingml/2006/table">
            <a:tbl>
              <a:tblPr/>
              <a:tblGrid>
                <a:gridCol w="2767379"/>
                <a:gridCol w="6569542"/>
                <a:gridCol w="6464640"/>
              </a:tblGrid>
              <a:tr h="1197984">
                <a:tc>
                  <a:txBody>
                    <a:bodyPr anchor="t" rtlCol="false"/>
                    <a:lstStyle/>
                    <a:p>
                      <a:pPr algn="ctr">
                        <a:lnSpc>
                          <a:spcPts val="4199"/>
                        </a:lnSpc>
                        <a:defRPr/>
                      </a:pPr>
                      <a:r>
                        <a:rPr lang="en-US" sz="2999" b="true">
                          <a:solidFill>
                            <a:srgbClr val="000000"/>
                          </a:solidFill>
                          <a:latin typeface="Garet Bold"/>
                          <a:ea typeface="Garet Bold"/>
                          <a:cs typeface="Garet Bold"/>
                          <a:sym typeface="Garet Bold"/>
                        </a:rPr>
                        <a:t>Aspects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199"/>
                        </a:lnSpc>
                        <a:defRPr/>
                      </a:pPr>
                      <a:r>
                        <a:rPr lang="en-US" sz="2999" b="true">
                          <a:solidFill>
                            <a:srgbClr val="000000"/>
                          </a:solidFill>
                          <a:latin typeface="Garet Bold"/>
                          <a:ea typeface="Garet Bold"/>
                          <a:cs typeface="Garet Bold"/>
                          <a:sym typeface="Garet Bold"/>
                        </a:rPr>
                        <a:t>Supervised Learning</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199"/>
                        </a:lnSpc>
                        <a:defRPr/>
                      </a:pPr>
                      <a:r>
                        <a:rPr lang="en-US" sz="2999" b="true">
                          <a:solidFill>
                            <a:srgbClr val="000000"/>
                          </a:solidFill>
                          <a:latin typeface="Garet Bold"/>
                          <a:ea typeface="Garet Bold"/>
                          <a:cs typeface="Garet Bold"/>
                          <a:sym typeface="Garet Bold"/>
                        </a:rPr>
                        <a:t>Unsupervised Learning</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762091">
                <a:tc>
                  <a:txBody>
                    <a:bodyPr anchor="t" rtlCol="false"/>
                    <a:lstStyle/>
                    <a:p>
                      <a:pPr algn="ctr">
                        <a:lnSpc>
                          <a:spcPts val="2379"/>
                        </a:lnSpc>
                        <a:defRPr/>
                      </a:pPr>
                      <a:r>
                        <a:rPr lang="en-US" sz="1699" b="true">
                          <a:solidFill>
                            <a:srgbClr val="000000"/>
                          </a:solidFill>
                          <a:latin typeface="Garet Bold"/>
                          <a:ea typeface="Garet Bold"/>
                          <a:cs typeface="Garet Bold"/>
                          <a:sym typeface="Garet Bold"/>
                        </a:rPr>
                        <a:t>Data</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Labeled data (input-output pairs)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Unlabeled data (only input)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762091">
                <a:tc>
                  <a:txBody>
                    <a:bodyPr anchor="t" rtlCol="false"/>
                    <a:lstStyle/>
                    <a:p>
                      <a:pPr algn="ctr">
                        <a:lnSpc>
                          <a:spcPts val="2379"/>
                        </a:lnSpc>
                        <a:defRPr/>
                      </a:pPr>
                      <a:r>
                        <a:rPr lang="en-US" sz="1699" b="true">
                          <a:solidFill>
                            <a:srgbClr val="000000"/>
                          </a:solidFill>
                          <a:latin typeface="Garet Bold"/>
                          <a:ea typeface="Garet Bold"/>
                          <a:cs typeface="Garet Bold"/>
                          <a:sym typeface="Garet Bold"/>
                        </a:rPr>
                        <a:t>Goal</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Learn to map inputs to specific outputs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Find hidden patterns, clusters, or relationships in data</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762091">
                <a:tc>
                  <a:txBody>
                    <a:bodyPr anchor="t" rtlCol="false"/>
                    <a:lstStyle/>
                    <a:p>
                      <a:pPr algn="ctr">
                        <a:lnSpc>
                          <a:spcPts val="2379"/>
                        </a:lnSpc>
                        <a:defRPr/>
                      </a:pPr>
                      <a:r>
                        <a:rPr lang="en-US" sz="1699" b="true">
                          <a:solidFill>
                            <a:srgbClr val="000000"/>
                          </a:solidFill>
                          <a:latin typeface="Garet Bold"/>
                          <a:ea typeface="Garet Bold"/>
                          <a:cs typeface="Garet Bold"/>
                          <a:sym typeface="Garet Bold"/>
                        </a:rPr>
                        <a:t>Training</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Learns with feedback (correct answers are provided)</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No feedback is provided, the model learns by itself</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1068907">
                <a:tc>
                  <a:txBody>
                    <a:bodyPr anchor="t" rtlCol="false"/>
                    <a:lstStyle/>
                    <a:p>
                      <a:pPr algn="ctr">
                        <a:lnSpc>
                          <a:spcPts val="2379"/>
                        </a:lnSpc>
                        <a:defRPr/>
                      </a:pPr>
                      <a:r>
                        <a:rPr lang="en-US" sz="1699" b="true">
                          <a:solidFill>
                            <a:srgbClr val="000000"/>
                          </a:solidFill>
                          <a:latin typeface="Garet Bold"/>
                          <a:ea typeface="Garet Bold"/>
                          <a:cs typeface="Garet Bold"/>
                          <a:sym typeface="Garet Bold"/>
                        </a:rPr>
                        <a:t>Applications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Classification, regression (e.g., spam detection, medical diagnosis)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Clustering, dimensionality reduction (e.g., customer segmentation, anomaly detection)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762091">
                <a:tc>
                  <a:txBody>
                    <a:bodyPr anchor="t" rtlCol="false"/>
                    <a:lstStyle/>
                    <a:p>
                      <a:pPr algn="ctr">
                        <a:lnSpc>
                          <a:spcPts val="2379"/>
                        </a:lnSpc>
                        <a:defRPr/>
                      </a:pPr>
                      <a:r>
                        <a:rPr lang="en-US" sz="1699" b="true">
                          <a:solidFill>
                            <a:srgbClr val="000000"/>
                          </a:solidFill>
                          <a:latin typeface="Garet Bold"/>
                          <a:ea typeface="Garet Bold"/>
                          <a:cs typeface="Garet Bold"/>
                          <a:sym typeface="Garet Bold"/>
                        </a:rPr>
                        <a:t>Output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Predictions (discrete or continuous values)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Patterns, clusters, or reduced feature space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762091">
                <a:tc>
                  <a:txBody>
                    <a:bodyPr anchor="t" rtlCol="false"/>
                    <a:lstStyle/>
                    <a:p>
                      <a:pPr algn="ctr">
                        <a:lnSpc>
                          <a:spcPts val="2379"/>
                        </a:lnSpc>
                        <a:defRPr/>
                      </a:pPr>
                      <a:r>
                        <a:rPr lang="en-US" sz="1699" b="true">
                          <a:solidFill>
                            <a:srgbClr val="000000"/>
                          </a:solidFill>
                          <a:latin typeface="Garet Bold"/>
                          <a:ea typeface="Garet Bold"/>
                          <a:cs typeface="Garet Bold"/>
                          <a:sym typeface="Garet Bold"/>
                        </a:rPr>
                        <a:t>Common Algorithms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Linear regression, SVM, decision trees, neural networks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2379"/>
                        </a:lnSpc>
                        <a:defRPr/>
                      </a:pPr>
                      <a:r>
                        <a:rPr lang="en-US" sz="1699">
                          <a:solidFill>
                            <a:srgbClr val="000000"/>
                          </a:solidFill>
                          <a:latin typeface="Garet"/>
                          <a:ea typeface="Garet"/>
                          <a:cs typeface="Garet"/>
                          <a:sym typeface="Garet"/>
                        </a:rPr>
                        <a:t>K-means, hierarchical clustering, PCA, autoencoders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spTree>
  </p:cSld>
  <p:clrMapOvr>
    <a:masterClrMapping/>
  </p:clrMapOvr>
</p:sld>
</file>

<file path=ppt/slides/slide1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456924" y="2210363"/>
            <a:ext cx="6694750" cy="5866275"/>
          </a:xfrm>
          <a:custGeom>
            <a:avLst/>
            <a:gdLst/>
            <a:ahLst/>
            <a:cxnLst/>
            <a:rect r="r" b="b" t="t" l="l"/>
            <a:pathLst>
              <a:path h="5866275" w="6694750">
                <a:moveTo>
                  <a:pt x="0" y="0"/>
                </a:moveTo>
                <a:lnTo>
                  <a:pt x="6694750" y="0"/>
                </a:lnTo>
                <a:lnTo>
                  <a:pt x="6694750" y="5866274"/>
                </a:lnTo>
                <a:lnTo>
                  <a:pt x="0" y="5866274"/>
                </a:lnTo>
                <a:lnTo>
                  <a:pt x="0" y="0"/>
                </a:lnTo>
                <a:close/>
              </a:path>
            </a:pathLst>
          </a:custGeom>
          <a:blipFill>
            <a:blip r:embed="rId4"/>
            <a:stretch>
              <a:fillRect l="0" t="0" r="0" b="0"/>
            </a:stretch>
          </a:blipFill>
        </p:spPr>
      </p:sp>
      <p:grpSp>
        <p:nvGrpSpPr>
          <p:cNvPr name="Group 10" id="10"/>
          <p:cNvGrpSpPr/>
          <p:nvPr/>
        </p:nvGrpSpPr>
        <p:grpSpPr>
          <a:xfrm rot="0">
            <a:off x="3929934" y="149425"/>
            <a:ext cx="10428131" cy="1758551"/>
            <a:chOff x="0" y="0"/>
            <a:chExt cx="13904175" cy="2344735"/>
          </a:xfrm>
        </p:grpSpPr>
        <p:sp>
          <p:nvSpPr>
            <p:cNvPr name="TextBox 11" id="11"/>
            <p:cNvSpPr txBox="true"/>
            <p:nvPr/>
          </p:nvSpPr>
          <p:spPr>
            <a:xfrm rot="0">
              <a:off x="1482149" y="-133350"/>
              <a:ext cx="10939876"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Algorithm Types</a:t>
              </a:r>
            </a:p>
          </p:txBody>
        </p:sp>
        <p:sp>
          <p:nvSpPr>
            <p:cNvPr name="TextBox 12" id="12"/>
            <p:cNvSpPr txBox="true"/>
            <p:nvPr/>
          </p:nvSpPr>
          <p:spPr>
            <a:xfrm rot="0">
              <a:off x="0" y="1313274"/>
              <a:ext cx="13904175" cy="1031460"/>
            </a:xfrm>
            <a:prstGeom prst="rect">
              <a:avLst/>
            </a:prstGeom>
          </p:spPr>
          <p:txBody>
            <a:bodyPr anchor="t" rtlCol="false" tIns="0" lIns="0" bIns="0" rIns="0">
              <a:spAutoFit/>
            </a:bodyPr>
            <a:lstStyle/>
            <a:p>
              <a:pPr algn="ctr">
                <a:lnSpc>
                  <a:spcPts val="6582"/>
                </a:lnSpc>
                <a:spcBef>
                  <a:spcPct val="0"/>
                </a:spcBef>
              </a:pPr>
              <a:r>
                <a:rPr lang="en-US" b="true" sz="4701">
                  <a:solidFill>
                    <a:srgbClr val="A280EC"/>
                  </a:solidFill>
                  <a:latin typeface="Garet Bold"/>
                  <a:ea typeface="Garet Bold"/>
                  <a:cs typeface="Garet Bold"/>
                  <a:sym typeface="Garet Bold"/>
                </a:rPr>
                <a:t>Architectures of Deep Learning</a:t>
              </a:r>
            </a:p>
          </p:txBody>
        </p:sp>
      </p:grpSp>
      <p:sp>
        <p:nvSpPr>
          <p:cNvPr name="TextBox 13" id="13"/>
          <p:cNvSpPr txBox="true"/>
          <p:nvPr/>
        </p:nvSpPr>
        <p:spPr>
          <a:xfrm rot="0">
            <a:off x="7561092" y="2664085"/>
            <a:ext cx="9698208" cy="4496790"/>
          </a:xfrm>
          <a:prstGeom prst="rect">
            <a:avLst/>
          </a:prstGeom>
        </p:spPr>
        <p:txBody>
          <a:bodyPr anchor="t" rtlCol="false" tIns="0" lIns="0" bIns="0" rIns="0">
            <a:spAutoFit/>
          </a:bodyPr>
          <a:lstStyle/>
          <a:p>
            <a:pPr algn="l">
              <a:lnSpc>
                <a:spcPts val="4159"/>
              </a:lnSpc>
            </a:pPr>
            <a:r>
              <a:rPr lang="en-US" sz="2971" b="true">
                <a:solidFill>
                  <a:srgbClr val="F6E0F5"/>
                </a:solidFill>
                <a:latin typeface="Garet Bold"/>
                <a:ea typeface="Garet Bold"/>
                <a:cs typeface="Garet Bold"/>
                <a:sym typeface="Garet Bold"/>
              </a:rPr>
              <a:t>CNNs</a:t>
            </a:r>
          </a:p>
          <a:p>
            <a:pPr algn="l">
              <a:lnSpc>
                <a:spcPts val="4159"/>
              </a:lnSpc>
            </a:pPr>
            <a:r>
              <a:rPr lang="en-US" sz="2971" b="true">
                <a:solidFill>
                  <a:srgbClr val="F6E0F5"/>
                </a:solidFill>
                <a:latin typeface="Garet Bold"/>
                <a:ea typeface="Garet Bold"/>
                <a:cs typeface="Garet Bold"/>
                <a:sym typeface="Garet Bold"/>
              </a:rPr>
              <a:t>RNNs</a:t>
            </a:r>
          </a:p>
          <a:p>
            <a:pPr algn="l">
              <a:lnSpc>
                <a:spcPts val="4159"/>
              </a:lnSpc>
            </a:pPr>
            <a:r>
              <a:rPr lang="en-US" sz="2971" b="true">
                <a:solidFill>
                  <a:srgbClr val="F6E0F5"/>
                </a:solidFill>
                <a:latin typeface="Garet Bold"/>
                <a:ea typeface="Garet Bold"/>
                <a:cs typeface="Garet Bold"/>
                <a:sym typeface="Garet Bold"/>
              </a:rPr>
              <a:t>Network of Long-Term Short-Term Memory (LTSM)</a:t>
            </a:r>
          </a:p>
          <a:p>
            <a:pPr algn="l">
              <a:lnSpc>
                <a:spcPts val="2953"/>
              </a:lnSpc>
            </a:pPr>
            <a:r>
              <a:rPr lang="en-US" sz="2109" b="true">
                <a:solidFill>
                  <a:srgbClr val="F6E0F5"/>
                </a:solidFill>
                <a:latin typeface="Garet Bold"/>
                <a:ea typeface="Garet Bold"/>
                <a:cs typeface="Garet Bold"/>
                <a:sym typeface="Garet Bold"/>
              </a:rPr>
              <a:t>            </a:t>
            </a:r>
            <a:r>
              <a:rPr lang="en-US" sz="2109" b="true">
                <a:solidFill>
                  <a:srgbClr val="F6E0F5"/>
                </a:solidFill>
                <a:latin typeface="Garet Bold"/>
                <a:ea typeface="Garet Bold"/>
                <a:cs typeface="Garet Bold"/>
                <a:sym typeface="Garet Bold"/>
              </a:rPr>
              <a:t>a type of recurrent neural network for </a:t>
            </a:r>
            <a:r>
              <a:rPr lang="en-US" sz="2109">
                <a:solidFill>
                  <a:srgbClr val="F6E0F5"/>
                </a:solidFill>
                <a:latin typeface="Garet"/>
                <a:ea typeface="Garet"/>
                <a:cs typeface="Garet"/>
                <a:sym typeface="Garet"/>
              </a:rPr>
              <a:t>analyzing historical data. It excels at learning long-term knowledge, benefiting tasks like speech recognition and music composition.</a:t>
            </a:r>
          </a:p>
          <a:p>
            <a:pPr algn="l">
              <a:lnSpc>
                <a:spcPts val="4159"/>
              </a:lnSpc>
            </a:pPr>
            <a:r>
              <a:rPr lang="en-US" sz="2971" b="true">
                <a:solidFill>
                  <a:srgbClr val="F6E0F5"/>
                </a:solidFill>
                <a:latin typeface="Garet Bold"/>
                <a:ea typeface="Garet Bold"/>
                <a:cs typeface="Garet Bold"/>
                <a:sym typeface="Garet Bold"/>
              </a:rPr>
              <a:t>Maps That Organize Themselves (SOM)</a:t>
            </a:r>
          </a:p>
          <a:p>
            <a:pPr algn="l">
              <a:lnSpc>
                <a:spcPts val="3117"/>
              </a:lnSpc>
            </a:pPr>
            <a:r>
              <a:rPr lang="en-US" sz="2106">
                <a:solidFill>
                  <a:srgbClr val="F6E0F5"/>
                </a:solidFill>
                <a:latin typeface="Garet"/>
                <a:ea typeface="Garet"/>
                <a:cs typeface="Garet"/>
                <a:sym typeface="Garet"/>
              </a:rPr>
              <a:t>Self-organizing maps (SOM) visualize data without external assistance for comprehension.</a:t>
            </a:r>
          </a:p>
        </p:txBody>
      </p:sp>
    </p:spTree>
  </p:cSld>
  <p:clrMapOvr>
    <a:masterClrMapping/>
  </p:clrMapOvr>
</p:sld>
</file>

<file path=ppt/slides/slide1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8194934" y="3154509"/>
            <a:ext cx="9687663" cy="4456325"/>
          </a:xfrm>
          <a:custGeom>
            <a:avLst/>
            <a:gdLst/>
            <a:ahLst/>
            <a:cxnLst/>
            <a:rect r="r" b="b" t="t" l="l"/>
            <a:pathLst>
              <a:path h="4456325" w="9687663">
                <a:moveTo>
                  <a:pt x="0" y="0"/>
                </a:moveTo>
                <a:lnTo>
                  <a:pt x="9687663" y="0"/>
                </a:lnTo>
                <a:lnTo>
                  <a:pt x="9687663" y="4456325"/>
                </a:lnTo>
                <a:lnTo>
                  <a:pt x="0" y="4456325"/>
                </a:lnTo>
                <a:lnTo>
                  <a:pt x="0" y="0"/>
                </a:lnTo>
                <a:close/>
              </a:path>
            </a:pathLst>
          </a:custGeom>
          <a:blipFill>
            <a:blip r:embed="rId4"/>
            <a:stretch>
              <a:fillRect l="0" t="0" r="0" b="0"/>
            </a:stretch>
          </a:blipFill>
        </p:spPr>
      </p:sp>
      <p:sp>
        <p:nvSpPr>
          <p:cNvPr name="TextBox 10" id="10"/>
          <p:cNvSpPr txBox="true"/>
          <p:nvPr/>
        </p:nvSpPr>
        <p:spPr>
          <a:xfrm rot="0">
            <a:off x="5653921" y="696748"/>
            <a:ext cx="6980157"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Deep Learning</a:t>
            </a:r>
          </a:p>
        </p:txBody>
      </p:sp>
      <p:sp>
        <p:nvSpPr>
          <p:cNvPr name="TextBox 11" id="11"/>
          <p:cNvSpPr txBox="true"/>
          <p:nvPr/>
        </p:nvSpPr>
        <p:spPr>
          <a:xfrm rot="0">
            <a:off x="4587251" y="-133350"/>
            <a:ext cx="9113499"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Implementation of</a:t>
            </a:r>
          </a:p>
        </p:txBody>
      </p:sp>
      <p:sp>
        <p:nvSpPr>
          <p:cNvPr name="TextBox 12" id="12"/>
          <p:cNvSpPr txBox="true"/>
          <p:nvPr/>
        </p:nvSpPr>
        <p:spPr>
          <a:xfrm rot="0">
            <a:off x="456924" y="2392198"/>
            <a:ext cx="7288430" cy="4922946"/>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Processing of natural language</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NLP is an AI branch analyzing human language, essential in software like machine translation and digital assistants.</a:t>
            </a:r>
          </a:p>
          <a:p>
            <a:pPr algn="l">
              <a:lnSpc>
                <a:spcPts val="4809"/>
              </a:lnSpc>
            </a:pPr>
          </a:p>
          <a:p>
            <a:pPr algn="l">
              <a:lnSpc>
                <a:spcPts val="4809"/>
              </a:lnSpc>
            </a:pPr>
            <a:r>
              <a:rPr lang="en-US" sz="3435" b="true">
                <a:solidFill>
                  <a:srgbClr val="F6E0F5"/>
                </a:solidFill>
                <a:latin typeface="Garet Bold"/>
                <a:ea typeface="Garet Bold"/>
                <a:cs typeface="Garet Bold"/>
                <a:sym typeface="Garet Bold"/>
              </a:rPr>
              <a:t>De</a:t>
            </a:r>
            <a:r>
              <a:rPr lang="en-US" sz="3435" b="true">
                <a:solidFill>
                  <a:srgbClr val="F6E0F5"/>
                </a:solidFill>
                <a:latin typeface="Garet Bold"/>
                <a:ea typeface="Garet Bold"/>
                <a:cs typeface="Garet Bold"/>
                <a:sym typeface="Garet Bold"/>
              </a:rPr>
              <a:t>tecting anomalies</a:t>
            </a:r>
          </a:p>
          <a:p>
            <a:pPr algn="l">
              <a:lnSpc>
                <a:spcPts val="3604"/>
              </a:lnSpc>
            </a:pPr>
            <a:r>
              <a:rPr lang="en-US" sz="2435" b="true">
                <a:solidFill>
                  <a:srgbClr val="F6E0F5"/>
                </a:solidFill>
                <a:latin typeface="Garet Bold"/>
                <a:ea typeface="Garet Bold"/>
                <a:cs typeface="Garet Bold"/>
                <a:sym typeface="Garet Bold"/>
              </a:rPr>
              <a:t>           </a:t>
            </a:r>
            <a:r>
              <a:rPr lang="en-US" sz="2435">
                <a:solidFill>
                  <a:srgbClr val="F6E0F5"/>
                </a:solidFill>
                <a:latin typeface="Garet"/>
                <a:ea typeface="Garet"/>
                <a:cs typeface="Garet"/>
                <a:sym typeface="Garet"/>
              </a:rPr>
              <a:t>Anomaly detection identifies abnormal behavior patterns from what is expected, helping predict system issues and improve health.</a:t>
            </a:r>
          </a:p>
        </p:txBody>
      </p:sp>
      <p:sp>
        <p:nvSpPr>
          <p:cNvPr name="TextBox 13" id="13"/>
          <p:cNvSpPr txBox="true"/>
          <p:nvPr/>
        </p:nvSpPr>
        <p:spPr>
          <a:xfrm rot="0">
            <a:off x="456924" y="7544159"/>
            <a:ext cx="12581841" cy="1030258"/>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Speech Recognition</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Deep learning can recognize human voices and provide text responses.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2928856" y="1256477"/>
            <a:ext cx="13087018" cy="7361448"/>
          </a:xfrm>
          <a:custGeom>
            <a:avLst/>
            <a:gdLst/>
            <a:ahLst/>
            <a:cxnLst/>
            <a:rect r="r" b="b" t="t" l="l"/>
            <a:pathLst>
              <a:path h="7361448" w="13087018">
                <a:moveTo>
                  <a:pt x="0" y="0"/>
                </a:moveTo>
                <a:lnTo>
                  <a:pt x="13087018" y="0"/>
                </a:lnTo>
                <a:lnTo>
                  <a:pt x="13087018" y="7361448"/>
                </a:lnTo>
                <a:lnTo>
                  <a:pt x="0" y="7361448"/>
                </a:lnTo>
                <a:lnTo>
                  <a:pt x="0" y="0"/>
                </a:lnTo>
                <a:close/>
              </a:path>
            </a:pathLst>
          </a:custGeom>
          <a:blipFill>
            <a:blip r:embed="rId4"/>
            <a:stretch>
              <a:fillRect l="0" t="0" r="0" b="0"/>
            </a:stretch>
          </a:blipFill>
        </p:spPr>
      </p:sp>
    </p:spTree>
  </p:cSld>
  <p:clrMapOvr>
    <a:masterClrMapping/>
  </p:clrMapOvr>
</p:sld>
</file>

<file path=ppt/slides/slide1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95159" y="1644485"/>
            <a:ext cx="8156592" cy="6772964"/>
          </a:xfrm>
          <a:custGeom>
            <a:avLst/>
            <a:gdLst/>
            <a:ahLst/>
            <a:cxnLst/>
            <a:rect r="r" b="b" t="t" l="l"/>
            <a:pathLst>
              <a:path h="6772964" w="8156592">
                <a:moveTo>
                  <a:pt x="0" y="0"/>
                </a:moveTo>
                <a:lnTo>
                  <a:pt x="8156592" y="0"/>
                </a:lnTo>
                <a:lnTo>
                  <a:pt x="8156592" y="6772964"/>
                </a:lnTo>
                <a:lnTo>
                  <a:pt x="0" y="6772964"/>
                </a:lnTo>
                <a:lnTo>
                  <a:pt x="0" y="0"/>
                </a:lnTo>
                <a:close/>
              </a:path>
            </a:pathLst>
          </a:custGeom>
          <a:blipFill>
            <a:blip r:embed="rId4"/>
            <a:stretch>
              <a:fillRect l="0" t="0" r="0" b="-20428"/>
            </a:stretch>
          </a:blipFill>
        </p:spPr>
      </p:sp>
      <p:sp>
        <p:nvSpPr>
          <p:cNvPr name="TextBox 10" id="10"/>
          <p:cNvSpPr txBox="true"/>
          <p:nvPr/>
        </p:nvSpPr>
        <p:spPr>
          <a:xfrm rot="0">
            <a:off x="4013600" y="152400"/>
            <a:ext cx="10576619" cy="1585190"/>
          </a:xfrm>
          <a:prstGeom prst="rect">
            <a:avLst/>
          </a:prstGeom>
        </p:spPr>
        <p:txBody>
          <a:bodyPr anchor="t" rtlCol="false" tIns="0" lIns="0" bIns="0" rIns="0">
            <a:spAutoFit/>
          </a:bodyPr>
          <a:lstStyle/>
          <a:p>
            <a:pPr algn="ctr">
              <a:lnSpc>
                <a:spcPts val="6125"/>
              </a:lnSpc>
            </a:pPr>
            <a:r>
              <a:rPr lang="en-US" sz="6380" b="true">
                <a:solidFill>
                  <a:srgbClr val="F6E0F5"/>
                </a:solidFill>
                <a:latin typeface="Garet Bold"/>
                <a:ea typeface="Garet Bold"/>
                <a:cs typeface="Garet Bold"/>
                <a:sym typeface="Garet Bold"/>
              </a:rPr>
              <a:t>Potentials, Challenges and Future Trends</a:t>
            </a:r>
          </a:p>
        </p:txBody>
      </p:sp>
      <p:sp>
        <p:nvSpPr>
          <p:cNvPr name="TextBox 11" id="11"/>
          <p:cNvSpPr txBox="true"/>
          <p:nvPr/>
        </p:nvSpPr>
        <p:spPr>
          <a:xfrm rot="0">
            <a:off x="7843624" y="1737120"/>
            <a:ext cx="8172251" cy="6746084"/>
          </a:xfrm>
          <a:prstGeom prst="rect">
            <a:avLst/>
          </a:prstGeom>
        </p:spPr>
        <p:txBody>
          <a:bodyPr anchor="t" rtlCol="false" tIns="0" lIns="0" bIns="0" rIns="0">
            <a:spAutoFit/>
          </a:bodyPr>
          <a:lstStyle/>
          <a:p>
            <a:pPr algn="l">
              <a:lnSpc>
                <a:spcPts val="4815"/>
              </a:lnSpc>
            </a:pPr>
            <a:r>
              <a:rPr lang="en-US" sz="3439" b="true">
                <a:solidFill>
                  <a:srgbClr val="F6E0F5"/>
                </a:solidFill>
                <a:latin typeface="Garet Bold"/>
                <a:ea typeface="Garet Bold"/>
                <a:cs typeface="Garet Bold"/>
                <a:sym typeface="Garet Bold"/>
              </a:rPr>
              <a:t>POTENTIALS</a:t>
            </a:r>
            <a:r>
              <a:rPr lang="en-US" sz="3439">
                <a:solidFill>
                  <a:srgbClr val="F6E0F5"/>
                </a:solidFill>
                <a:latin typeface="Garet"/>
                <a:ea typeface="Garet"/>
                <a:cs typeface="Garet"/>
                <a:sym typeface="Garet"/>
              </a:rPr>
              <a:t> </a:t>
            </a:r>
          </a:p>
          <a:p>
            <a:pPr algn="l">
              <a:lnSpc>
                <a:spcPts val="3236"/>
              </a:lnSpc>
            </a:pPr>
            <a:r>
              <a:rPr lang="en-US" sz="2311" i="true" b="true">
                <a:solidFill>
                  <a:srgbClr val="F6E0F5"/>
                </a:solidFill>
                <a:latin typeface="Garet Bold Italics"/>
                <a:ea typeface="Garet Bold Italics"/>
                <a:cs typeface="Garet Bold Italics"/>
                <a:sym typeface="Garet Bold Italics"/>
              </a:rPr>
              <a:t>Breakthroughs in Healthcare</a:t>
            </a:r>
            <a:r>
              <a:rPr lang="en-US" sz="2311">
                <a:solidFill>
                  <a:srgbClr val="F6E0F5"/>
                </a:solidFill>
                <a:latin typeface="Garet"/>
                <a:ea typeface="Garet"/>
                <a:cs typeface="Garet"/>
                <a:sym typeface="Garet"/>
              </a:rPr>
              <a:t>:</a:t>
            </a:r>
          </a:p>
          <a:p>
            <a:pPr algn="l" marL="499101" indent="-249551" lvl="1">
              <a:lnSpc>
                <a:spcPts val="3236"/>
              </a:lnSpc>
              <a:buFont typeface="Arial"/>
              <a:buChar char="•"/>
            </a:pPr>
            <a:r>
              <a:rPr lang="en-US" sz="2311">
                <a:solidFill>
                  <a:srgbClr val="F6E0F5"/>
                </a:solidFill>
                <a:latin typeface="Garet"/>
                <a:ea typeface="Garet"/>
                <a:cs typeface="Garet"/>
                <a:sym typeface="Garet"/>
              </a:rPr>
              <a:t>Early Diagnosis and Personalized Medicine</a:t>
            </a:r>
          </a:p>
          <a:p>
            <a:pPr algn="l" marL="499101" indent="-249551" lvl="1">
              <a:lnSpc>
                <a:spcPts val="3236"/>
              </a:lnSpc>
              <a:buFont typeface="Arial"/>
              <a:buChar char="•"/>
            </a:pPr>
            <a:r>
              <a:rPr lang="en-US" sz="2311">
                <a:solidFill>
                  <a:srgbClr val="F6E0F5"/>
                </a:solidFill>
                <a:latin typeface="Garet"/>
                <a:ea typeface="Garet"/>
                <a:cs typeface="Garet"/>
                <a:sym typeface="Garet"/>
              </a:rPr>
              <a:t>Drug Discovery</a:t>
            </a:r>
          </a:p>
          <a:p>
            <a:pPr algn="l">
              <a:lnSpc>
                <a:spcPts val="3236"/>
              </a:lnSpc>
            </a:pPr>
            <a:r>
              <a:rPr lang="en-US" sz="2311" i="true" b="true">
                <a:solidFill>
                  <a:srgbClr val="F6E0F5"/>
                </a:solidFill>
                <a:latin typeface="Garet Bold Italics"/>
                <a:ea typeface="Garet Bold Italics"/>
                <a:cs typeface="Garet Bold Italics"/>
                <a:sym typeface="Garet Bold Italics"/>
              </a:rPr>
              <a:t>Advances in Natural Language Processing (NLP)</a:t>
            </a:r>
            <a:r>
              <a:rPr lang="en-US" sz="2311">
                <a:solidFill>
                  <a:srgbClr val="F6E0F5"/>
                </a:solidFill>
                <a:latin typeface="Garet"/>
                <a:ea typeface="Garet"/>
                <a:cs typeface="Garet"/>
                <a:sym typeface="Garet"/>
              </a:rPr>
              <a:t>:</a:t>
            </a:r>
          </a:p>
          <a:p>
            <a:pPr algn="l" marL="499101" indent="-249551" lvl="1">
              <a:lnSpc>
                <a:spcPts val="3236"/>
              </a:lnSpc>
              <a:buFont typeface="Arial"/>
              <a:buChar char="•"/>
            </a:pPr>
            <a:r>
              <a:rPr lang="en-US" sz="2311">
                <a:solidFill>
                  <a:srgbClr val="F6E0F5"/>
                </a:solidFill>
                <a:latin typeface="Garet"/>
                <a:ea typeface="Garet"/>
                <a:cs typeface="Garet"/>
                <a:sym typeface="Garet"/>
              </a:rPr>
              <a:t>Improved Human-Machine Interaction</a:t>
            </a:r>
          </a:p>
          <a:p>
            <a:pPr algn="l" marL="499101" indent="-249551" lvl="1">
              <a:lnSpc>
                <a:spcPts val="3236"/>
              </a:lnSpc>
              <a:buFont typeface="Arial"/>
              <a:buChar char="•"/>
            </a:pPr>
            <a:r>
              <a:rPr lang="en-US" sz="2311">
                <a:solidFill>
                  <a:srgbClr val="F6E0F5"/>
                </a:solidFill>
                <a:latin typeface="Garet"/>
                <a:ea typeface="Garet"/>
                <a:cs typeface="Garet"/>
                <a:sym typeface="Garet"/>
              </a:rPr>
              <a:t>Multilingual Understanding</a:t>
            </a:r>
          </a:p>
          <a:p>
            <a:pPr algn="l">
              <a:lnSpc>
                <a:spcPts val="3236"/>
              </a:lnSpc>
            </a:pPr>
            <a:r>
              <a:rPr lang="en-US" sz="2311" i="true" b="true">
                <a:solidFill>
                  <a:srgbClr val="F6E0F5"/>
                </a:solidFill>
                <a:latin typeface="Garet Bold Italics"/>
                <a:ea typeface="Garet Bold Italics"/>
                <a:cs typeface="Garet Bold Italics"/>
                <a:sym typeface="Garet Bold Italics"/>
              </a:rPr>
              <a:t>Autonomous Systems and Robotics</a:t>
            </a:r>
            <a:r>
              <a:rPr lang="en-US" sz="2311">
                <a:solidFill>
                  <a:srgbClr val="F6E0F5"/>
                </a:solidFill>
                <a:latin typeface="Garet"/>
                <a:ea typeface="Garet"/>
                <a:cs typeface="Garet"/>
                <a:sym typeface="Garet"/>
              </a:rPr>
              <a:t>:</a:t>
            </a:r>
          </a:p>
          <a:p>
            <a:pPr algn="l" marL="499101" indent="-249551" lvl="1">
              <a:lnSpc>
                <a:spcPts val="3236"/>
              </a:lnSpc>
              <a:buFont typeface="Arial"/>
              <a:buChar char="•"/>
            </a:pPr>
            <a:r>
              <a:rPr lang="en-US" sz="2311">
                <a:solidFill>
                  <a:srgbClr val="F6E0F5"/>
                </a:solidFill>
                <a:latin typeface="Garet"/>
                <a:ea typeface="Garet"/>
                <a:cs typeface="Garet"/>
                <a:sym typeface="Garet"/>
              </a:rPr>
              <a:t>Self-Driving Vehicles</a:t>
            </a:r>
          </a:p>
          <a:p>
            <a:pPr algn="l" marL="499101" indent="-249551" lvl="1">
              <a:lnSpc>
                <a:spcPts val="3236"/>
              </a:lnSpc>
              <a:buFont typeface="Arial"/>
              <a:buChar char="•"/>
            </a:pPr>
            <a:r>
              <a:rPr lang="en-US" sz="2311">
                <a:solidFill>
                  <a:srgbClr val="F6E0F5"/>
                </a:solidFill>
                <a:latin typeface="Garet"/>
                <a:ea typeface="Garet"/>
                <a:cs typeface="Garet"/>
                <a:sym typeface="Garet"/>
              </a:rPr>
              <a:t>Automation in Industrial Processes</a:t>
            </a:r>
          </a:p>
          <a:p>
            <a:pPr algn="l">
              <a:lnSpc>
                <a:spcPts val="3236"/>
              </a:lnSpc>
            </a:pPr>
            <a:r>
              <a:rPr lang="en-US" sz="2311" i="true" b="true">
                <a:solidFill>
                  <a:srgbClr val="F6E0F5"/>
                </a:solidFill>
                <a:latin typeface="Garet Bold Italics"/>
                <a:ea typeface="Garet Bold Italics"/>
                <a:cs typeface="Garet Bold Italics"/>
                <a:sym typeface="Garet Bold Italics"/>
              </a:rPr>
              <a:t>Generative Models and Creativity</a:t>
            </a:r>
            <a:r>
              <a:rPr lang="en-US" sz="2311">
                <a:solidFill>
                  <a:srgbClr val="F6E0F5"/>
                </a:solidFill>
                <a:latin typeface="Garet"/>
                <a:ea typeface="Garet"/>
                <a:cs typeface="Garet"/>
                <a:sym typeface="Garet"/>
              </a:rPr>
              <a:t>:</a:t>
            </a:r>
          </a:p>
          <a:p>
            <a:pPr algn="l" marL="499101" indent="-249551" lvl="1">
              <a:lnSpc>
                <a:spcPts val="3236"/>
              </a:lnSpc>
              <a:buFont typeface="Arial"/>
              <a:buChar char="•"/>
            </a:pPr>
            <a:r>
              <a:rPr lang="en-US" sz="2311">
                <a:solidFill>
                  <a:srgbClr val="F6E0F5"/>
                </a:solidFill>
                <a:latin typeface="Garet"/>
                <a:ea typeface="Garet"/>
                <a:cs typeface="Garet"/>
                <a:sym typeface="Garet"/>
              </a:rPr>
              <a:t>Content Creation</a:t>
            </a:r>
          </a:p>
          <a:p>
            <a:pPr algn="l" marL="499101" indent="-249551" lvl="1">
              <a:lnSpc>
                <a:spcPts val="3236"/>
              </a:lnSpc>
              <a:buFont typeface="Arial"/>
              <a:buChar char="•"/>
            </a:pPr>
            <a:r>
              <a:rPr lang="en-US" sz="2311">
                <a:solidFill>
                  <a:srgbClr val="F6E0F5"/>
                </a:solidFill>
                <a:latin typeface="Garet"/>
                <a:ea typeface="Garet"/>
                <a:cs typeface="Garet"/>
                <a:sym typeface="Garet"/>
              </a:rPr>
              <a:t>Deepfakes and Simulation</a:t>
            </a:r>
          </a:p>
          <a:p>
            <a:pPr algn="l">
              <a:lnSpc>
                <a:spcPts val="3236"/>
              </a:lnSpc>
            </a:pPr>
            <a:r>
              <a:rPr lang="en-US" sz="2311" i="true" b="true">
                <a:solidFill>
                  <a:srgbClr val="F6E0F5"/>
                </a:solidFill>
                <a:latin typeface="Garet Bold Italics"/>
                <a:ea typeface="Garet Bold Italics"/>
                <a:cs typeface="Garet Bold Italics"/>
                <a:sym typeface="Garet Bold Italics"/>
              </a:rPr>
              <a:t>Enhanced Decision-Making</a:t>
            </a:r>
            <a:r>
              <a:rPr lang="en-US" sz="2311">
                <a:solidFill>
                  <a:srgbClr val="F6E0F5"/>
                </a:solidFill>
                <a:latin typeface="Garet"/>
                <a:ea typeface="Garet"/>
                <a:cs typeface="Garet"/>
                <a:sym typeface="Garet"/>
              </a:rPr>
              <a:t>:</a:t>
            </a:r>
          </a:p>
          <a:p>
            <a:pPr algn="l" marL="499101" indent="-249551" lvl="1">
              <a:lnSpc>
                <a:spcPts val="3236"/>
              </a:lnSpc>
              <a:buFont typeface="Arial"/>
              <a:buChar char="•"/>
            </a:pPr>
            <a:r>
              <a:rPr lang="en-US" sz="2311">
                <a:solidFill>
                  <a:srgbClr val="F6E0F5"/>
                </a:solidFill>
                <a:latin typeface="Garet"/>
                <a:ea typeface="Garet"/>
                <a:cs typeface="Garet"/>
                <a:sym typeface="Garet"/>
              </a:rPr>
              <a:t>Predictive Analytics</a:t>
            </a:r>
          </a:p>
          <a:p>
            <a:pPr algn="l" marL="499101" indent="-249551" lvl="1">
              <a:lnSpc>
                <a:spcPts val="3236"/>
              </a:lnSpc>
              <a:buFont typeface="Arial"/>
              <a:buChar char="•"/>
            </a:pPr>
            <a:r>
              <a:rPr lang="en-US" sz="2311">
                <a:solidFill>
                  <a:srgbClr val="F6E0F5"/>
                </a:solidFill>
                <a:latin typeface="Garet"/>
                <a:ea typeface="Garet"/>
                <a:cs typeface="Garet"/>
                <a:sym typeface="Garet"/>
              </a:rPr>
              <a:t>Real-Time Systems</a:t>
            </a:r>
          </a:p>
        </p:txBody>
      </p:sp>
    </p:spTree>
  </p:cSld>
  <p:clrMapOvr>
    <a:masterClrMapping/>
  </p:clrMapOvr>
</p:sld>
</file>

<file path=ppt/slides/slide1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95159" y="1644485"/>
            <a:ext cx="8156592" cy="6772964"/>
          </a:xfrm>
          <a:custGeom>
            <a:avLst/>
            <a:gdLst/>
            <a:ahLst/>
            <a:cxnLst/>
            <a:rect r="r" b="b" t="t" l="l"/>
            <a:pathLst>
              <a:path h="6772964" w="8156592">
                <a:moveTo>
                  <a:pt x="0" y="0"/>
                </a:moveTo>
                <a:lnTo>
                  <a:pt x="8156592" y="0"/>
                </a:lnTo>
                <a:lnTo>
                  <a:pt x="8156592" y="6772964"/>
                </a:lnTo>
                <a:lnTo>
                  <a:pt x="0" y="6772964"/>
                </a:lnTo>
                <a:lnTo>
                  <a:pt x="0" y="0"/>
                </a:lnTo>
                <a:close/>
              </a:path>
            </a:pathLst>
          </a:custGeom>
          <a:blipFill>
            <a:blip r:embed="rId4"/>
            <a:stretch>
              <a:fillRect l="0" t="0" r="0" b="-20428"/>
            </a:stretch>
          </a:blipFill>
        </p:spPr>
      </p:sp>
      <p:sp>
        <p:nvSpPr>
          <p:cNvPr name="TextBox 10" id="10"/>
          <p:cNvSpPr txBox="true"/>
          <p:nvPr/>
        </p:nvSpPr>
        <p:spPr>
          <a:xfrm rot="0">
            <a:off x="4013600" y="152400"/>
            <a:ext cx="10576619" cy="1585190"/>
          </a:xfrm>
          <a:prstGeom prst="rect">
            <a:avLst/>
          </a:prstGeom>
        </p:spPr>
        <p:txBody>
          <a:bodyPr anchor="t" rtlCol="false" tIns="0" lIns="0" bIns="0" rIns="0">
            <a:spAutoFit/>
          </a:bodyPr>
          <a:lstStyle/>
          <a:p>
            <a:pPr algn="ctr">
              <a:lnSpc>
                <a:spcPts val="6125"/>
              </a:lnSpc>
            </a:pPr>
            <a:r>
              <a:rPr lang="en-US" sz="6380" b="true">
                <a:solidFill>
                  <a:srgbClr val="F6E0F5"/>
                </a:solidFill>
                <a:latin typeface="Garet Bold"/>
                <a:ea typeface="Garet Bold"/>
                <a:cs typeface="Garet Bold"/>
                <a:sym typeface="Garet Bold"/>
              </a:rPr>
              <a:t>Potentials, Challenges and Future Trends</a:t>
            </a:r>
          </a:p>
        </p:txBody>
      </p:sp>
      <p:sp>
        <p:nvSpPr>
          <p:cNvPr name="TextBox 11" id="11"/>
          <p:cNvSpPr txBox="true"/>
          <p:nvPr/>
        </p:nvSpPr>
        <p:spPr>
          <a:xfrm rot="0">
            <a:off x="7843624" y="1737120"/>
            <a:ext cx="8172251" cy="6746084"/>
          </a:xfrm>
          <a:prstGeom prst="rect">
            <a:avLst/>
          </a:prstGeom>
        </p:spPr>
        <p:txBody>
          <a:bodyPr anchor="t" rtlCol="false" tIns="0" lIns="0" bIns="0" rIns="0">
            <a:spAutoFit/>
          </a:bodyPr>
          <a:lstStyle/>
          <a:p>
            <a:pPr algn="l">
              <a:lnSpc>
                <a:spcPts val="4815"/>
              </a:lnSpc>
            </a:pPr>
            <a:r>
              <a:rPr lang="en-US" sz="3439" b="true">
                <a:solidFill>
                  <a:srgbClr val="F6E0F5"/>
                </a:solidFill>
                <a:latin typeface="Garet Bold"/>
                <a:ea typeface="Garet Bold"/>
                <a:cs typeface="Garet Bold"/>
                <a:sym typeface="Garet Bold"/>
              </a:rPr>
              <a:t>CHALLENGES</a:t>
            </a:r>
          </a:p>
          <a:p>
            <a:pPr algn="l">
              <a:lnSpc>
                <a:spcPts val="3236"/>
              </a:lnSpc>
            </a:pPr>
            <a:r>
              <a:rPr lang="en-US" sz="2311" i="true">
                <a:solidFill>
                  <a:srgbClr val="F6E0F5"/>
                </a:solidFill>
                <a:latin typeface="Garet Italics"/>
                <a:ea typeface="Garet Italics"/>
                <a:cs typeface="Garet Italics"/>
                <a:sym typeface="Garet Italics"/>
              </a:rPr>
              <a:t>D</a:t>
            </a:r>
            <a:r>
              <a:rPr lang="en-US" sz="2311" i="true">
                <a:solidFill>
                  <a:srgbClr val="F6E0F5"/>
                </a:solidFill>
                <a:latin typeface="Garet Italics"/>
                <a:ea typeface="Garet Italics"/>
                <a:cs typeface="Garet Italics"/>
                <a:sym typeface="Garet Italics"/>
              </a:rPr>
              <a:t>ata Dependenc</a:t>
            </a:r>
            <a:r>
              <a:rPr lang="en-US" sz="2311" i="true">
                <a:solidFill>
                  <a:srgbClr val="F6E0F5"/>
                </a:solidFill>
                <a:latin typeface="Garet Italics"/>
                <a:ea typeface="Garet Italics"/>
                <a:cs typeface="Garet Italics"/>
                <a:sym typeface="Garet Italics"/>
              </a:rPr>
              <a:t>y</a:t>
            </a:r>
          </a:p>
          <a:p>
            <a:pPr algn="l" marL="499101" indent="-249551" lvl="1">
              <a:lnSpc>
                <a:spcPts val="3236"/>
              </a:lnSpc>
              <a:buFont typeface="Arial"/>
              <a:buChar char="•"/>
            </a:pPr>
            <a:r>
              <a:rPr lang="en-US" sz="2311">
                <a:solidFill>
                  <a:srgbClr val="F6E0F5"/>
                </a:solidFill>
                <a:latin typeface="Garet"/>
                <a:ea typeface="Garet"/>
                <a:cs typeface="Garet"/>
                <a:sym typeface="Garet"/>
              </a:rPr>
              <a:t>Massive Data Requirements</a:t>
            </a:r>
          </a:p>
          <a:p>
            <a:pPr algn="l" marL="499101" indent="-249551" lvl="1">
              <a:lnSpc>
                <a:spcPts val="3236"/>
              </a:lnSpc>
              <a:buFont typeface="Arial"/>
              <a:buChar char="•"/>
            </a:pPr>
            <a:r>
              <a:rPr lang="en-US" sz="2311">
                <a:solidFill>
                  <a:srgbClr val="F6E0F5"/>
                </a:solidFill>
                <a:latin typeface="Garet"/>
                <a:ea typeface="Garet"/>
                <a:cs typeface="Garet"/>
                <a:sym typeface="Garet"/>
              </a:rPr>
              <a:t>Data Privacy and Security</a:t>
            </a:r>
          </a:p>
          <a:p>
            <a:pPr algn="l">
              <a:lnSpc>
                <a:spcPts val="3236"/>
              </a:lnSpc>
            </a:pPr>
            <a:r>
              <a:rPr lang="en-US" sz="2311" i="true">
                <a:solidFill>
                  <a:srgbClr val="F6E0F5"/>
                </a:solidFill>
                <a:latin typeface="Garet Italics"/>
                <a:ea typeface="Garet Italics"/>
                <a:cs typeface="Garet Italics"/>
                <a:sym typeface="Garet Italics"/>
              </a:rPr>
              <a:t>Computational Costs an</a:t>
            </a:r>
            <a:r>
              <a:rPr lang="en-US" sz="2311" i="true">
                <a:solidFill>
                  <a:srgbClr val="F6E0F5"/>
                </a:solidFill>
                <a:latin typeface="Garet Italics"/>
                <a:ea typeface="Garet Italics"/>
                <a:cs typeface="Garet Italics"/>
                <a:sym typeface="Garet Italics"/>
              </a:rPr>
              <a:t>d Resource Intensiveness:</a:t>
            </a:r>
          </a:p>
          <a:p>
            <a:pPr algn="l" marL="499101" indent="-249551" lvl="1">
              <a:lnSpc>
                <a:spcPts val="3236"/>
              </a:lnSpc>
              <a:buFont typeface="Arial"/>
              <a:buChar char="•"/>
            </a:pPr>
            <a:r>
              <a:rPr lang="en-US" sz="2311">
                <a:solidFill>
                  <a:srgbClr val="F6E0F5"/>
                </a:solidFill>
                <a:latin typeface="Garet"/>
                <a:ea typeface="Garet"/>
                <a:cs typeface="Garet"/>
                <a:sym typeface="Garet"/>
              </a:rPr>
              <a:t>High Computational Power</a:t>
            </a:r>
          </a:p>
          <a:p>
            <a:pPr algn="l" marL="499101" indent="-249551" lvl="1">
              <a:lnSpc>
                <a:spcPts val="3236"/>
              </a:lnSpc>
              <a:buFont typeface="Arial"/>
              <a:buChar char="•"/>
            </a:pPr>
            <a:r>
              <a:rPr lang="en-US" sz="2311">
                <a:solidFill>
                  <a:srgbClr val="F6E0F5"/>
                </a:solidFill>
                <a:latin typeface="Garet"/>
                <a:ea typeface="Garet"/>
                <a:cs typeface="Garet"/>
                <a:sym typeface="Garet"/>
              </a:rPr>
              <a:t>Scalability</a:t>
            </a:r>
          </a:p>
          <a:p>
            <a:pPr algn="l">
              <a:lnSpc>
                <a:spcPts val="3236"/>
              </a:lnSpc>
            </a:pPr>
            <a:r>
              <a:rPr lang="en-US" sz="2311" i="true">
                <a:solidFill>
                  <a:srgbClr val="F6E0F5"/>
                </a:solidFill>
                <a:latin typeface="Garet Italics"/>
                <a:ea typeface="Garet Italics"/>
                <a:cs typeface="Garet Italics"/>
                <a:sym typeface="Garet Italics"/>
              </a:rPr>
              <a:t>Model Int</a:t>
            </a:r>
            <a:r>
              <a:rPr lang="en-US" sz="2311" i="true">
                <a:solidFill>
                  <a:srgbClr val="F6E0F5"/>
                </a:solidFill>
                <a:latin typeface="Garet Italics"/>
                <a:ea typeface="Garet Italics"/>
                <a:cs typeface="Garet Italics"/>
                <a:sym typeface="Garet Italics"/>
              </a:rPr>
              <a:t>erpretability:</a:t>
            </a:r>
          </a:p>
          <a:p>
            <a:pPr algn="l" marL="499101" indent="-249551" lvl="1">
              <a:lnSpc>
                <a:spcPts val="3236"/>
              </a:lnSpc>
              <a:buFont typeface="Arial"/>
              <a:buChar char="•"/>
            </a:pPr>
            <a:r>
              <a:rPr lang="en-US" sz="2311">
                <a:solidFill>
                  <a:srgbClr val="F6E0F5"/>
                </a:solidFill>
                <a:latin typeface="Garet"/>
                <a:ea typeface="Garet"/>
                <a:cs typeface="Garet"/>
                <a:sym typeface="Garet"/>
              </a:rPr>
              <a:t>Black Box Nature</a:t>
            </a:r>
          </a:p>
          <a:p>
            <a:pPr algn="l" marL="499101" indent="-249551" lvl="1">
              <a:lnSpc>
                <a:spcPts val="3236"/>
              </a:lnSpc>
              <a:buFont typeface="Arial"/>
              <a:buChar char="•"/>
            </a:pPr>
            <a:r>
              <a:rPr lang="en-US" sz="2311">
                <a:solidFill>
                  <a:srgbClr val="F6E0F5"/>
                </a:solidFill>
                <a:latin typeface="Garet"/>
                <a:ea typeface="Garet"/>
                <a:cs typeface="Garet"/>
                <a:sym typeface="Garet"/>
              </a:rPr>
              <a:t>Ethical Concerns</a:t>
            </a:r>
          </a:p>
          <a:p>
            <a:pPr algn="l">
              <a:lnSpc>
                <a:spcPts val="3236"/>
              </a:lnSpc>
            </a:pPr>
            <a:r>
              <a:rPr lang="en-US" sz="2311" i="true">
                <a:solidFill>
                  <a:srgbClr val="F6E0F5"/>
                </a:solidFill>
                <a:latin typeface="Garet Italics"/>
                <a:ea typeface="Garet Italics"/>
                <a:cs typeface="Garet Italics"/>
                <a:sym typeface="Garet Italics"/>
              </a:rPr>
              <a:t>Generalization and Transfer Learning:</a:t>
            </a:r>
          </a:p>
          <a:p>
            <a:pPr algn="l" marL="499101" indent="-249551" lvl="1">
              <a:lnSpc>
                <a:spcPts val="3236"/>
              </a:lnSpc>
              <a:buFont typeface="Arial"/>
              <a:buChar char="•"/>
            </a:pPr>
            <a:r>
              <a:rPr lang="en-US" sz="2311">
                <a:solidFill>
                  <a:srgbClr val="F6E0F5"/>
                </a:solidFill>
                <a:latin typeface="Garet"/>
                <a:ea typeface="Garet"/>
                <a:cs typeface="Garet"/>
                <a:sym typeface="Garet"/>
              </a:rPr>
              <a:t>Overfitting</a:t>
            </a:r>
          </a:p>
          <a:p>
            <a:pPr algn="l" marL="499101" indent="-249551" lvl="1">
              <a:lnSpc>
                <a:spcPts val="3236"/>
              </a:lnSpc>
              <a:buFont typeface="Arial"/>
              <a:buChar char="•"/>
            </a:pPr>
            <a:r>
              <a:rPr lang="en-US" sz="2311">
                <a:solidFill>
                  <a:srgbClr val="F6E0F5"/>
                </a:solidFill>
                <a:latin typeface="Garet"/>
                <a:ea typeface="Garet"/>
                <a:cs typeface="Garet"/>
                <a:sym typeface="Garet"/>
              </a:rPr>
              <a:t>Limited Transferability</a:t>
            </a:r>
          </a:p>
          <a:p>
            <a:pPr algn="l">
              <a:lnSpc>
                <a:spcPts val="3236"/>
              </a:lnSpc>
            </a:pPr>
            <a:r>
              <a:rPr lang="en-US" sz="2311" i="true">
                <a:solidFill>
                  <a:srgbClr val="F6E0F5"/>
                </a:solidFill>
                <a:latin typeface="Garet Italics"/>
                <a:ea typeface="Garet Italics"/>
                <a:cs typeface="Garet Italics"/>
                <a:sym typeface="Garet Italics"/>
              </a:rPr>
              <a:t>Ethical and Societal Concerns:</a:t>
            </a:r>
          </a:p>
          <a:p>
            <a:pPr algn="l" marL="499101" indent="-249551" lvl="1">
              <a:lnSpc>
                <a:spcPts val="3236"/>
              </a:lnSpc>
              <a:buFont typeface="Arial"/>
              <a:buChar char="•"/>
            </a:pPr>
            <a:r>
              <a:rPr lang="en-US" sz="2311">
                <a:solidFill>
                  <a:srgbClr val="F6E0F5"/>
                </a:solidFill>
                <a:latin typeface="Garet"/>
                <a:ea typeface="Garet"/>
                <a:cs typeface="Garet"/>
                <a:sym typeface="Garet"/>
              </a:rPr>
              <a:t>Bias in AI Models</a:t>
            </a:r>
          </a:p>
          <a:p>
            <a:pPr algn="l" marL="499101" indent="-249551" lvl="1">
              <a:lnSpc>
                <a:spcPts val="3236"/>
              </a:lnSpc>
              <a:buFont typeface="Arial"/>
              <a:buChar char="•"/>
            </a:pPr>
            <a:r>
              <a:rPr lang="en-US" sz="2311">
                <a:solidFill>
                  <a:srgbClr val="F6E0F5"/>
                </a:solidFill>
                <a:latin typeface="Garet"/>
                <a:ea typeface="Garet"/>
                <a:cs typeface="Garet"/>
                <a:sym typeface="Garet"/>
              </a:rPr>
              <a:t>Deepfake and Misinformation</a:t>
            </a:r>
          </a:p>
        </p:txBody>
      </p:sp>
    </p:spTree>
  </p:cSld>
  <p:clrMapOvr>
    <a:masterClrMapping/>
  </p:clrMapOvr>
</p:sld>
</file>

<file path=ppt/slides/slide1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95159" y="1644485"/>
            <a:ext cx="8156592" cy="6772964"/>
          </a:xfrm>
          <a:custGeom>
            <a:avLst/>
            <a:gdLst/>
            <a:ahLst/>
            <a:cxnLst/>
            <a:rect r="r" b="b" t="t" l="l"/>
            <a:pathLst>
              <a:path h="6772964" w="8156592">
                <a:moveTo>
                  <a:pt x="0" y="0"/>
                </a:moveTo>
                <a:lnTo>
                  <a:pt x="8156592" y="0"/>
                </a:lnTo>
                <a:lnTo>
                  <a:pt x="8156592" y="6772964"/>
                </a:lnTo>
                <a:lnTo>
                  <a:pt x="0" y="6772964"/>
                </a:lnTo>
                <a:lnTo>
                  <a:pt x="0" y="0"/>
                </a:lnTo>
                <a:close/>
              </a:path>
            </a:pathLst>
          </a:custGeom>
          <a:blipFill>
            <a:blip r:embed="rId4"/>
            <a:stretch>
              <a:fillRect l="0" t="0" r="0" b="-20428"/>
            </a:stretch>
          </a:blipFill>
        </p:spPr>
      </p:sp>
      <p:sp>
        <p:nvSpPr>
          <p:cNvPr name="TextBox 10" id="10"/>
          <p:cNvSpPr txBox="true"/>
          <p:nvPr/>
        </p:nvSpPr>
        <p:spPr>
          <a:xfrm rot="0">
            <a:off x="4013600" y="152400"/>
            <a:ext cx="10576619" cy="1585190"/>
          </a:xfrm>
          <a:prstGeom prst="rect">
            <a:avLst/>
          </a:prstGeom>
        </p:spPr>
        <p:txBody>
          <a:bodyPr anchor="t" rtlCol="false" tIns="0" lIns="0" bIns="0" rIns="0">
            <a:spAutoFit/>
          </a:bodyPr>
          <a:lstStyle/>
          <a:p>
            <a:pPr algn="ctr">
              <a:lnSpc>
                <a:spcPts val="6125"/>
              </a:lnSpc>
            </a:pPr>
            <a:r>
              <a:rPr lang="en-US" sz="6380" b="true">
                <a:solidFill>
                  <a:srgbClr val="F6E0F5"/>
                </a:solidFill>
                <a:latin typeface="Garet Bold"/>
                <a:ea typeface="Garet Bold"/>
                <a:cs typeface="Garet Bold"/>
                <a:sym typeface="Garet Bold"/>
              </a:rPr>
              <a:t>Potentials, Challenges and Future Trends</a:t>
            </a:r>
          </a:p>
        </p:txBody>
      </p:sp>
      <p:sp>
        <p:nvSpPr>
          <p:cNvPr name="TextBox 11" id="11"/>
          <p:cNvSpPr txBox="true"/>
          <p:nvPr/>
        </p:nvSpPr>
        <p:spPr>
          <a:xfrm rot="0">
            <a:off x="7843624" y="1829350"/>
            <a:ext cx="8172251" cy="6336558"/>
          </a:xfrm>
          <a:prstGeom prst="rect">
            <a:avLst/>
          </a:prstGeom>
        </p:spPr>
        <p:txBody>
          <a:bodyPr anchor="t" rtlCol="false" tIns="0" lIns="0" bIns="0" rIns="0">
            <a:spAutoFit/>
          </a:bodyPr>
          <a:lstStyle/>
          <a:p>
            <a:pPr algn="l">
              <a:lnSpc>
                <a:spcPts val="4815"/>
              </a:lnSpc>
            </a:pPr>
            <a:r>
              <a:rPr lang="en-US" sz="3439" b="true">
                <a:solidFill>
                  <a:srgbClr val="F6E0F5"/>
                </a:solidFill>
                <a:latin typeface="Garet Bold"/>
                <a:ea typeface="Garet Bold"/>
                <a:cs typeface="Garet Bold"/>
                <a:sym typeface="Garet Bold"/>
              </a:rPr>
              <a:t>FUTURE TRENDS</a:t>
            </a:r>
          </a:p>
          <a:p>
            <a:pPr algn="l">
              <a:lnSpc>
                <a:spcPts val="3236"/>
              </a:lnSpc>
            </a:pPr>
            <a:r>
              <a:rPr lang="en-US" sz="2311" i="true">
                <a:solidFill>
                  <a:srgbClr val="F6E0F5"/>
                </a:solidFill>
                <a:latin typeface="Garet Italics"/>
                <a:ea typeface="Garet Italics"/>
                <a:cs typeface="Garet Italics"/>
                <a:sym typeface="Garet Italics"/>
              </a:rPr>
              <a:t>Expl</a:t>
            </a:r>
            <a:r>
              <a:rPr lang="en-US" sz="2311" i="true">
                <a:solidFill>
                  <a:srgbClr val="F6E0F5"/>
                </a:solidFill>
                <a:latin typeface="Garet Italics"/>
                <a:ea typeface="Garet Italics"/>
                <a:cs typeface="Garet Italics"/>
                <a:sym typeface="Garet Italics"/>
              </a:rPr>
              <a:t>ainable AI (XAI)</a:t>
            </a:r>
            <a:r>
              <a:rPr lang="en-US" sz="2311">
                <a:solidFill>
                  <a:srgbClr val="F6E0F5"/>
                </a:solidFill>
                <a:latin typeface="Garet"/>
                <a:ea typeface="Garet"/>
                <a:cs typeface="Garet"/>
                <a:sym typeface="Garet"/>
              </a:rPr>
              <a:t>:</a:t>
            </a:r>
          </a:p>
          <a:p>
            <a:pPr algn="l">
              <a:lnSpc>
                <a:spcPts val="3236"/>
              </a:lnSpc>
            </a:pPr>
            <a:r>
              <a:rPr lang="en-US" sz="2311">
                <a:solidFill>
                  <a:srgbClr val="F6E0F5"/>
                </a:solidFill>
                <a:latin typeface="Garet"/>
                <a:ea typeface="Garet"/>
                <a:cs typeface="Garet"/>
                <a:sym typeface="Garet"/>
              </a:rPr>
              <a:t>       </a:t>
            </a:r>
            <a:r>
              <a:rPr lang="en-US" sz="2311">
                <a:solidFill>
                  <a:srgbClr val="F6E0F5"/>
                </a:solidFill>
                <a:latin typeface="Garet"/>
                <a:ea typeface="Garet"/>
                <a:cs typeface="Garet"/>
                <a:sym typeface="Garet"/>
              </a:rPr>
              <a:t>Interpretability and Transparenc</a:t>
            </a:r>
            <a:r>
              <a:rPr lang="en-US" sz="2311">
                <a:solidFill>
                  <a:srgbClr val="F6E0F5"/>
                </a:solidFill>
                <a:latin typeface="Garet"/>
                <a:ea typeface="Garet"/>
                <a:cs typeface="Garet"/>
                <a:sym typeface="Garet"/>
              </a:rPr>
              <a:t>y</a:t>
            </a:r>
          </a:p>
          <a:p>
            <a:pPr algn="l">
              <a:lnSpc>
                <a:spcPts val="3236"/>
              </a:lnSpc>
            </a:pPr>
            <a:r>
              <a:rPr lang="en-US" sz="2311" i="true">
                <a:solidFill>
                  <a:srgbClr val="F6E0F5"/>
                </a:solidFill>
                <a:latin typeface="Garet Italics"/>
                <a:ea typeface="Garet Italics"/>
                <a:cs typeface="Garet Italics"/>
                <a:sym typeface="Garet Italics"/>
              </a:rPr>
              <a:t>Edg</a:t>
            </a:r>
            <a:r>
              <a:rPr lang="en-US" sz="2311" i="true">
                <a:solidFill>
                  <a:srgbClr val="F6E0F5"/>
                </a:solidFill>
                <a:latin typeface="Garet Italics"/>
                <a:ea typeface="Garet Italics"/>
                <a:cs typeface="Garet Italics"/>
                <a:sym typeface="Garet Italics"/>
              </a:rPr>
              <a:t>e AI and Federated Learning</a:t>
            </a:r>
            <a:r>
              <a:rPr lang="en-US" sz="2311">
                <a:solidFill>
                  <a:srgbClr val="F6E0F5"/>
                </a:solidFill>
                <a:latin typeface="Garet"/>
                <a:ea typeface="Garet"/>
                <a:cs typeface="Garet"/>
                <a:sym typeface="Garet"/>
              </a:rPr>
              <a:t>:</a:t>
            </a:r>
          </a:p>
          <a:p>
            <a:pPr algn="l" marL="499101" indent="-249551" lvl="1">
              <a:lnSpc>
                <a:spcPts val="3236"/>
              </a:lnSpc>
              <a:buFont typeface="Arial"/>
              <a:buChar char="•"/>
            </a:pPr>
            <a:r>
              <a:rPr lang="en-US" sz="2311">
                <a:solidFill>
                  <a:srgbClr val="F6E0F5"/>
                </a:solidFill>
                <a:latin typeface="Garet"/>
                <a:ea typeface="Garet"/>
                <a:cs typeface="Garet"/>
                <a:sym typeface="Garet"/>
              </a:rPr>
              <a:t>Decentralized Learning</a:t>
            </a:r>
          </a:p>
          <a:p>
            <a:pPr algn="l" marL="499101" indent="-249551" lvl="1">
              <a:lnSpc>
                <a:spcPts val="3236"/>
              </a:lnSpc>
              <a:buFont typeface="Arial"/>
              <a:buChar char="•"/>
            </a:pPr>
            <a:r>
              <a:rPr lang="en-US" sz="2311">
                <a:solidFill>
                  <a:srgbClr val="F6E0F5"/>
                </a:solidFill>
                <a:latin typeface="Garet"/>
                <a:ea typeface="Garet"/>
                <a:cs typeface="Garet"/>
                <a:sym typeface="Garet"/>
              </a:rPr>
              <a:t>Federated Learning</a:t>
            </a:r>
          </a:p>
          <a:p>
            <a:pPr algn="l">
              <a:lnSpc>
                <a:spcPts val="3236"/>
              </a:lnSpc>
            </a:pPr>
            <a:r>
              <a:rPr lang="en-US" sz="2311" i="true">
                <a:solidFill>
                  <a:srgbClr val="F6E0F5"/>
                </a:solidFill>
                <a:latin typeface="Garet Italics"/>
                <a:ea typeface="Garet Italics"/>
                <a:cs typeface="Garet Italics"/>
                <a:sym typeface="Garet Italics"/>
              </a:rPr>
              <a:t>NAS an</a:t>
            </a:r>
            <a:r>
              <a:rPr lang="en-US" sz="2311" i="true">
                <a:solidFill>
                  <a:srgbClr val="F6E0F5"/>
                </a:solidFill>
                <a:latin typeface="Garet Italics"/>
                <a:ea typeface="Garet Italics"/>
                <a:cs typeface="Garet Italics"/>
                <a:sym typeface="Garet Italics"/>
              </a:rPr>
              <a:t>d AutoML</a:t>
            </a:r>
            <a:r>
              <a:rPr lang="en-US" sz="2311">
                <a:solidFill>
                  <a:srgbClr val="F6E0F5"/>
                </a:solidFill>
                <a:latin typeface="Garet"/>
                <a:ea typeface="Garet"/>
                <a:cs typeface="Garet"/>
                <a:sym typeface="Garet"/>
              </a:rPr>
              <a:t>:</a:t>
            </a:r>
          </a:p>
          <a:p>
            <a:pPr algn="l">
              <a:lnSpc>
                <a:spcPts val="3236"/>
              </a:lnSpc>
            </a:pPr>
            <a:r>
              <a:rPr lang="en-US" sz="2311">
                <a:solidFill>
                  <a:srgbClr val="F6E0F5"/>
                </a:solidFill>
                <a:latin typeface="Garet"/>
                <a:ea typeface="Garet"/>
                <a:cs typeface="Garet"/>
                <a:sym typeface="Garet"/>
              </a:rPr>
              <a:t>       </a:t>
            </a:r>
            <a:r>
              <a:rPr lang="en-US" sz="2311">
                <a:solidFill>
                  <a:srgbClr val="F6E0F5"/>
                </a:solidFill>
                <a:latin typeface="Garet"/>
                <a:ea typeface="Garet"/>
                <a:cs typeface="Garet"/>
                <a:sym typeface="Garet"/>
              </a:rPr>
              <a:t>Automating Model Design</a:t>
            </a:r>
          </a:p>
          <a:p>
            <a:pPr algn="l">
              <a:lnSpc>
                <a:spcPts val="3236"/>
              </a:lnSpc>
            </a:pPr>
            <a:r>
              <a:rPr lang="en-US" sz="2311" i="true">
                <a:solidFill>
                  <a:srgbClr val="F6E0F5"/>
                </a:solidFill>
                <a:latin typeface="Garet Italics"/>
                <a:ea typeface="Garet Italics"/>
                <a:cs typeface="Garet Italics"/>
                <a:sym typeface="Garet Italics"/>
              </a:rPr>
              <a:t>More Efficient and G</a:t>
            </a:r>
            <a:r>
              <a:rPr lang="en-US" sz="2311" i="true">
                <a:solidFill>
                  <a:srgbClr val="F6E0F5"/>
                </a:solidFill>
                <a:latin typeface="Garet Italics"/>
                <a:ea typeface="Garet Italics"/>
                <a:cs typeface="Garet Italics"/>
                <a:sym typeface="Garet Italics"/>
              </a:rPr>
              <a:t>reen AI</a:t>
            </a:r>
            <a:r>
              <a:rPr lang="en-US" sz="2311">
                <a:solidFill>
                  <a:srgbClr val="F6E0F5"/>
                </a:solidFill>
                <a:latin typeface="Garet"/>
                <a:ea typeface="Garet"/>
                <a:cs typeface="Garet"/>
                <a:sym typeface="Garet"/>
              </a:rPr>
              <a:t>:</a:t>
            </a:r>
          </a:p>
          <a:p>
            <a:pPr algn="l" marL="499101" indent="-249551" lvl="1">
              <a:lnSpc>
                <a:spcPts val="3236"/>
              </a:lnSpc>
              <a:buFont typeface="Arial"/>
              <a:buChar char="•"/>
            </a:pPr>
            <a:r>
              <a:rPr lang="en-US" sz="2311">
                <a:solidFill>
                  <a:srgbClr val="F6E0F5"/>
                </a:solidFill>
                <a:latin typeface="Garet"/>
                <a:ea typeface="Garet"/>
                <a:cs typeface="Garet"/>
                <a:sym typeface="Garet"/>
              </a:rPr>
              <a:t>Energy-Efficient Models</a:t>
            </a:r>
          </a:p>
          <a:p>
            <a:pPr algn="l" marL="499101" indent="-249551" lvl="1">
              <a:lnSpc>
                <a:spcPts val="3236"/>
              </a:lnSpc>
              <a:buFont typeface="Arial"/>
              <a:buChar char="•"/>
            </a:pPr>
            <a:r>
              <a:rPr lang="en-US" sz="2311">
                <a:solidFill>
                  <a:srgbClr val="F6E0F5"/>
                </a:solidFill>
                <a:latin typeface="Garet"/>
                <a:ea typeface="Garet"/>
                <a:cs typeface="Garet"/>
                <a:sym typeface="Garet"/>
              </a:rPr>
              <a:t>Low-Resource Learning</a:t>
            </a:r>
          </a:p>
          <a:p>
            <a:pPr algn="l">
              <a:lnSpc>
                <a:spcPts val="3236"/>
              </a:lnSpc>
            </a:pPr>
            <a:r>
              <a:rPr lang="en-US" sz="2311" i="true">
                <a:solidFill>
                  <a:srgbClr val="F6E0F5"/>
                </a:solidFill>
                <a:latin typeface="Garet Italics"/>
                <a:ea typeface="Garet Italics"/>
                <a:cs typeface="Garet Italics"/>
                <a:sym typeface="Garet Italics"/>
              </a:rPr>
              <a:t>Multimodal Learning</a:t>
            </a:r>
            <a:r>
              <a:rPr lang="en-US" sz="2311">
                <a:solidFill>
                  <a:srgbClr val="F6E0F5"/>
                </a:solidFill>
                <a:latin typeface="Garet"/>
                <a:ea typeface="Garet"/>
                <a:cs typeface="Garet"/>
                <a:sym typeface="Garet"/>
              </a:rPr>
              <a:t>:</a:t>
            </a:r>
          </a:p>
          <a:p>
            <a:pPr algn="l">
              <a:lnSpc>
                <a:spcPts val="3236"/>
              </a:lnSpc>
            </a:pPr>
            <a:r>
              <a:rPr lang="en-US" sz="2311">
                <a:solidFill>
                  <a:srgbClr val="F6E0F5"/>
                </a:solidFill>
                <a:latin typeface="Garet"/>
                <a:ea typeface="Garet"/>
                <a:cs typeface="Garet"/>
                <a:sym typeface="Garet"/>
              </a:rPr>
              <a:t>       Int</a:t>
            </a:r>
            <a:r>
              <a:rPr lang="en-US" sz="2311">
                <a:solidFill>
                  <a:srgbClr val="F6E0F5"/>
                </a:solidFill>
                <a:latin typeface="Garet"/>
                <a:ea typeface="Garet"/>
                <a:cs typeface="Garet"/>
                <a:sym typeface="Garet"/>
              </a:rPr>
              <a:t>egrating Multiple Data Types</a:t>
            </a:r>
          </a:p>
          <a:p>
            <a:pPr algn="l">
              <a:lnSpc>
                <a:spcPts val="3236"/>
              </a:lnSpc>
            </a:pPr>
            <a:r>
              <a:rPr lang="en-US" sz="2311" i="true">
                <a:solidFill>
                  <a:srgbClr val="F6E0F5"/>
                </a:solidFill>
                <a:latin typeface="Garet Italics"/>
                <a:ea typeface="Garet Italics"/>
                <a:cs typeface="Garet Italics"/>
                <a:sym typeface="Garet Italics"/>
              </a:rPr>
              <a:t>AI </a:t>
            </a:r>
            <a:r>
              <a:rPr lang="en-US" sz="2311" i="true">
                <a:solidFill>
                  <a:srgbClr val="F6E0F5"/>
                </a:solidFill>
                <a:latin typeface="Garet Italics"/>
                <a:ea typeface="Garet Italics"/>
                <a:cs typeface="Garet Italics"/>
                <a:sym typeface="Garet Italics"/>
              </a:rPr>
              <a:t>Ethics and Governance</a:t>
            </a:r>
          </a:p>
          <a:p>
            <a:pPr algn="l">
              <a:lnSpc>
                <a:spcPts val="3236"/>
              </a:lnSpc>
            </a:pPr>
            <a:r>
              <a:rPr lang="en-US" sz="2311">
                <a:solidFill>
                  <a:srgbClr val="F6E0F5"/>
                </a:solidFill>
                <a:latin typeface="Garet"/>
                <a:ea typeface="Garet"/>
                <a:cs typeface="Garet"/>
                <a:sym typeface="Garet"/>
              </a:rPr>
              <a:t>       Respon</a:t>
            </a:r>
            <a:r>
              <a:rPr lang="en-US" sz="2311">
                <a:solidFill>
                  <a:srgbClr val="F6E0F5"/>
                </a:solidFill>
                <a:latin typeface="Garet"/>
                <a:ea typeface="Garet"/>
                <a:cs typeface="Garet"/>
                <a:sym typeface="Garet"/>
              </a:rPr>
              <a:t>sible AI Development</a:t>
            </a:r>
          </a:p>
        </p:txBody>
      </p:sp>
    </p:spTree>
  </p:cSld>
  <p:clrMapOvr>
    <a:masterClrMapping/>
  </p:clrMapOvr>
</p:sld>
</file>

<file path=ppt/slides/slide1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1262872">
            <a:off x="13073855" y="-540966"/>
            <a:ext cx="7310582" cy="5395906"/>
          </a:xfrm>
          <a:custGeom>
            <a:avLst/>
            <a:gdLst/>
            <a:ahLst/>
            <a:cxnLst/>
            <a:rect r="r" b="b" t="t" l="l"/>
            <a:pathLst>
              <a:path h="5395906" w="7310582">
                <a:moveTo>
                  <a:pt x="0" y="0"/>
                </a:moveTo>
                <a:lnTo>
                  <a:pt x="7310582" y="0"/>
                </a:lnTo>
                <a:lnTo>
                  <a:pt x="7310582" y="5395906"/>
                </a:lnTo>
                <a:lnTo>
                  <a:pt x="0" y="5395906"/>
                </a:lnTo>
                <a:lnTo>
                  <a:pt x="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3993450">
            <a:off x="-2660431" y="3688371"/>
            <a:ext cx="7378262" cy="8229600"/>
          </a:xfrm>
          <a:custGeom>
            <a:avLst/>
            <a:gdLst/>
            <a:ahLst/>
            <a:cxnLst/>
            <a:rect r="r" b="b" t="t" l="l"/>
            <a:pathLst>
              <a:path h="8229600" w="7378262">
                <a:moveTo>
                  <a:pt x="0" y="0"/>
                </a:moveTo>
                <a:lnTo>
                  <a:pt x="7378262" y="0"/>
                </a:lnTo>
                <a:lnTo>
                  <a:pt x="7378262"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1558854" y="4099251"/>
            <a:ext cx="15170291" cy="1888473"/>
          </a:xfrm>
          <a:prstGeom prst="rect">
            <a:avLst/>
          </a:prstGeom>
        </p:spPr>
        <p:txBody>
          <a:bodyPr anchor="t" rtlCol="false" tIns="0" lIns="0" bIns="0" rIns="0">
            <a:spAutoFit/>
          </a:bodyPr>
          <a:lstStyle/>
          <a:p>
            <a:pPr algn="ctr">
              <a:lnSpc>
                <a:spcPts val="15581"/>
              </a:lnSpc>
              <a:spcBef>
                <a:spcPct val="0"/>
              </a:spcBef>
            </a:pPr>
            <a:r>
              <a:rPr lang="en-US" b="true" sz="11129">
                <a:solidFill>
                  <a:srgbClr val="F6E0F5"/>
                </a:solidFill>
                <a:latin typeface="Garet Bold"/>
                <a:ea typeface="Garet Bold"/>
                <a:cs typeface="Garet Bold"/>
                <a:sym typeface="Garet Bold"/>
              </a:rPr>
              <a:t>Advanced Concepts</a:t>
            </a:r>
          </a:p>
        </p:txBody>
      </p:sp>
    </p:spTree>
  </p:cSld>
  <p:clrMapOvr>
    <a:masterClrMapping/>
  </p:clrMapOvr>
</p:sld>
</file>

<file path=ppt/slides/slide1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448191" y="2154068"/>
            <a:ext cx="6846618" cy="5978863"/>
          </a:xfrm>
          <a:custGeom>
            <a:avLst/>
            <a:gdLst/>
            <a:ahLst/>
            <a:cxnLst/>
            <a:rect r="r" b="b" t="t" l="l"/>
            <a:pathLst>
              <a:path h="5978863" w="6846618">
                <a:moveTo>
                  <a:pt x="0" y="0"/>
                </a:moveTo>
                <a:lnTo>
                  <a:pt x="6846618" y="0"/>
                </a:lnTo>
                <a:lnTo>
                  <a:pt x="6846618" y="5978864"/>
                </a:lnTo>
                <a:lnTo>
                  <a:pt x="0" y="5978864"/>
                </a:lnTo>
                <a:lnTo>
                  <a:pt x="0" y="0"/>
                </a:lnTo>
                <a:close/>
              </a:path>
            </a:pathLst>
          </a:custGeom>
          <a:blipFill>
            <a:blip r:embed="rId4"/>
            <a:stretch>
              <a:fillRect l="-165995" t="-75460" r="-18407" b="0"/>
            </a:stretch>
          </a:blipFill>
        </p:spPr>
      </p:sp>
      <p:sp>
        <p:nvSpPr>
          <p:cNvPr name="TextBox 10" id="10"/>
          <p:cNvSpPr txBox="true"/>
          <p:nvPr/>
        </p:nvSpPr>
        <p:spPr>
          <a:xfrm rot="0">
            <a:off x="5175336" y="230110"/>
            <a:ext cx="7937328"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Transfer Learning</a:t>
            </a:r>
          </a:p>
        </p:txBody>
      </p:sp>
      <p:sp>
        <p:nvSpPr>
          <p:cNvPr name="TextBox 11" id="11"/>
          <p:cNvSpPr txBox="true"/>
          <p:nvPr/>
        </p:nvSpPr>
        <p:spPr>
          <a:xfrm rot="0">
            <a:off x="8830800" y="1948639"/>
            <a:ext cx="8223612" cy="6323046"/>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Definition</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Transfer learning fine-tunes pre-trained models for specific tasks on smaller datasets.</a:t>
            </a:r>
          </a:p>
          <a:p>
            <a:pPr algn="l">
              <a:lnSpc>
                <a:spcPts val="3415"/>
              </a:lnSpc>
            </a:pPr>
          </a:p>
          <a:p>
            <a:pPr algn="l">
              <a:lnSpc>
                <a:spcPts val="4809"/>
              </a:lnSpc>
            </a:pPr>
            <a:r>
              <a:rPr lang="en-US" sz="3435" b="true">
                <a:solidFill>
                  <a:srgbClr val="F6E0F5"/>
                </a:solidFill>
                <a:latin typeface="Garet Bold"/>
                <a:ea typeface="Garet Bold"/>
                <a:cs typeface="Garet Bold"/>
                <a:sym typeface="Garet Bold"/>
              </a:rPr>
              <a:t>Reason</a:t>
            </a:r>
          </a:p>
          <a:p>
            <a:pPr algn="l">
              <a:lnSpc>
                <a:spcPts val="3604"/>
              </a:lnSpc>
            </a:pPr>
            <a:r>
              <a:rPr lang="en-US" sz="2435" b="true">
                <a:solidFill>
                  <a:srgbClr val="F6E0F5"/>
                </a:solidFill>
                <a:latin typeface="Garet Bold"/>
                <a:ea typeface="Garet Bold"/>
                <a:cs typeface="Garet Bold"/>
                <a:sym typeface="Garet Bold"/>
              </a:rPr>
              <a:t>           </a:t>
            </a:r>
            <a:r>
              <a:rPr lang="en-US" sz="2435">
                <a:solidFill>
                  <a:srgbClr val="F6E0F5"/>
                </a:solidFill>
                <a:latin typeface="Garet"/>
                <a:ea typeface="Garet"/>
                <a:cs typeface="Garet"/>
                <a:sym typeface="Garet"/>
              </a:rPr>
              <a:t>This method cuts training time and data needs, often used in computer vision and natural language tasks like image classification and sentiment analysis.</a:t>
            </a:r>
          </a:p>
          <a:p>
            <a:pPr algn="l">
              <a:lnSpc>
                <a:spcPts val="3604"/>
              </a:lnSpc>
            </a:pPr>
          </a:p>
          <a:p>
            <a:pPr algn="l">
              <a:lnSpc>
                <a:spcPts val="5084"/>
              </a:lnSpc>
            </a:pPr>
            <a:r>
              <a:rPr lang="en-US" sz="3435" b="true">
                <a:solidFill>
                  <a:srgbClr val="F6E0F5"/>
                </a:solidFill>
                <a:latin typeface="Garet Bold"/>
                <a:ea typeface="Garet Bold"/>
                <a:cs typeface="Garet Bold"/>
                <a:sym typeface="Garet Bold"/>
              </a:rPr>
              <a:t>Example</a:t>
            </a:r>
          </a:p>
          <a:p>
            <a:pPr algn="l">
              <a:lnSpc>
                <a:spcPts val="3604"/>
              </a:lnSpc>
            </a:pPr>
            <a:r>
              <a:rPr lang="en-US" sz="2435" b="true">
                <a:solidFill>
                  <a:srgbClr val="F6E0F5"/>
                </a:solidFill>
                <a:latin typeface="Garet Bold"/>
                <a:ea typeface="Garet Bold"/>
                <a:cs typeface="Garet Bold"/>
                <a:sym typeface="Garet Bold"/>
              </a:rPr>
              <a:t>            </a:t>
            </a:r>
            <a:r>
              <a:rPr lang="en-US" sz="2435">
                <a:solidFill>
                  <a:srgbClr val="F6E0F5"/>
                </a:solidFill>
                <a:latin typeface="Garet"/>
                <a:ea typeface="Garet"/>
                <a:cs typeface="Garet"/>
                <a:sym typeface="Garet"/>
              </a:rPr>
              <a:t>BERT for text classification, ResNet for image recognition.</a:t>
            </a:r>
          </a:p>
        </p:txBody>
      </p:sp>
    </p:spTree>
  </p:cSld>
  <p:clrMapOvr>
    <a:masterClrMapping/>
  </p:clrMapOvr>
</p:sld>
</file>

<file path=ppt/slides/slide1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2165095" y="1600629"/>
            <a:ext cx="10869661" cy="4120782"/>
          </a:xfrm>
          <a:custGeom>
            <a:avLst/>
            <a:gdLst/>
            <a:ahLst/>
            <a:cxnLst/>
            <a:rect r="r" b="b" t="t" l="l"/>
            <a:pathLst>
              <a:path h="4120782" w="10869661">
                <a:moveTo>
                  <a:pt x="0" y="0"/>
                </a:moveTo>
                <a:lnTo>
                  <a:pt x="10869660" y="0"/>
                </a:lnTo>
                <a:lnTo>
                  <a:pt x="10869660" y="4120782"/>
                </a:lnTo>
                <a:lnTo>
                  <a:pt x="0" y="4120782"/>
                </a:lnTo>
                <a:lnTo>
                  <a:pt x="0" y="0"/>
                </a:lnTo>
                <a:close/>
              </a:path>
            </a:pathLst>
          </a:custGeom>
          <a:blipFill>
            <a:blip r:embed="rId4"/>
            <a:stretch>
              <a:fillRect l="-6157" t="-71924" r="-6157" b="-50269"/>
            </a:stretch>
          </a:blipFill>
        </p:spPr>
      </p:sp>
      <p:sp>
        <p:nvSpPr>
          <p:cNvPr name="TextBox 10" id="10"/>
          <p:cNvSpPr txBox="true"/>
          <p:nvPr/>
        </p:nvSpPr>
        <p:spPr>
          <a:xfrm rot="0">
            <a:off x="3723731" y="230110"/>
            <a:ext cx="10840538"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Reinforcement Learning</a:t>
            </a:r>
          </a:p>
        </p:txBody>
      </p:sp>
      <p:sp>
        <p:nvSpPr>
          <p:cNvPr name="TextBox 11" id="11"/>
          <p:cNvSpPr txBox="true"/>
          <p:nvPr/>
        </p:nvSpPr>
        <p:spPr>
          <a:xfrm rot="0">
            <a:off x="742812" y="5949105"/>
            <a:ext cx="10409297" cy="2544225"/>
          </a:xfrm>
          <a:prstGeom prst="rect">
            <a:avLst/>
          </a:prstGeom>
        </p:spPr>
        <p:txBody>
          <a:bodyPr anchor="t" rtlCol="false" tIns="0" lIns="0" bIns="0" rIns="0">
            <a:spAutoFit/>
          </a:bodyPr>
          <a:lstStyle/>
          <a:p>
            <a:pPr algn="l">
              <a:lnSpc>
                <a:spcPts val="4119"/>
              </a:lnSpc>
            </a:pPr>
            <a:r>
              <a:rPr lang="en-US" sz="2942" b="true">
                <a:solidFill>
                  <a:srgbClr val="F6E0F5"/>
                </a:solidFill>
                <a:latin typeface="Garet Bold"/>
                <a:ea typeface="Garet Bold"/>
                <a:cs typeface="Garet Bold"/>
                <a:sym typeface="Garet Bold"/>
              </a:rPr>
              <a:t>Definition</a:t>
            </a:r>
          </a:p>
          <a:p>
            <a:pPr algn="l">
              <a:lnSpc>
                <a:spcPts val="2925"/>
              </a:lnSpc>
            </a:pPr>
            <a:r>
              <a:rPr lang="en-US" sz="2089" b="true">
                <a:solidFill>
                  <a:srgbClr val="F6E0F5"/>
                </a:solidFill>
                <a:latin typeface="Garet Bold"/>
                <a:ea typeface="Garet Bold"/>
                <a:cs typeface="Garet Bold"/>
                <a:sym typeface="Garet Bold"/>
              </a:rPr>
              <a:t>           </a:t>
            </a:r>
            <a:r>
              <a:rPr lang="en-US" sz="2089">
                <a:solidFill>
                  <a:srgbClr val="F6E0F5"/>
                </a:solidFill>
                <a:latin typeface="Garet"/>
                <a:ea typeface="Garet"/>
                <a:cs typeface="Garet"/>
                <a:sym typeface="Garet"/>
              </a:rPr>
              <a:t>An agent learns decisions through feedback to maximize total reward.</a:t>
            </a:r>
          </a:p>
          <a:p>
            <a:pPr algn="l">
              <a:lnSpc>
                <a:spcPts val="2925"/>
              </a:lnSpc>
            </a:pPr>
          </a:p>
          <a:p>
            <a:pPr algn="l">
              <a:lnSpc>
                <a:spcPts val="4119"/>
              </a:lnSpc>
            </a:pPr>
            <a:r>
              <a:rPr lang="en-US" sz="2942" b="true">
                <a:solidFill>
                  <a:srgbClr val="F6E0F5"/>
                </a:solidFill>
                <a:latin typeface="Garet Bold"/>
                <a:ea typeface="Garet Bold"/>
                <a:cs typeface="Garet Bold"/>
                <a:sym typeface="Garet Bold"/>
              </a:rPr>
              <a:t>Reason</a:t>
            </a:r>
          </a:p>
          <a:p>
            <a:pPr algn="l">
              <a:lnSpc>
                <a:spcPts val="3087"/>
              </a:lnSpc>
            </a:pPr>
            <a:r>
              <a:rPr lang="en-US" sz="2085" b="true">
                <a:solidFill>
                  <a:srgbClr val="F6E0F5"/>
                </a:solidFill>
                <a:latin typeface="Garet Bold"/>
                <a:ea typeface="Garet Bold"/>
                <a:cs typeface="Garet Bold"/>
                <a:sym typeface="Garet Bold"/>
              </a:rPr>
              <a:t>           </a:t>
            </a:r>
            <a:r>
              <a:rPr lang="en-US" sz="2085">
                <a:solidFill>
                  <a:srgbClr val="F6E0F5"/>
                </a:solidFill>
                <a:latin typeface="Garet"/>
                <a:ea typeface="Garet"/>
                <a:cs typeface="Garet"/>
                <a:sym typeface="Garet"/>
              </a:rPr>
              <a:t>RL learns through trial and error, unlike supervised learning with labeled data. Particularly useful in scenarios like video games or robotics.</a:t>
            </a:r>
          </a:p>
        </p:txBody>
      </p:sp>
      <p:sp>
        <p:nvSpPr>
          <p:cNvPr name="TextBox 12" id="12"/>
          <p:cNvSpPr txBox="true"/>
          <p:nvPr/>
        </p:nvSpPr>
        <p:spPr>
          <a:xfrm rot="0">
            <a:off x="11354519" y="5949105"/>
            <a:ext cx="6190669" cy="2516244"/>
          </a:xfrm>
          <a:prstGeom prst="rect">
            <a:avLst/>
          </a:prstGeom>
        </p:spPr>
        <p:txBody>
          <a:bodyPr anchor="t" rtlCol="false" tIns="0" lIns="0" bIns="0" rIns="0">
            <a:spAutoFit/>
          </a:bodyPr>
          <a:lstStyle/>
          <a:p>
            <a:pPr algn="l">
              <a:lnSpc>
                <a:spcPts val="4119"/>
              </a:lnSpc>
            </a:pPr>
            <a:r>
              <a:rPr lang="en-US" sz="2942" b="true">
                <a:solidFill>
                  <a:srgbClr val="F6E0F5"/>
                </a:solidFill>
                <a:latin typeface="Garet Bold"/>
                <a:ea typeface="Garet Bold"/>
                <a:cs typeface="Garet Bold"/>
                <a:sym typeface="Garet Bold"/>
              </a:rPr>
              <a:t>Advanced Variant</a:t>
            </a:r>
          </a:p>
          <a:p>
            <a:pPr algn="l">
              <a:lnSpc>
                <a:spcPts val="2925"/>
              </a:lnSpc>
            </a:pPr>
            <a:r>
              <a:rPr lang="en-US" sz="2089" b="true">
                <a:solidFill>
                  <a:srgbClr val="F6E0F5"/>
                </a:solidFill>
                <a:latin typeface="Garet Bold"/>
                <a:ea typeface="Garet Bold"/>
                <a:cs typeface="Garet Bold"/>
                <a:sym typeface="Garet Bold"/>
              </a:rPr>
              <a:t>          </a:t>
            </a:r>
            <a:r>
              <a:rPr lang="en-US" sz="2089">
                <a:solidFill>
                  <a:srgbClr val="F6E0F5"/>
                </a:solidFill>
                <a:latin typeface="Garet"/>
                <a:ea typeface="Garet"/>
                <a:cs typeface="Garet"/>
                <a:sym typeface="Garet"/>
              </a:rPr>
              <a:t> DQN merges deep learning with Q-learning.</a:t>
            </a:r>
          </a:p>
          <a:p>
            <a:pPr algn="l">
              <a:lnSpc>
                <a:spcPts val="2925"/>
              </a:lnSpc>
            </a:pPr>
          </a:p>
          <a:p>
            <a:pPr algn="l">
              <a:lnSpc>
                <a:spcPts val="4119"/>
              </a:lnSpc>
            </a:pPr>
            <a:r>
              <a:rPr lang="en-US" sz="2942" b="true">
                <a:solidFill>
                  <a:srgbClr val="F6E0F5"/>
                </a:solidFill>
                <a:latin typeface="Garet Bold"/>
                <a:ea typeface="Garet Bold"/>
                <a:cs typeface="Garet Bold"/>
                <a:sym typeface="Garet Bold"/>
              </a:rPr>
              <a:t>Example</a:t>
            </a:r>
          </a:p>
          <a:p>
            <a:pPr algn="l">
              <a:lnSpc>
                <a:spcPts val="3087"/>
              </a:lnSpc>
            </a:pPr>
            <a:r>
              <a:rPr lang="en-US" sz="2085" b="true">
                <a:solidFill>
                  <a:srgbClr val="F6E0F5"/>
                </a:solidFill>
                <a:latin typeface="Garet Bold"/>
                <a:ea typeface="Garet Bold"/>
                <a:cs typeface="Garet Bold"/>
                <a:sym typeface="Garet Bold"/>
              </a:rPr>
              <a:t>           </a:t>
            </a:r>
            <a:r>
              <a:rPr lang="en-US" sz="2085">
                <a:solidFill>
                  <a:srgbClr val="F6E0F5"/>
                </a:solidFill>
                <a:latin typeface="Garet"/>
                <a:ea typeface="Garet"/>
                <a:cs typeface="Garet"/>
                <a:sym typeface="Garet"/>
              </a:rPr>
              <a:t>AlphaGo and AlphaStar from DeepMind</a:t>
            </a:r>
          </a:p>
        </p:txBody>
      </p:sp>
    </p:spTree>
  </p:cSld>
  <p:clrMapOvr>
    <a:masterClrMapping/>
  </p:clrMapOvr>
</p:sld>
</file>

<file path=ppt/slides/slide1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8700" y="2261395"/>
            <a:ext cx="9397156" cy="5514828"/>
          </a:xfrm>
          <a:custGeom>
            <a:avLst/>
            <a:gdLst/>
            <a:ahLst/>
            <a:cxnLst/>
            <a:rect r="r" b="b" t="t" l="l"/>
            <a:pathLst>
              <a:path h="5514828" w="9397156">
                <a:moveTo>
                  <a:pt x="0" y="0"/>
                </a:moveTo>
                <a:lnTo>
                  <a:pt x="9397156" y="0"/>
                </a:lnTo>
                <a:lnTo>
                  <a:pt x="9397156" y="5514828"/>
                </a:lnTo>
                <a:lnTo>
                  <a:pt x="0" y="5514828"/>
                </a:lnTo>
                <a:lnTo>
                  <a:pt x="0" y="0"/>
                </a:lnTo>
                <a:close/>
              </a:path>
            </a:pathLst>
          </a:custGeom>
          <a:blipFill>
            <a:blip r:embed="rId4"/>
            <a:stretch>
              <a:fillRect l="0" t="0" r="0" b="0"/>
            </a:stretch>
          </a:blipFill>
        </p:spPr>
      </p:sp>
      <p:sp>
        <p:nvSpPr>
          <p:cNvPr name="TextBox 10" id="10"/>
          <p:cNvSpPr txBox="true"/>
          <p:nvPr/>
        </p:nvSpPr>
        <p:spPr>
          <a:xfrm rot="0">
            <a:off x="3647209" y="611796"/>
            <a:ext cx="12600387" cy="920599"/>
          </a:xfrm>
          <a:prstGeom prst="rect">
            <a:avLst/>
          </a:prstGeom>
        </p:spPr>
        <p:txBody>
          <a:bodyPr anchor="t" rtlCol="false" tIns="0" lIns="0" bIns="0" rIns="0">
            <a:spAutoFit/>
          </a:bodyPr>
          <a:lstStyle/>
          <a:p>
            <a:pPr algn="ctr">
              <a:lnSpc>
                <a:spcPts val="7533"/>
              </a:lnSpc>
              <a:spcBef>
                <a:spcPct val="0"/>
              </a:spcBef>
            </a:pPr>
            <a:r>
              <a:rPr lang="en-US" b="true" sz="5380">
                <a:solidFill>
                  <a:srgbClr val="F6E0F5"/>
                </a:solidFill>
                <a:latin typeface="Garet Bold"/>
                <a:ea typeface="Garet Bold"/>
                <a:cs typeface="Garet Bold"/>
                <a:sym typeface="Garet Bold"/>
              </a:rPr>
              <a:t>Generative Adversarial Networks</a:t>
            </a:r>
          </a:p>
        </p:txBody>
      </p:sp>
      <p:sp>
        <p:nvSpPr>
          <p:cNvPr name="TextBox 11" id="11"/>
          <p:cNvSpPr txBox="true"/>
          <p:nvPr/>
        </p:nvSpPr>
        <p:spPr>
          <a:xfrm rot="0">
            <a:off x="10843706" y="2295362"/>
            <a:ext cx="6415594" cy="5380220"/>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Definition</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GANs have a generator and discriminator working against each other for realism.</a:t>
            </a:r>
          </a:p>
          <a:p>
            <a:pPr algn="l">
              <a:lnSpc>
                <a:spcPts val="3415"/>
              </a:lnSpc>
            </a:pPr>
          </a:p>
          <a:p>
            <a:pPr algn="l">
              <a:lnSpc>
                <a:spcPts val="4809"/>
              </a:lnSpc>
            </a:pPr>
            <a:r>
              <a:rPr lang="en-US" sz="3435" b="true">
                <a:solidFill>
                  <a:srgbClr val="F6E0F5"/>
                </a:solidFill>
                <a:latin typeface="Garet Bold"/>
                <a:ea typeface="Garet Bold"/>
                <a:cs typeface="Garet Bold"/>
                <a:sym typeface="Garet Bold"/>
              </a:rPr>
              <a:t>Reason</a:t>
            </a:r>
          </a:p>
          <a:p>
            <a:pPr algn="l">
              <a:lnSpc>
                <a:spcPts val="3604"/>
              </a:lnSpc>
            </a:pPr>
            <a:r>
              <a:rPr lang="en-US" sz="2435" b="true">
                <a:solidFill>
                  <a:srgbClr val="F6E0F5"/>
                </a:solidFill>
                <a:latin typeface="Garet Bold"/>
                <a:ea typeface="Garet Bold"/>
                <a:cs typeface="Garet Bold"/>
                <a:sym typeface="Garet Bold"/>
              </a:rPr>
              <a:t>           </a:t>
            </a:r>
            <a:r>
              <a:rPr lang="en-US" sz="2435">
                <a:solidFill>
                  <a:srgbClr val="F6E0F5"/>
                </a:solidFill>
                <a:latin typeface="Garet"/>
                <a:ea typeface="Garet"/>
                <a:cs typeface="Garet"/>
                <a:sym typeface="Garet"/>
              </a:rPr>
              <a:t>GANs create realistic synthetic data for various applications in AI.</a:t>
            </a:r>
          </a:p>
          <a:p>
            <a:pPr algn="l">
              <a:lnSpc>
                <a:spcPts val="3604"/>
              </a:lnSpc>
            </a:pPr>
          </a:p>
          <a:p>
            <a:pPr algn="l">
              <a:lnSpc>
                <a:spcPts val="5084"/>
              </a:lnSpc>
            </a:pPr>
            <a:r>
              <a:rPr lang="en-US" sz="3435" b="true">
                <a:solidFill>
                  <a:srgbClr val="F6E0F5"/>
                </a:solidFill>
                <a:latin typeface="Garet Bold"/>
                <a:ea typeface="Garet Bold"/>
                <a:cs typeface="Garet Bold"/>
                <a:sym typeface="Garet Bold"/>
              </a:rPr>
              <a:t>Example</a:t>
            </a:r>
          </a:p>
          <a:p>
            <a:pPr algn="l">
              <a:lnSpc>
                <a:spcPts val="3604"/>
              </a:lnSpc>
            </a:pPr>
            <a:r>
              <a:rPr lang="en-US" sz="2435" b="true">
                <a:solidFill>
                  <a:srgbClr val="F6E0F5"/>
                </a:solidFill>
                <a:latin typeface="Garet Bold"/>
                <a:ea typeface="Garet Bold"/>
                <a:cs typeface="Garet Bold"/>
                <a:sym typeface="Garet Bold"/>
              </a:rPr>
              <a:t>            </a:t>
            </a:r>
            <a:r>
              <a:rPr lang="en-US" sz="2435">
                <a:solidFill>
                  <a:srgbClr val="F6E0F5"/>
                </a:solidFill>
                <a:latin typeface="Garet"/>
                <a:ea typeface="Garet"/>
                <a:cs typeface="Garet"/>
                <a:sym typeface="Garet"/>
              </a:rPr>
              <a:t>Self-attention</a:t>
            </a:r>
          </a:p>
        </p:txBody>
      </p:sp>
    </p:spTree>
  </p:cSld>
  <p:clrMapOvr>
    <a:masterClrMapping/>
  </p:clrMapOvr>
</p:sld>
</file>

<file path=ppt/slides/slide1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8700" y="1979269"/>
            <a:ext cx="6457614" cy="6328462"/>
          </a:xfrm>
          <a:custGeom>
            <a:avLst/>
            <a:gdLst/>
            <a:ahLst/>
            <a:cxnLst/>
            <a:rect r="r" b="b" t="t" l="l"/>
            <a:pathLst>
              <a:path h="6328462" w="6457614">
                <a:moveTo>
                  <a:pt x="0" y="0"/>
                </a:moveTo>
                <a:lnTo>
                  <a:pt x="6457614" y="0"/>
                </a:lnTo>
                <a:lnTo>
                  <a:pt x="6457614" y="6328462"/>
                </a:lnTo>
                <a:lnTo>
                  <a:pt x="0" y="6328462"/>
                </a:lnTo>
                <a:lnTo>
                  <a:pt x="0" y="0"/>
                </a:lnTo>
                <a:close/>
              </a:path>
            </a:pathLst>
          </a:custGeom>
          <a:blipFill>
            <a:blip r:embed="rId4"/>
            <a:stretch>
              <a:fillRect l="0" t="0" r="0" b="0"/>
            </a:stretch>
          </a:blipFill>
        </p:spPr>
      </p:sp>
      <p:sp>
        <p:nvSpPr>
          <p:cNvPr name="TextBox 10" id="10"/>
          <p:cNvSpPr txBox="true"/>
          <p:nvPr/>
        </p:nvSpPr>
        <p:spPr>
          <a:xfrm rot="0">
            <a:off x="3723731" y="230110"/>
            <a:ext cx="10840538" cy="1085675"/>
          </a:xfrm>
          <a:prstGeom prst="rect">
            <a:avLst/>
          </a:prstGeom>
        </p:spPr>
        <p:txBody>
          <a:bodyPr anchor="t" rtlCol="false" tIns="0" lIns="0" bIns="0" rIns="0">
            <a:spAutoFit/>
          </a:bodyPr>
          <a:lstStyle/>
          <a:p>
            <a:pPr algn="ctr">
              <a:lnSpc>
                <a:spcPts val="8933"/>
              </a:lnSpc>
              <a:spcBef>
                <a:spcPct val="0"/>
              </a:spcBef>
            </a:pPr>
            <a:r>
              <a:rPr lang="en-US" b="true" sz="6380">
                <a:solidFill>
                  <a:srgbClr val="F6E0F5"/>
                </a:solidFill>
                <a:latin typeface="Garet Bold"/>
                <a:ea typeface="Garet Bold"/>
                <a:cs typeface="Garet Bold"/>
                <a:sym typeface="Garet Bold"/>
              </a:rPr>
              <a:t>Attention Mechanism</a:t>
            </a:r>
          </a:p>
        </p:txBody>
      </p:sp>
      <p:sp>
        <p:nvSpPr>
          <p:cNvPr name="TextBox 11" id="11"/>
          <p:cNvSpPr txBox="true"/>
          <p:nvPr/>
        </p:nvSpPr>
        <p:spPr>
          <a:xfrm rot="0">
            <a:off x="7934252" y="1858102"/>
            <a:ext cx="9325048" cy="6504121"/>
          </a:xfrm>
          <a:prstGeom prst="rect">
            <a:avLst/>
          </a:prstGeom>
        </p:spPr>
        <p:txBody>
          <a:bodyPr anchor="t" rtlCol="false" tIns="0" lIns="0" bIns="0" rIns="0">
            <a:spAutoFit/>
          </a:bodyPr>
          <a:lstStyle/>
          <a:p>
            <a:pPr algn="l">
              <a:lnSpc>
                <a:spcPts val="4809"/>
              </a:lnSpc>
            </a:pPr>
            <a:r>
              <a:rPr lang="en-US" sz="3435" b="true">
                <a:solidFill>
                  <a:srgbClr val="F6E0F5"/>
                </a:solidFill>
                <a:latin typeface="Garet Bold"/>
                <a:ea typeface="Garet Bold"/>
                <a:cs typeface="Garet Bold"/>
                <a:sym typeface="Garet Bold"/>
              </a:rPr>
              <a:t>Definition</a:t>
            </a:r>
          </a:p>
          <a:p>
            <a:pPr algn="l">
              <a:lnSpc>
                <a:spcPts val="3415"/>
              </a:lnSpc>
            </a:pPr>
            <a:r>
              <a:rPr lang="en-US" sz="2439" b="true">
                <a:solidFill>
                  <a:srgbClr val="F6E0F5"/>
                </a:solidFill>
                <a:latin typeface="Garet Bold"/>
                <a:ea typeface="Garet Bold"/>
                <a:cs typeface="Garet Bold"/>
                <a:sym typeface="Garet Bold"/>
              </a:rPr>
              <a:t>           </a:t>
            </a:r>
            <a:r>
              <a:rPr lang="en-US" sz="2439">
                <a:solidFill>
                  <a:srgbClr val="F6E0F5"/>
                </a:solidFill>
                <a:latin typeface="Garet"/>
                <a:ea typeface="Garet"/>
                <a:cs typeface="Garet"/>
                <a:sym typeface="Garet"/>
              </a:rPr>
              <a:t>Model focuses on key input parts for sequential data tasks.</a:t>
            </a:r>
          </a:p>
          <a:p>
            <a:pPr algn="l">
              <a:lnSpc>
                <a:spcPts val="3415"/>
              </a:lnSpc>
            </a:pPr>
          </a:p>
          <a:p>
            <a:pPr algn="l">
              <a:lnSpc>
                <a:spcPts val="4809"/>
              </a:lnSpc>
            </a:pPr>
            <a:r>
              <a:rPr lang="en-US" sz="3435" b="true">
                <a:solidFill>
                  <a:srgbClr val="F6E0F5"/>
                </a:solidFill>
                <a:latin typeface="Garet Bold"/>
                <a:ea typeface="Garet Bold"/>
                <a:cs typeface="Garet Bold"/>
                <a:sym typeface="Garet Bold"/>
              </a:rPr>
              <a:t>Reason</a:t>
            </a:r>
          </a:p>
          <a:p>
            <a:pPr algn="l">
              <a:lnSpc>
                <a:spcPts val="3604"/>
              </a:lnSpc>
            </a:pPr>
            <a:r>
              <a:rPr lang="en-US" sz="2435" b="true">
                <a:solidFill>
                  <a:srgbClr val="F6E0F5"/>
                </a:solidFill>
                <a:latin typeface="Garet Bold"/>
                <a:ea typeface="Garet Bold"/>
                <a:cs typeface="Garet Bold"/>
                <a:sym typeface="Garet Bold"/>
              </a:rPr>
              <a:t>           </a:t>
            </a:r>
            <a:r>
              <a:rPr lang="en-US" sz="2435">
                <a:solidFill>
                  <a:srgbClr val="F6E0F5"/>
                </a:solidFill>
                <a:latin typeface="Garet"/>
                <a:ea typeface="Garet"/>
                <a:cs typeface="Garet"/>
                <a:sym typeface="Garet"/>
              </a:rPr>
              <a:t>Attention mechanisms enhance neural networks for better efficiency.</a:t>
            </a:r>
          </a:p>
          <a:p>
            <a:pPr algn="l">
              <a:lnSpc>
                <a:spcPts val="3604"/>
              </a:lnSpc>
            </a:pPr>
          </a:p>
          <a:p>
            <a:pPr algn="l">
              <a:lnSpc>
                <a:spcPts val="5084"/>
              </a:lnSpc>
            </a:pPr>
            <a:r>
              <a:rPr lang="en-US" sz="3435" b="true">
                <a:solidFill>
                  <a:srgbClr val="F6E0F5"/>
                </a:solidFill>
                <a:latin typeface="Garet Bold"/>
                <a:ea typeface="Garet Bold"/>
                <a:cs typeface="Garet Bold"/>
                <a:sym typeface="Garet Bold"/>
              </a:rPr>
              <a:t>Advanced variant</a:t>
            </a:r>
          </a:p>
          <a:p>
            <a:pPr algn="l">
              <a:lnSpc>
                <a:spcPts val="3604"/>
              </a:lnSpc>
            </a:pPr>
            <a:r>
              <a:rPr lang="en-US" sz="2435">
                <a:solidFill>
                  <a:srgbClr val="F6E0F5"/>
                </a:solidFill>
                <a:latin typeface="Garet"/>
                <a:ea typeface="Garet"/>
                <a:cs typeface="Garet"/>
                <a:sym typeface="Garet"/>
              </a:rPr>
              <a:t>           Attention in machine translation aids model focus.</a:t>
            </a:r>
          </a:p>
          <a:p>
            <a:pPr algn="l">
              <a:lnSpc>
                <a:spcPts val="3604"/>
              </a:lnSpc>
            </a:pPr>
          </a:p>
          <a:p>
            <a:pPr algn="l">
              <a:lnSpc>
                <a:spcPts val="5084"/>
              </a:lnSpc>
            </a:pPr>
            <a:r>
              <a:rPr lang="en-US" sz="3435" b="true">
                <a:solidFill>
                  <a:srgbClr val="F6E0F5"/>
                </a:solidFill>
                <a:latin typeface="Garet Bold"/>
                <a:ea typeface="Garet Bold"/>
                <a:cs typeface="Garet Bold"/>
                <a:sym typeface="Garet Bold"/>
              </a:rPr>
              <a:t>Example</a:t>
            </a:r>
          </a:p>
          <a:p>
            <a:pPr algn="l">
              <a:lnSpc>
                <a:spcPts val="3604"/>
              </a:lnSpc>
            </a:pPr>
            <a:r>
              <a:rPr lang="en-US" sz="2435" b="true">
                <a:solidFill>
                  <a:srgbClr val="F6E0F5"/>
                </a:solidFill>
                <a:latin typeface="Garet Bold"/>
                <a:ea typeface="Garet Bold"/>
                <a:cs typeface="Garet Bold"/>
                <a:sym typeface="Garet Bold"/>
              </a:rPr>
              <a:t>            </a:t>
            </a:r>
            <a:r>
              <a:rPr lang="en-US" sz="2435">
                <a:solidFill>
                  <a:srgbClr val="F6E0F5"/>
                </a:solidFill>
                <a:latin typeface="Garet"/>
                <a:ea typeface="Garet"/>
                <a:cs typeface="Garet"/>
                <a:sym typeface="Garet"/>
              </a:rPr>
              <a:t>Self-attention revolutionized NLP with Transformer.</a:t>
            </a:r>
          </a:p>
        </p:txBody>
      </p:sp>
    </p:spTree>
  </p:cSld>
  <p:clrMapOvr>
    <a:masterClrMapping/>
  </p:clrMapOvr>
</p:sld>
</file>

<file path=ppt/slides/slide1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3486759">
            <a:off x="13053399" y="-3398229"/>
            <a:ext cx="9182501" cy="8229600"/>
          </a:xfrm>
          <a:custGeom>
            <a:avLst/>
            <a:gdLst/>
            <a:ahLst/>
            <a:cxnLst/>
            <a:rect r="r" b="b" t="t" l="l"/>
            <a:pathLst>
              <a:path h="8229600" w="9182501">
                <a:moveTo>
                  <a:pt x="0" y="0"/>
                </a:moveTo>
                <a:lnTo>
                  <a:pt x="9182501" y="0"/>
                </a:lnTo>
                <a:lnTo>
                  <a:pt x="9182501"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0">
            <a:off x="-3126352" y="5455227"/>
            <a:ext cx="7679102" cy="8229600"/>
          </a:xfrm>
          <a:custGeom>
            <a:avLst/>
            <a:gdLst/>
            <a:ahLst/>
            <a:cxnLst/>
            <a:rect r="r" b="b" t="t" l="l"/>
            <a:pathLst>
              <a:path h="8229600" w="7679102">
                <a:moveTo>
                  <a:pt x="0" y="0"/>
                </a:moveTo>
                <a:lnTo>
                  <a:pt x="7679101" y="0"/>
                </a:lnTo>
                <a:lnTo>
                  <a:pt x="7679101"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569348" y="895350"/>
            <a:ext cx="13149304"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Other Advanced Concepts</a:t>
            </a:r>
          </a:p>
        </p:txBody>
      </p:sp>
      <p:sp>
        <p:nvSpPr>
          <p:cNvPr name="TextBox 12" id="12"/>
          <p:cNvSpPr txBox="true"/>
          <p:nvPr/>
        </p:nvSpPr>
        <p:spPr>
          <a:xfrm rot="0">
            <a:off x="4312207" y="2516109"/>
            <a:ext cx="9663587" cy="5178581"/>
          </a:xfrm>
          <a:prstGeom prst="rect">
            <a:avLst/>
          </a:prstGeom>
        </p:spPr>
        <p:txBody>
          <a:bodyPr anchor="t" rtlCol="false" tIns="0" lIns="0" bIns="0" rIns="0">
            <a:spAutoFit/>
          </a:bodyPr>
          <a:lstStyle/>
          <a:p>
            <a:pPr algn="just">
              <a:lnSpc>
                <a:spcPts val="5893"/>
              </a:lnSpc>
            </a:pPr>
            <a:r>
              <a:rPr lang="en-US" sz="4209">
                <a:solidFill>
                  <a:srgbClr val="F6E0F5"/>
                </a:solidFill>
                <a:latin typeface="Garet"/>
                <a:ea typeface="Garet"/>
                <a:cs typeface="Garet"/>
                <a:sym typeface="Garet"/>
              </a:rPr>
              <a:t>Transformer Architecture</a:t>
            </a:r>
          </a:p>
          <a:p>
            <a:pPr algn="just">
              <a:lnSpc>
                <a:spcPts val="5893"/>
              </a:lnSpc>
            </a:pPr>
            <a:r>
              <a:rPr lang="en-US" sz="4209">
                <a:solidFill>
                  <a:srgbClr val="F6E0F5"/>
                </a:solidFill>
                <a:latin typeface="Garet"/>
                <a:ea typeface="Garet"/>
                <a:cs typeface="Garet"/>
                <a:sym typeface="Garet"/>
              </a:rPr>
              <a:t>Capsule Networks (CapsNets)</a:t>
            </a:r>
          </a:p>
          <a:p>
            <a:pPr algn="just">
              <a:lnSpc>
                <a:spcPts val="5893"/>
              </a:lnSpc>
            </a:pPr>
            <a:r>
              <a:rPr lang="en-US" sz="4209">
                <a:solidFill>
                  <a:srgbClr val="F6E0F5"/>
                </a:solidFill>
                <a:latin typeface="Garet"/>
                <a:ea typeface="Garet"/>
                <a:cs typeface="Garet"/>
                <a:sym typeface="Garet"/>
              </a:rPr>
              <a:t>Few-Shot Learning</a:t>
            </a:r>
          </a:p>
          <a:p>
            <a:pPr algn="just">
              <a:lnSpc>
                <a:spcPts val="5893"/>
              </a:lnSpc>
            </a:pPr>
            <a:r>
              <a:rPr lang="en-US" sz="4209">
                <a:solidFill>
                  <a:srgbClr val="F6E0F5"/>
                </a:solidFill>
                <a:latin typeface="Garet"/>
                <a:ea typeface="Garet"/>
                <a:cs typeface="Garet"/>
                <a:sym typeface="Garet"/>
              </a:rPr>
              <a:t>Neural Architecture Search (NAS)</a:t>
            </a:r>
          </a:p>
          <a:p>
            <a:pPr algn="just">
              <a:lnSpc>
                <a:spcPts val="5893"/>
              </a:lnSpc>
            </a:pPr>
            <a:r>
              <a:rPr lang="en-US" sz="4209">
                <a:solidFill>
                  <a:srgbClr val="F6E0F5"/>
                </a:solidFill>
                <a:latin typeface="Garet"/>
                <a:ea typeface="Garet"/>
                <a:cs typeface="Garet"/>
                <a:sym typeface="Garet"/>
              </a:rPr>
              <a:t>Hyperparameter Tuning</a:t>
            </a:r>
          </a:p>
          <a:p>
            <a:pPr algn="just">
              <a:lnSpc>
                <a:spcPts val="5893"/>
              </a:lnSpc>
            </a:pPr>
            <a:r>
              <a:rPr lang="en-US" sz="4209">
                <a:solidFill>
                  <a:srgbClr val="F6E0F5"/>
                </a:solidFill>
                <a:latin typeface="Garet"/>
                <a:ea typeface="Garet"/>
                <a:cs typeface="Garet"/>
                <a:sym typeface="Garet"/>
              </a:rPr>
              <a:t>Explainable AI (XAI)</a:t>
            </a:r>
          </a:p>
          <a:p>
            <a:pPr algn="just">
              <a:lnSpc>
                <a:spcPts val="5893"/>
              </a:lnSpc>
              <a:spcBef>
                <a:spcPct val="0"/>
              </a:spcBef>
            </a:pPr>
            <a:r>
              <a:rPr lang="en-US" sz="4209">
                <a:solidFill>
                  <a:srgbClr val="F6E0F5"/>
                </a:solidFill>
                <a:latin typeface="Garet"/>
                <a:ea typeface="Garet"/>
                <a:cs typeface="Garet"/>
                <a:sym typeface="Garet"/>
              </a:rPr>
              <a:t>Zero-Shot Learning</a:t>
            </a:r>
          </a:p>
        </p:txBody>
      </p:sp>
    </p:spTree>
  </p:cSld>
  <p:clrMapOvr>
    <a:masterClrMapping/>
  </p:clrMapOvr>
</p:sld>
</file>

<file path=ppt/slides/slide1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3383489" y="-1315036"/>
            <a:ext cx="5734072" cy="5919042"/>
          </a:xfrm>
          <a:custGeom>
            <a:avLst/>
            <a:gdLst/>
            <a:ahLst/>
            <a:cxnLst/>
            <a:rect r="r" b="b" t="t" l="l"/>
            <a:pathLst>
              <a:path h="5919042" w="5734072">
                <a:moveTo>
                  <a:pt x="0" y="0"/>
                </a:moveTo>
                <a:lnTo>
                  <a:pt x="5734072" y="0"/>
                </a:lnTo>
                <a:lnTo>
                  <a:pt x="5734072" y="5919042"/>
                </a:lnTo>
                <a:lnTo>
                  <a:pt x="0" y="5919042"/>
                </a:lnTo>
                <a:lnTo>
                  <a:pt x="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3626187">
            <a:off x="-1603549" y="6119468"/>
            <a:ext cx="5649562" cy="5846895"/>
          </a:xfrm>
          <a:custGeom>
            <a:avLst/>
            <a:gdLst/>
            <a:ahLst/>
            <a:cxnLst/>
            <a:rect r="r" b="b" t="t" l="l"/>
            <a:pathLst>
              <a:path h="5846895" w="5649562">
                <a:moveTo>
                  <a:pt x="0" y="0"/>
                </a:moveTo>
                <a:lnTo>
                  <a:pt x="5649562" y="0"/>
                </a:lnTo>
                <a:lnTo>
                  <a:pt x="5649562" y="5846895"/>
                </a:lnTo>
                <a:lnTo>
                  <a:pt x="0" y="5846895"/>
                </a:lnTo>
                <a:lnTo>
                  <a:pt x="0" y="0"/>
                </a:lnTo>
                <a:close/>
              </a:path>
            </a:pathLst>
          </a:custGeom>
          <a:blipFill>
            <a:blip r:embed="rId5"/>
            <a:stretch>
              <a:fillRect l="0" t="0" r="0" b="0"/>
            </a:stretch>
          </a:blipFill>
        </p:spPr>
      </p:sp>
      <p:sp>
        <p:nvSpPr>
          <p:cNvPr name="TextBox 11" id="11"/>
          <p:cNvSpPr txBox="true"/>
          <p:nvPr/>
        </p:nvSpPr>
        <p:spPr>
          <a:xfrm rot="0">
            <a:off x="1827399" y="4099237"/>
            <a:ext cx="14633202" cy="1888501"/>
          </a:xfrm>
          <a:prstGeom prst="rect">
            <a:avLst/>
          </a:prstGeom>
        </p:spPr>
        <p:txBody>
          <a:bodyPr anchor="t" rtlCol="false" tIns="0" lIns="0" bIns="0" rIns="0">
            <a:spAutoFit/>
          </a:bodyPr>
          <a:lstStyle/>
          <a:p>
            <a:pPr algn="ctr">
              <a:lnSpc>
                <a:spcPts val="15581"/>
              </a:lnSpc>
              <a:spcBef>
                <a:spcPct val="0"/>
              </a:spcBef>
            </a:pPr>
            <a:r>
              <a:rPr lang="en-US" b="true" sz="11129">
                <a:solidFill>
                  <a:srgbClr val="F6E0F5"/>
                </a:solidFill>
                <a:latin typeface="Garet Bold"/>
                <a:ea typeface="Garet Bold"/>
                <a:cs typeface="Garet Bold"/>
                <a:sym typeface="Garet Bold"/>
              </a:rPr>
              <a:t>V. Key Applications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9" id="9"/>
          <p:cNvGrpSpPr/>
          <p:nvPr/>
        </p:nvGrpSpPr>
        <p:grpSpPr>
          <a:xfrm rot="0">
            <a:off x="4036964" y="2400071"/>
            <a:ext cx="3113791" cy="5486857"/>
            <a:chOff x="0" y="0"/>
            <a:chExt cx="4151722" cy="7315810"/>
          </a:xfrm>
        </p:grpSpPr>
        <p:grpSp>
          <p:nvGrpSpPr>
            <p:cNvPr name="Group 10" id="10"/>
            <p:cNvGrpSpPr/>
            <p:nvPr/>
          </p:nvGrpSpPr>
          <p:grpSpPr>
            <a:xfrm rot="0">
              <a:off x="377419" y="918664"/>
              <a:ext cx="3396885" cy="339688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503" r="0" b="-503"/>
                </a:stretch>
              </a:blipFill>
            </p:spPr>
          </p:sp>
        </p:grpSp>
        <p:sp>
          <p:nvSpPr>
            <p:cNvPr name="Freeform 12" id="12"/>
            <p:cNvSpPr/>
            <p:nvPr/>
          </p:nvSpPr>
          <p:spPr>
            <a:xfrm flipH="false" flipV="false" rot="-5400000">
              <a:off x="-1582044" y="1582044"/>
              <a:ext cx="7315810" cy="4151722"/>
            </a:xfrm>
            <a:custGeom>
              <a:avLst/>
              <a:gdLst/>
              <a:ahLst/>
              <a:cxnLst/>
              <a:rect r="r" b="b" t="t" l="l"/>
              <a:pathLst>
                <a:path h="4151722" w="7315810">
                  <a:moveTo>
                    <a:pt x="0" y="0"/>
                  </a:moveTo>
                  <a:lnTo>
                    <a:pt x="7315810" y="0"/>
                  </a:lnTo>
                  <a:lnTo>
                    <a:pt x="7315810" y="4151722"/>
                  </a:lnTo>
                  <a:lnTo>
                    <a:pt x="0" y="4151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595630" y="4629372"/>
              <a:ext cx="2960463" cy="1638019"/>
            </a:xfrm>
            <a:prstGeom prst="rect">
              <a:avLst/>
            </a:prstGeom>
          </p:spPr>
          <p:txBody>
            <a:bodyPr anchor="t" rtlCol="false" tIns="0" lIns="0" bIns="0" rIns="0">
              <a:spAutoFit/>
            </a:bodyPr>
            <a:lstStyle/>
            <a:p>
              <a:pPr algn="ctr">
                <a:lnSpc>
                  <a:spcPts val="3460"/>
                </a:lnSpc>
              </a:pPr>
              <a:r>
                <a:rPr lang="en-US" sz="2471" b="true">
                  <a:solidFill>
                    <a:srgbClr val="FFFFFF"/>
                  </a:solidFill>
                  <a:latin typeface="Be Vietnam Pro Bold"/>
                  <a:ea typeface="Be Vietnam Pro Bold"/>
                  <a:cs typeface="Be Vietnam Pro Bold"/>
                  <a:sym typeface="Be Vietnam Pro Bold"/>
                </a:rPr>
                <a:t>CIO - BAOCHI</a:t>
              </a:r>
            </a:p>
            <a:p>
              <a:pPr algn="ctr">
                <a:lnSpc>
                  <a:spcPts val="3460"/>
                </a:lnSpc>
              </a:pPr>
            </a:p>
            <a:p>
              <a:pPr algn="ctr">
                <a:lnSpc>
                  <a:spcPts val="3460"/>
                </a:lnSpc>
              </a:pPr>
              <a:r>
                <a:rPr lang="en-US" sz="2471">
                  <a:solidFill>
                    <a:srgbClr val="FFFFFF"/>
                  </a:solidFill>
                  <a:latin typeface="Be Vietnam Pro"/>
                  <a:ea typeface="Be Vietnam Pro"/>
                  <a:cs typeface="Be Vietnam Pro"/>
                  <a:sym typeface="Be Vietnam Pro"/>
                </a:rPr>
                <a:t>姓名：吴宝芝</a:t>
              </a:r>
            </a:p>
          </p:txBody>
        </p:sp>
        <p:sp>
          <p:nvSpPr>
            <p:cNvPr name="TextBox 14" id="14"/>
            <p:cNvSpPr txBox="true"/>
            <p:nvPr/>
          </p:nvSpPr>
          <p:spPr>
            <a:xfrm rot="0">
              <a:off x="1013425" y="4752028"/>
              <a:ext cx="2124873" cy="959249"/>
            </a:xfrm>
            <a:prstGeom prst="rect">
              <a:avLst/>
            </a:prstGeom>
          </p:spPr>
          <p:txBody>
            <a:bodyPr anchor="t" rtlCol="false" tIns="0" lIns="0" bIns="0" rIns="0">
              <a:spAutoFit/>
            </a:bodyPr>
            <a:lstStyle/>
            <a:p>
              <a:pPr algn="ctr">
                <a:lnSpc>
                  <a:spcPts val="6297"/>
                </a:lnSpc>
              </a:pPr>
              <a:r>
                <a:rPr lang="en-US" sz="4497">
                  <a:solidFill>
                    <a:srgbClr val="FFFFFF"/>
                  </a:solidFill>
                  <a:latin typeface="Noto Serif Display"/>
                  <a:ea typeface="Noto Serif Display"/>
                  <a:cs typeface="Noto Serif Display"/>
                  <a:sym typeface="Noto Serif Display"/>
                </a:rPr>
                <a:t>---------</a:t>
              </a:r>
            </a:p>
          </p:txBody>
        </p:sp>
      </p:grpSp>
      <p:grpSp>
        <p:nvGrpSpPr>
          <p:cNvPr name="Group 15" id="15"/>
          <p:cNvGrpSpPr/>
          <p:nvPr/>
        </p:nvGrpSpPr>
        <p:grpSpPr>
          <a:xfrm rot="0">
            <a:off x="4371255" y="404442"/>
            <a:ext cx="10202220" cy="1175227"/>
            <a:chOff x="0" y="0"/>
            <a:chExt cx="13602960" cy="1566969"/>
          </a:xfrm>
        </p:grpSpPr>
        <p:sp>
          <p:nvSpPr>
            <p:cNvPr name="TextBox 16" id="16"/>
            <p:cNvSpPr txBox="true"/>
            <p:nvPr/>
          </p:nvSpPr>
          <p:spPr>
            <a:xfrm rot="0">
              <a:off x="6766137" y="-152400"/>
              <a:ext cx="6836823" cy="1719369"/>
            </a:xfrm>
            <a:prstGeom prst="rect">
              <a:avLst/>
            </a:prstGeom>
          </p:spPr>
          <p:txBody>
            <a:bodyPr anchor="t" rtlCol="false" tIns="0" lIns="0" bIns="0" rIns="0">
              <a:spAutoFit/>
            </a:bodyPr>
            <a:lstStyle/>
            <a:p>
              <a:pPr algn="just">
                <a:lnSpc>
                  <a:spcPts val="10822"/>
                </a:lnSpc>
                <a:spcBef>
                  <a:spcPct val="0"/>
                </a:spcBef>
              </a:pPr>
              <a:r>
                <a:rPr lang="en-US" b="true" sz="7730">
                  <a:solidFill>
                    <a:srgbClr val="F6E0F5"/>
                  </a:solidFill>
                  <a:latin typeface="Garet Bold"/>
                  <a:ea typeface="Garet Bold"/>
                  <a:cs typeface="Garet Bold"/>
                  <a:sym typeface="Garet Bold"/>
                </a:rPr>
                <a:t>Members</a:t>
              </a:r>
            </a:p>
          </p:txBody>
        </p:sp>
        <p:sp>
          <p:nvSpPr>
            <p:cNvPr name="TextBox 17" id="17"/>
            <p:cNvSpPr txBox="true"/>
            <p:nvPr/>
          </p:nvSpPr>
          <p:spPr>
            <a:xfrm rot="0">
              <a:off x="0" y="-152400"/>
              <a:ext cx="6766137" cy="1719369"/>
            </a:xfrm>
            <a:prstGeom prst="rect">
              <a:avLst/>
            </a:prstGeom>
          </p:spPr>
          <p:txBody>
            <a:bodyPr anchor="t" rtlCol="false" tIns="0" lIns="0" bIns="0" rIns="0">
              <a:spAutoFit/>
            </a:bodyPr>
            <a:lstStyle/>
            <a:p>
              <a:pPr algn="l">
                <a:lnSpc>
                  <a:spcPts val="10822"/>
                </a:lnSpc>
                <a:spcBef>
                  <a:spcPct val="0"/>
                </a:spcBef>
              </a:pPr>
              <a:r>
                <a:rPr lang="en-US" sz="7730" b="true">
                  <a:solidFill>
                    <a:srgbClr val="A280EC"/>
                  </a:solidFill>
                  <a:latin typeface="Garet Bold"/>
                  <a:ea typeface="Garet Bold"/>
                  <a:cs typeface="Garet Bold"/>
                  <a:sym typeface="Garet Bold"/>
                </a:rPr>
                <a:t>Our team</a:t>
              </a:r>
            </a:p>
          </p:txBody>
        </p:sp>
      </p:grpSp>
      <p:grpSp>
        <p:nvGrpSpPr>
          <p:cNvPr name="Group 18" id="18"/>
          <p:cNvGrpSpPr/>
          <p:nvPr/>
        </p:nvGrpSpPr>
        <p:grpSpPr>
          <a:xfrm rot="0">
            <a:off x="570748" y="2400071"/>
            <a:ext cx="3113791" cy="5486857"/>
            <a:chOff x="0" y="0"/>
            <a:chExt cx="4151722" cy="7315810"/>
          </a:xfrm>
        </p:grpSpPr>
        <p:sp>
          <p:nvSpPr>
            <p:cNvPr name="Freeform 19" id="19"/>
            <p:cNvSpPr/>
            <p:nvPr/>
          </p:nvSpPr>
          <p:spPr>
            <a:xfrm flipH="false" flipV="false" rot="-5400000">
              <a:off x="-1582044" y="1582044"/>
              <a:ext cx="7315810" cy="4151722"/>
            </a:xfrm>
            <a:custGeom>
              <a:avLst/>
              <a:gdLst/>
              <a:ahLst/>
              <a:cxnLst/>
              <a:rect r="r" b="b" t="t" l="l"/>
              <a:pathLst>
                <a:path h="4151722" w="7315810">
                  <a:moveTo>
                    <a:pt x="0" y="0"/>
                  </a:moveTo>
                  <a:lnTo>
                    <a:pt x="7315810" y="0"/>
                  </a:lnTo>
                  <a:lnTo>
                    <a:pt x="7315810" y="4151722"/>
                  </a:lnTo>
                  <a:lnTo>
                    <a:pt x="0" y="4151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400519" y="934993"/>
              <a:ext cx="3350684" cy="335068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7"/>
                <a:stretch>
                  <a:fillRect l="-27977" t="-32426" r="-975" b="-39510"/>
                </a:stretch>
              </a:blipFill>
            </p:spPr>
          </p:sp>
        </p:grpSp>
        <p:sp>
          <p:nvSpPr>
            <p:cNvPr name="TextBox 22" id="22"/>
            <p:cNvSpPr txBox="true"/>
            <p:nvPr/>
          </p:nvSpPr>
          <p:spPr>
            <a:xfrm rot="0">
              <a:off x="453805" y="4696125"/>
              <a:ext cx="3244112" cy="1693452"/>
            </a:xfrm>
            <a:prstGeom prst="rect">
              <a:avLst/>
            </a:prstGeom>
          </p:spPr>
          <p:txBody>
            <a:bodyPr anchor="t" rtlCol="false" tIns="0" lIns="0" bIns="0" rIns="0">
              <a:spAutoFit/>
            </a:bodyPr>
            <a:lstStyle/>
            <a:p>
              <a:pPr algn="ctr">
                <a:lnSpc>
                  <a:spcPts val="3580"/>
                </a:lnSpc>
              </a:pPr>
              <a:r>
                <a:rPr lang="en-US" sz="2557" b="true">
                  <a:solidFill>
                    <a:srgbClr val="FFFFFF"/>
                  </a:solidFill>
                  <a:latin typeface="Be Vietnam Pro Bold"/>
                  <a:ea typeface="Be Vietnam Pro Bold"/>
                  <a:cs typeface="Be Vietnam Pro Bold"/>
                  <a:sym typeface="Be Vietnam Pro Bold"/>
                </a:rPr>
                <a:t>CEO - SWANIE</a:t>
              </a:r>
            </a:p>
            <a:p>
              <a:pPr algn="ctr">
                <a:lnSpc>
                  <a:spcPts val="3580"/>
                </a:lnSpc>
              </a:pPr>
            </a:p>
            <a:p>
              <a:pPr algn="ctr">
                <a:lnSpc>
                  <a:spcPts val="3580"/>
                </a:lnSpc>
              </a:pPr>
              <a:r>
                <a:rPr lang="en-US" sz="2557">
                  <a:solidFill>
                    <a:srgbClr val="FFFFFF"/>
                  </a:solidFill>
                  <a:latin typeface="Be Vietnam Pro"/>
                  <a:ea typeface="Be Vietnam Pro"/>
                  <a:cs typeface="Be Vietnam Pro"/>
                  <a:sym typeface="Be Vietnam Pro"/>
                </a:rPr>
                <a:t>姓名：阮天娥</a:t>
              </a:r>
            </a:p>
          </p:txBody>
        </p:sp>
        <p:sp>
          <p:nvSpPr>
            <p:cNvPr name="TextBox 23" id="23"/>
            <p:cNvSpPr txBox="true"/>
            <p:nvPr/>
          </p:nvSpPr>
          <p:spPr>
            <a:xfrm rot="0">
              <a:off x="976394" y="4865377"/>
              <a:ext cx="2198935" cy="977834"/>
            </a:xfrm>
            <a:prstGeom prst="rect">
              <a:avLst/>
            </a:prstGeom>
          </p:spPr>
          <p:txBody>
            <a:bodyPr anchor="t" rtlCol="false" tIns="0" lIns="0" bIns="0" rIns="0">
              <a:spAutoFit/>
            </a:bodyPr>
            <a:lstStyle/>
            <a:p>
              <a:pPr algn="ctr">
                <a:lnSpc>
                  <a:spcPts val="6299"/>
                </a:lnSpc>
              </a:pPr>
              <a:r>
                <a:rPr lang="en-US" sz="4499">
                  <a:solidFill>
                    <a:srgbClr val="FFFFFF"/>
                  </a:solidFill>
                  <a:latin typeface="Noto Serif Display"/>
                  <a:ea typeface="Noto Serif Display"/>
                  <a:cs typeface="Noto Serif Display"/>
                  <a:sym typeface="Noto Serif Display"/>
                </a:rPr>
                <a:t>---------</a:t>
              </a:r>
            </a:p>
          </p:txBody>
        </p:sp>
      </p:grpSp>
      <p:grpSp>
        <p:nvGrpSpPr>
          <p:cNvPr name="Group 24" id="24"/>
          <p:cNvGrpSpPr/>
          <p:nvPr/>
        </p:nvGrpSpPr>
        <p:grpSpPr>
          <a:xfrm rot="0">
            <a:off x="7503181" y="2400071"/>
            <a:ext cx="3113791" cy="5486857"/>
            <a:chOff x="0" y="0"/>
            <a:chExt cx="4151722" cy="7315810"/>
          </a:xfrm>
        </p:grpSpPr>
        <p:sp>
          <p:nvSpPr>
            <p:cNvPr name="Freeform 25" id="25"/>
            <p:cNvSpPr/>
            <p:nvPr/>
          </p:nvSpPr>
          <p:spPr>
            <a:xfrm flipH="false" flipV="false" rot="-5400000">
              <a:off x="-1582044" y="1582044"/>
              <a:ext cx="7315810" cy="4151722"/>
            </a:xfrm>
            <a:custGeom>
              <a:avLst/>
              <a:gdLst/>
              <a:ahLst/>
              <a:cxnLst/>
              <a:rect r="r" b="b" t="t" l="l"/>
              <a:pathLst>
                <a:path h="4151722" w="7315810">
                  <a:moveTo>
                    <a:pt x="0" y="0"/>
                  </a:moveTo>
                  <a:lnTo>
                    <a:pt x="7315810" y="0"/>
                  </a:lnTo>
                  <a:lnTo>
                    <a:pt x="7315810" y="4151722"/>
                  </a:lnTo>
                  <a:lnTo>
                    <a:pt x="0" y="4151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6" id="26"/>
            <p:cNvGrpSpPr/>
            <p:nvPr/>
          </p:nvGrpSpPr>
          <p:grpSpPr>
            <a:xfrm rot="0">
              <a:off x="427162" y="934993"/>
              <a:ext cx="3297398" cy="329739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8"/>
                <a:stretch>
                  <a:fillRect l="0" t="-38495" r="0" b="-38495"/>
                </a:stretch>
              </a:blipFill>
            </p:spPr>
          </p:sp>
        </p:grpSp>
        <p:sp>
          <p:nvSpPr>
            <p:cNvPr name="TextBox 28" id="28"/>
            <p:cNvSpPr txBox="true"/>
            <p:nvPr/>
          </p:nvSpPr>
          <p:spPr>
            <a:xfrm rot="0">
              <a:off x="483178" y="4673260"/>
              <a:ext cx="3033779" cy="1751825"/>
            </a:xfrm>
            <a:prstGeom prst="rect">
              <a:avLst/>
            </a:prstGeom>
          </p:spPr>
          <p:txBody>
            <a:bodyPr anchor="t" rtlCol="false" tIns="0" lIns="0" bIns="0" rIns="0">
              <a:spAutoFit/>
            </a:bodyPr>
            <a:lstStyle/>
            <a:p>
              <a:pPr algn="ctr">
                <a:lnSpc>
                  <a:spcPts val="3583"/>
                </a:lnSpc>
              </a:pPr>
              <a:r>
                <a:rPr lang="en-US" sz="2559" b="true">
                  <a:solidFill>
                    <a:srgbClr val="FFFFFF"/>
                  </a:solidFill>
                  <a:latin typeface="Be Vietnam Pro Bold"/>
                  <a:ea typeface="Be Vietnam Pro Bold"/>
                  <a:cs typeface="Be Vietnam Pro Bold"/>
                  <a:sym typeface="Be Vietnam Pro Bold"/>
                </a:rPr>
                <a:t>CTO - DARA</a:t>
              </a:r>
            </a:p>
            <a:p>
              <a:pPr algn="ctr">
                <a:lnSpc>
                  <a:spcPts val="3583"/>
                </a:lnSpc>
              </a:pPr>
            </a:p>
            <a:p>
              <a:pPr algn="ctr">
                <a:lnSpc>
                  <a:spcPts val="3583"/>
                </a:lnSpc>
              </a:pPr>
              <a:r>
                <a:rPr lang="en-US" sz="2559">
                  <a:solidFill>
                    <a:srgbClr val="FFFFFF"/>
                  </a:solidFill>
                  <a:latin typeface="Be Vietnam Pro"/>
                  <a:ea typeface="Be Vietnam Pro"/>
                  <a:cs typeface="Be Vietnam Pro"/>
                  <a:sym typeface="Be Vietnam Pro"/>
                </a:rPr>
                <a:t>姓名：武皇宝玉</a:t>
              </a:r>
            </a:p>
          </p:txBody>
        </p:sp>
        <p:sp>
          <p:nvSpPr>
            <p:cNvPr name="TextBox 29" id="29"/>
            <p:cNvSpPr txBox="true"/>
            <p:nvPr/>
          </p:nvSpPr>
          <p:spPr>
            <a:xfrm rot="0">
              <a:off x="1021173" y="4912576"/>
              <a:ext cx="2126092" cy="990567"/>
            </a:xfrm>
            <a:prstGeom prst="rect">
              <a:avLst/>
            </a:prstGeom>
          </p:spPr>
          <p:txBody>
            <a:bodyPr anchor="t" rtlCol="false" tIns="0" lIns="0" bIns="0" rIns="0">
              <a:spAutoFit/>
            </a:bodyPr>
            <a:lstStyle/>
            <a:p>
              <a:pPr algn="ctr">
                <a:lnSpc>
                  <a:spcPts val="6299"/>
                </a:lnSpc>
              </a:pPr>
              <a:r>
                <a:rPr lang="en-US" sz="4500">
                  <a:solidFill>
                    <a:srgbClr val="FFFFFF"/>
                  </a:solidFill>
                  <a:latin typeface="Noto Serif Display"/>
                  <a:ea typeface="Noto Serif Display"/>
                  <a:cs typeface="Noto Serif Display"/>
                  <a:sym typeface="Noto Serif Display"/>
                </a:rPr>
                <a:t>---------</a:t>
              </a:r>
            </a:p>
          </p:txBody>
        </p:sp>
      </p:grpSp>
      <p:grpSp>
        <p:nvGrpSpPr>
          <p:cNvPr name="Group 30" id="30"/>
          <p:cNvGrpSpPr/>
          <p:nvPr/>
        </p:nvGrpSpPr>
        <p:grpSpPr>
          <a:xfrm rot="0">
            <a:off x="10969397" y="2400071"/>
            <a:ext cx="3281639" cy="5486857"/>
            <a:chOff x="0" y="0"/>
            <a:chExt cx="4375518" cy="7315810"/>
          </a:xfrm>
        </p:grpSpPr>
        <p:sp>
          <p:nvSpPr>
            <p:cNvPr name="Freeform 31" id="31"/>
            <p:cNvSpPr/>
            <p:nvPr/>
          </p:nvSpPr>
          <p:spPr>
            <a:xfrm flipH="false" flipV="false" rot="-5400000">
              <a:off x="-1470146" y="1582044"/>
              <a:ext cx="7315810" cy="4151722"/>
            </a:xfrm>
            <a:custGeom>
              <a:avLst/>
              <a:gdLst/>
              <a:ahLst/>
              <a:cxnLst/>
              <a:rect r="r" b="b" t="t" l="l"/>
              <a:pathLst>
                <a:path h="4151722" w="7315810">
                  <a:moveTo>
                    <a:pt x="0" y="0"/>
                  </a:moveTo>
                  <a:lnTo>
                    <a:pt x="7315810" y="0"/>
                  </a:lnTo>
                  <a:lnTo>
                    <a:pt x="7315810" y="4151722"/>
                  </a:lnTo>
                  <a:lnTo>
                    <a:pt x="0" y="4151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2" id="32"/>
            <p:cNvGrpSpPr/>
            <p:nvPr/>
          </p:nvGrpSpPr>
          <p:grpSpPr>
            <a:xfrm rot="0">
              <a:off x="454798" y="997066"/>
              <a:ext cx="3297398" cy="329739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9"/>
                <a:stretch>
                  <a:fillRect l="0" t="-16666" r="0" b="-16666"/>
                </a:stretch>
              </a:blipFill>
            </p:spPr>
          </p:sp>
        </p:grpSp>
        <p:sp>
          <p:nvSpPr>
            <p:cNvPr name="TextBox 34" id="34"/>
            <p:cNvSpPr txBox="true"/>
            <p:nvPr/>
          </p:nvSpPr>
          <p:spPr>
            <a:xfrm rot="0">
              <a:off x="0" y="4591470"/>
              <a:ext cx="4375518" cy="2348791"/>
            </a:xfrm>
            <a:prstGeom prst="rect">
              <a:avLst/>
            </a:prstGeom>
          </p:spPr>
          <p:txBody>
            <a:bodyPr anchor="t" rtlCol="false" tIns="0" lIns="0" bIns="0" rIns="0">
              <a:spAutoFit/>
            </a:bodyPr>
            <a:lstStyle/>
            <a:p>
              <a:pPr algn="ctr">
                <a:lnSpc>
                  <a:spcPts val="3583"/>
                </a:lnSpc>
              </a:pPr>
              <a:r>
                <a:rPr lang="en-US" sz="2559" b="true">
                  <a:solidFill>
                    <a:srgbClr val="FFFFFF"/>
                  </a:solidFill>
                  <a:latin typeface="Be Vietnam Pro Bold"/>
                  <a:ea typeface="Be Vietnam Pro Bold"/>
                  <a:cs typeface="Be Vietnam Pro Bold"/>
                  <a:sym typeface="Be Vietnam Pro Bold"/>
                </a:rPr>
                <a:t>DESIGNER - HARVIE</a:t>
              </a:r>
            </a:p>
            <a:p>
              <a:pPr algn="ctr">
                <a:lnSpc>
                  <a:spcPts val="3583"/>
                </a:lnSpc>
              </a:pPr>
            </a:p>
            <a:p>
              <a:pPr algn="ctr">
                <a:lnSpc>
                  <a:spcPts val="3583"/>
                </a:lnSpc>
              </a:pPr>
              <a:r>
                <a:rPr lang="en-US" sz="2559">
                  <a:solidFill>
                    <a:srgbClr val="FFFFFF"/>
                  </a:solidFill>
                  <a:latin typeface="Be Vietnam Pro"/>
                  <a:ea typeface="Be Vietnam Pro"/>
                  <a:cs typeface="Be Vietnam Pro"/>
                  <a:sym typeface="Be Vietnam Pro"/>
                </a:rPr>
                <a:t>姓名：张玉河</a:t>
              </a:r>
            </a:p>
          </p:txBody>
        </p:sp>
        <p:sp>
          <p:nvSpPr>
            <p:cNvPr name="TextBox 35" id="35"/>
            <p:cNvSpPr txBox="true"/>
            <p:nvPr/>
          </p:nvSpPr>
          <p:spPr>
            <a:xfrm rot="0">
              <a:off x="1216245" y="5512919"/>
              <a:ext cx="2126092" cy="990567"/>
            </a:xfrm>
            <a:prstGeom prst="rect">
              <a:avLst/>
            </a:prstGeom>
          </p:spPr>
          <p:txBody>
            <a:bodyPr anchor="t" rtlCol="false" tIns="0" lIns="0" bIns="0" rIns="0">
              <a:spAutoFit/>
            </a:bodyPr>
            <a:lstStyle/>
            <a:p>
              <a:pPr algn="ctr">
                <a:lnSpc>
                  <a:spcPts val="6299"/>
                </a:lnSpc>
              </a:pPr>
              <a:r>
                <a:rPr lang="en-US" sz="4500">
                  <a:solidFill>
                    <a:srgbClr val="FFFFFF"/>
                  </a:solidFill>
                  <a:latin typeface="Noto Serif Display"/>
                  <a:ea typeface="Noto Serif Display"/>
                  <a:cs typeface="Noto Serif Display"/>
                  <a:sym typeface="Noto Serif Display"/>
                </a:rPr>
                <a:t>---------</a:t>
              </a:r>
            </a:p>
          </p:txBody>
        </p:sp>
      </p:grpSp>
      <p:grpSp>
        <p:nvGrpSpPr>
          <p:cNvPr name="Group 36" id="36"/>
          <p:cNvGrpSpPr/>
          <p:nvPr/>
        </p:nvGrpSpPr>
        <p:grpSpPr>
          <a:xfrm rot="0">
            <a:off x="14603461" y="2400071"/>
            <a:ext cx="3113791" cy="5486857"/>
            <a:chOff x="0" y="0"/>
            <a:chExt cx="4151722" cy="7315810"/>
          </a:xfrm>
        </p:grpSpPr>
        <p:sp>
          <p:nvSpPr>
            <p:cNvPr name="Freeform 37" id="37"/>
            <p:cNvSpPr/>
            <p:nvPr/>
          </p:nvSpPr>
          <p:spPr>
            <a:xfrm flipH="false" flipV="false" rot="-5400000">
              <a:off x="-1582044" y="1582044"/>
              <a:ext cx="7315810" cy="4151722"/>
            </a:xfrm>
            <a:custGeom>
              <a:avLst/>
              <a:gdLst/>
              <a:ahLst/>
              <a:cxnLst/>
              <a:rect r="r" b="b" t="t" l="l"/>
              <a:pathLst>
                <a:path h="4151722" w="7315810">
                  <a:moveTo>
                    <a:pt x="0" y="0"/>
                  </a:moveTo>
                  <a:lnTo>
                    <a:pt x="7315810" y="0"/>
                  </a:lnTo>
                  <a:lnTo>
                    <a:pt x="7315810" y="4151722"/>
                  </a:lnTo>
                  <a:lnTo>
                    <a:pt x="0" y="4151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0">
              <a:off x="454131" y="1045351"/>
              <a:ext cx="3243460" cy="3300314"/>
            </a:xfrm>
            <a:custGeom>
              <a:avLst/>
              <a:gdLst/>
              <a:ahLst/>
              <a:cxnLst/>
              <a:rect r="r" b="b" t="t" l="l"/>
              <a:pathLst>
                <a:path h="3300314" w="3243460">
                  <a:moveTo>
                    <a:pt x="0" y="0"/>
                  </a:moveTo>
                  <a:lnTo>
                    <a:pt x="3243460" y="0"/>
                  </a:lnTo>
                  <a:lnTo>
                    <a:pt x="3243460" y="3300314"/>
                  </a:lnTo>
                  <a:lnTo>
                    <a:pt x="0" y="3300314"/>
                  </a:lnTo>
                  <a:lnTo>
                    <a:pt x="0" y="0"/>
                  </a:lnTo>
                  <a:close/>
                </a:path>
              </a:pathLst>
            </a:custGeom>
            <a:blipFill>
              <a:blip r:embed="rId10"/>
              <a:stretch>
                <a:fillRect l="0" t="0" r="0" b="-31036"/>
              </a:stretch>
            </a:blipFill>
          </p:spPr>
        </p:sp>
        <p:sp>
          <p:nvSpPr>
            <p:cNvPr name="TextBox 39" id="39"/>
            <p:cNvSpPr txBox="true"/>
            <p:nvPr/>
          </p:nvSpPr>
          <p:spPr>
            <a:xfrm rot="0">
              <a:off x="183064" y="4591470"/>
              <a:ext cx="3785593" cy="2348791"/>
            </a:xfrm>
            <a:prstGeom prst="rect">
              <a:avLst/>
            </a:prstGeom>
          </p:spPr>
          <p:txBody>
            <a:bodyPr anchor="t" rtlCol="false" tIns="0" lIns="0" bIns="0" rIns="0">
              <a:spAutoFit/>
            </a:bodyPr>
            <a:lstStyle/>
            <a:p>
              <a:pPr algn="ctr">
                <a:lnSpc>
                  <a:spcPts val="3583"/>
                </a:lnSpc>
              </a:pPr>
              <a:r>
                <a:rPr lang="en-US" sz="2559" b="true">
                  <a:solidFill>
                    <a:srgbClr val="FFFFFF"/>
                  </a:solidFill>
                  <a:latin typeface="Be Vietnam Pro Bold"/>
                  <a:ea typeface="Be Vietnam Pro Bold"/>
                  <a:cs typeface="Be Vietnam Pro Bold"/>
                  <a:sym typeface="Be Vietnam Pro Bold"/>
                </a:rPr>
                <a:t>WRITER AND TESTER - LIAM</a:t>
              </a:r>
            </a:p>
            <a:p>
              <a:pPr algn="ctr">
                <a:lnSpc>
                  <a:spcPts val="3583"/>
                </a:lnSpc>
              </a:pPr>
            </a:p>
            <a:p>
              <a:pPr algn="ctr">
                <a:lnSpc>
                  <a:spcPts val="3583"/>
                </a:lnSpc>
              </a:pPr>
              <a:r>
                <a:rPr lang="en-US" sz="2559">
                  <a:solidFill>
                    <a:srgbClr val="FFFFFF"/>
                  </a:solidFill>
                  <a:latin typeface="Be Vietnam Pro"/>
                  <a:ea typeface="Be Vietnam Pro"/>
                  <a:cs typeface="Be Vietnam Pro"/>
                  <a:sym typeface="Be Vietnam Pro"/>
                </a:rPr>
                <a:t>姓名：阮永松林</a:t>
              </a:r>
            </a:p>
          </p:txBody>
        </p:sp>
        <p:sp>
          <p:nvSpPr>
            <p:cNvPr name="TextBox 40" id="40"/>
            <p:cNvSpPr txBox="true"/>
            <p:nvPr/>
          </p:nvSpPr>
          <p:spPr>
            <a:xfrm rot="0">
              <a:off x="1012815" y="5575186"/>
              <a:ext cx="2126092" cy="990567"/>
            </a:xfrm>
            <a:prstGeom prst="rect">
              <a:avLst/>
            </a:prstGeom>
          </p:spPr>
          <p:txBody>
            <a:bodyPr anchor="t" rtlCol="false" tIns="0" lIns="0" bIns="0" rIns="0">
              <a:spAutoFit/>
            </a:bodyPr>
            <a:lstStyle/>
            <a:p>
              <a:pPr algn="ctr">
                <a:lnSpc>
                  <a:spcPts val="6299"/>
                </a:lnSpc>
              </a:pPr>
              <a:r>
                <a:rPr lang="en-US" sz="4500">
                  <a:solidFill>
                    <a:srgbClr val="FFFFFF"/>
                  </a:solidFill>
                  <a:latin typeface="Noto Serif Display"/>
                  <a:ea typeface="Noto Serif Display"/>
                  <a:cs typeface="Noto Serif Display"/>
                  <a:sym typeface="Noto Serif Display"/>
                </a:rPr>
                <a:t>---------</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9409389" y="1587111"/>
            <a:ext cx="6322469" cy="3556389"/>
          </a:xfrm>
          <a:custGeom>
            <a:avLst/>
            <a:gdLst/>
            <a:ahLst/>
            <a:cxnLst/>
            <a:rect r="r" b="b" t="t" l="l"/>
            <a:pathLst>
              <a:path h="3556389" w="6322469">
                <a:moveTo>
                  <a:pt x="0" y="0"/>
                </a:moveTo>
                <a:lnTo>
                  <a:pt x="6322470" y="0"/>
                </a:lnTo>
                <a:lnTo>
                  <a:pt x="6322470" y="3556389"/>
                </a:lnTo>
                <a:lnTo>
                  <a:pt x="0" y="3556389"/>
                </a:lnTo>
                <a:lnTo>
                  <a:pt x="0" y="0"/>
                </a:lnTo>
                <a:close/>
              </a:path>
            </a:pathLst>
          </a:custGeom>
          <a:blipFill>
            <a:blip r:embed="rId4"/>
            <a:stretch>
              <a:fillRect l="0" t="0" r="0" b="0"/>
            </a:stretch>
          </a:blipFill>
        </p:spPr>
      </p:sp>
      <p:sp>
        <p:nvSpPr>
          <p:cNvPr name="Freeform 10" id="10"/>
          <p:cNvSpPr/>
          <p:nvPr/>
        </p:nvSpPr>
        <p:spPr>
          <a:xfrm flipH="false" flipV="false" rot="0">
            <a:off x="1231163" y="4929423"/>
            <a:ext cx="6756180" cy="3783461"/>
          </a:xfrm>
          <a:custGeom>
            <a:avLst/>
            <a:gdLst/>
            <a:ahLst/>
            <a:cxnLst/>
            <a:rect r="r" b="b" t="t" l="l"/>
            <a:pathLst>
              <a:path h="3783461" w="6756180">
                <a:moveTo>
                  <a:pt x="0" y="0"/>
                </a:moveTo>
                <a:lnTo>
                  <a:pt x="6756180" y="0"/>
                </a:lnTo>
                <a:lnTo>
                  <a:pt x="6756180" y="3783461"/>
                </a:lnTo>
                <a:lnTo>
                  <a:pt x="0" y="3783461"/>
                </a:lnTo>
                <a:lnTo>
                  <a:pt x="0" y="0"/>
                </a:lnTo>
                <a:close/>
              </a:path>
            </a:pathLst>
          </a:custGeom>
          <a:blipFill>
            <a:blip r:embed="rId5"/>
            <a:stretch>
              <a:fillRect l="0" t="0" r="0" b="0"/>
            </a:stretch>
          </a:blipFill>
        </p:spPr>
      </p:sp>
      <p:sp>
        <p:nvSpPr>
          <p:cNvPr name="TextBox 11" id="11"/>
          <p:cNvSpPr txBox="true"/>
          <p:nvPr/>
        </p:nvSpPr>
        <p:spPr>
          <a:xfrm rot="0">
            <a:off x="1028700" y="1955504"/>
            <a:ext cx="7890068" cy="2973919"/>
          </a:xfrm>
          <a:prstGeom prst="rect">
            <a:avLst/>
          </a:prstGeom>
        </p:spPr>
        <p:txBody>
          <a:bodyPr anchor="t" rtlCol="false" tIns="0" lIns="0" bIns="0" rIns="0">
            <a:spAutoFit/>
          </a:bodyPr>
          <a:lstStyle/>
          <a:p>
            <a:pPr algn="l">
              <a:lnSpc>
                <a:spcPts val="5599"/>
              </a:lnSpc>
            </a:pPr>
            <a:r>
              <a:rPr lang="en-US" sz="3999" b="true">
                <a:solidFill>
                  <a:srgbClr val="F6E0F5"/>
                </a:solidFill>
                <a:latin typeface="Garet Bold"/>
                <a:ea typeface="Garet Bold"/>
                <a:cs typeface="Garet Bold"/>
                <a:sym typeface="Garet Bold"/>
              </a:rPr>
              <a:t>VOLUME</a:t>
            </a:r>
          </a:p>
          <a:p>
            <a:pPr algn="l">
              <a:lnSpc>
                <a:spcPts val="3616"/>
              </a:lnSpc>
            </a:pPr>
            <a:r>
              <a:rPr lang="en-US" sz="2583">
                <a:solidFill>
                  <a:srgbClr val="F6E0F5"/>
                </a:solidFill>
                <a:latin typeface="Garet"/>
                <a:ea typeface="Garet"/>
                <a:cs typeface="Garet"/>
                <a:sym typeface="Garet"/>
              </a:rPr>
              <a:t>Refers to the sheer quantity of data generated, such as the 44 zettabytes in 2020. By 2025, daily data generation is expected to reach 463 exabytes.</a:t>
            </a:r>
          </a:p>
          <a:p>
            <a:pPr algn="l">
              <a:lnSpc>
                <a:spcPts val="3616"/>
              </a:lnSpc>
              <a:spcBef>
                <a:spcPct val="0"/>
              </a:spcBef>
            </a:pPr>
          </a:p>
        </p:txBody>
      </p:sp>
      <p:grpSp>
        <p:nvGrpSpPr>
          <p:cNvPr name="Group 12" id="12"/>
          <p:cNvGrpSpPr/>
          <p:nvPr/>
        </p:nvGrpSpPr>
        <p:grpSpPr>
          <a:xfrm rot="0">
            <a:off x="3491141" y="404442"/>
            <a:ext cx="10394610" cy="1049272"/>
            <a:chOff x="0" y="0"/>
            <a:chExt cx="13859480" cy="1399029"/>
          </a:xfrm>
        </p:grpSpPr>
        <p:sp>
          <p:nvSpPr>
            <p:cNvPr name="TextBox 13" id="13"/>
            <p:cNvSpPr txBox="true"/>
            <p:nvPr/>
          </p:nvSpPr>
          <p:spPr>
            <a:xfrm rot="0">
              <a:off x="6653735" y="-133350"/>
              <a:ext cx="7205744"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5Vs about?</a:t>
              </a:r>
            </a:p>
          </p:txBody>
        </p:sp>
        <p:sp>
          <p:nvSpPr>
            <p:cNvPr name="TextBox 14" id="14"/>
            <p:cNvSpPr txBox="true"/>
            <p:nvPr/>
          </p:nvSpPr>
          <p:spPr>
            <a:xfrm rot="0">
              <a:off x="0" y="-133350"/>
              <a:ext cx="7122873"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What are</a:t>
              </a:r>
            </a:p>
          </p:txBody>
        </p:sp>
      </p:grpSp>
      <p:sp>
        <p:nvSpPr>
          <p:cNvPr name="TextBox 15" id="15"/>
          <p:cNvSpPr txBox="true"/>
          <p:nvPr/>
        </p:nvSpPr>
        <p:spPr>
          <a:xfrm rot="0">
            <a:off x="8502402" y="5369981"/>
            <a:ext cx="8756898" cy="3888319"/>
          </a:xfrm>
          <a:prstGeom prst="rect">
            <a:avLst/>
          </a:prstGeom>
        </p:spPr>
        <p:txBody>
          <a:bodyPr anchor="t" rtlCol="false" tIns="0" lIns="0" bIns="0" rIns="0">
            <a:spAutoFit/>
          </a:bodyPr>
          <a:lstStyle/>
          <a:p>
            <a:pPr algn="r">
              <a:lnSpc>
                <a:spcPts val="5599"/>
              </a:lnSpc>
            </a:pPr>
            <a:r>
              <a:rPr lang="en-US" sz="3999" b="true">
                <a:solidFill>
                  <a:srgbClr val="F6E0F5"/>
                </a:solidFill>
                <a:latin typeface="Garet Bold"/>
                <a:ea typeface="Garet Bold"/>
                <a:cs typeface="Garet Bold"/>
                <a:sym typeface="Garet Bold"/>
              </a:rPr>
              <a:t>VELOCITY</a:t>
            </a:r>
          </a:p>
          <a:p>
            <a:pPr algn="r">
              <a:lnSpc>
                <a:spcPts val="3616"/>
              </a:lnSpc>
            </a:pPr>
            <a:r>
              <a:rPr lang="en-US" sz="2583">
                <a:solidFill>
                  <a:srgbClr val="F6E0F5"/>
                </a:solidFill>
                <a:latin typeface="Garet"/>
                <a:ea typeface="Garet"/>
                <a:cs typeface="Garet"/>
                <a:sym typeface="Garet"/>
              </a:rPr>
              <a:t>The speed at which data is created and processed, such as the 18.7 billion text messages generated daily and 4 petabytes of data from Facebook every day. Real-time analysis tools are needed to capture and act on data at this speed.</a:t>
            </a:r>
          </a:p>
          <a:p>
            <a:pPr algn="r">
              <a:lnSpc>
                <a:spcPts val="3616"/>
              </a:lnSpc>
            </a:pPr>
          </a:p>
          <a:p>
            <a:pPr algn="l">
              <a:lnSpc>
                <a:spcPts val="3616"/>
              </a:lnSpc>
              <a:spcBef>
                <a:spcPct val="0"/>
              </a:spcBef>
            </a:pPr>
          </a:p>
        </p:txBody>
      </p:sp>
    </p:spTree>
  </p:cSld>
  <p:clrMapOvr>
    <a:masterClrMapping/>
  </p:clrMapOvr>
</p:sld>
</file>

<file path=ppt/slides/slide2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4176905" y="1564339"/>
            <a:ext cx="9934189" cy="7110697"/>
          </a:xfrm>
          <a:prstGeom prst="rect">
            <a:avLst/>
          </a:prstGeom>
        </p:spPr>
        <p:txBody>
          <a:bodyPr anchor="t" rtlCol="false" tIns="0" lIns="0" bIns="0" rIns="0">
            <a:spAutoFit/>
          </a:bodyPr>
          <a:lstStyle/>
          <a:p>
            <a:pPr algn="l" marL="520254" indent="-260127" lvl="1">
              <a:lnSpc>
                <a:spcPts val="3373"/>
              </a:lnSpc>
              <a:buAutoNum type="arabicPeriod" startAt="1"/>
            </a:pPr>
            <a:r>
              <a:rPr lang="en-US" b="true" sz="2409">
                <a:solidFill>
                  <a:srgbClr val="F6E0F5"/>
                </a:solidFill>
                <a:latin typeface="Garet Bold"/>
                <a:ea typeface="Garet Bold"/>
                <a:cs typeface="Garet Bold"/>
                <a:sym typeface="Garet Bold"/>
              </a:rPr>
              <a:t> Pattern Recognition</a:t>
            </a:r>
          </a:p>
          <a:p>
            <a:pPr algn="l" marL="1040507" indent="-346836" lvl="2">
              <a:lnSpc>
                <a:spcPts val="3373"/>
              </a:lnSpc>
              <a:buFont typeface="Arial"/>
              <a:buChar char="⚬"/>
            </a:pPr>
            <a:r>
              <a:rPr lang="en-US" sz="2409">
                <a:solidFill>
                  <a:srgbClr val="F6E0F5"/>
                </a:solidFill>
                <a:latin typeface="Garet"/>
                <a:ea typeface="Garet"/>
                <a:cs typeface="Garet"/>
                <a:sym typeface="Garet"/>
              </a:rPr>
              <a:t>Strength: Connectionist AI detects complex patterns using interconnected neurons for feature extraction.</a:t>
            </a:r>
          </a:p>
          <a:p>
            <a:pPr algn="l" marL="1040507" indent="-346836" lvl="2">
              <a:lnSpc>
                <a:spcPts val="3373"/>
              </a:lnSpc>
              <a:buFont typeface="Arial"/>
              <a:buChar char="⚬"/>
            </a:pPr>
            <a:r>
              <a:rPr lang="en-US" sz="2409">
                <a:solidFill>
                  <a:srgbClr val="F6E0F5"/>
                </a:solidFill>
                <a:latin typeface="Garet"/>
                <a:ea typeface="Garet"/>
                <a:cs typeface="Garet"/>
                <a:sym typeface="Garet"/>
              </a:rPr>
              <a:t>Neural Networks: AI networks recognize data relationships for classification, prediction, clustering.</a:t>
            </a:r>
          </a:p>
          <a:p>
            <a:pPr algn="l">
              <a:lnSpc>
                <a:spcPts val="3373"/>
              </a:lnSpc>
            </a:pPr>
          </a:p>
          <a:p>
            <a:pPr algn="l">
              <a:lnSpc>
                <a:spcPts val="3373"/>
              </a:lnSpc>
            </a:pPr>
            <a:r>
              <a:rPr lang="en-US" sz="2409">
                <a:solidFill>
                  <a:srgbClr val="F6E0F5"/>
                </a:solidFill>
                <a:latin typeface="Garet"/>
                <a:ea typeface="Garet"/>
                <a:cs typeface="Garet"/>
                <a:sym typeface="Garet"/>
              </a:rPr>
              <a:t>    2. </a:t>
            </a:r>
            <a:r>
              <a:rPr lang="en-US" sz="2409" b="true">
                <a:solidFill>
                  <a:srgbClr val="F6E0F5"/>
                </a:solidFill>
                <a:latin typeface="Garet Bold"/>
                <a:ea typeface="Garet Bold"/>
                <a:cs typeface="Garet Bold"/>
                <a:sym typeface="Garet Bold"/>
              </a:rPr>
              <a:t>Image Recognition</a:t>
            </a:r>
          </a:p>
          <a:p>
            <a:pPr algn="l" marL="1040507" indent="-346836" lvl="2">
              <a:lnSpc>
                <a:spcPts val="3373"/>
              </a:lnSpc>
              <a:buFont typeface="Arial"/>
              <a:buChar char="⚬"/>
            </a:pPr>
            <a:r>
              <a:rPr lang="en-US" sz="2409">
                <a:solidFill>
                  <a:srgbClr val="F6E0F5"/>
                </a:solidFill>
                <a:latin typeface="Garet"/>
                <a:ea typeface="Garet"/>
                <a:cs typeface="Garet"/>
                <a:sym typeface="Garet"/>
              </a:rPr>
              <a:t>CNNs</a:t>
            </a:r>
          </a:p>
          <a:p>
            <a:pPr algn="l" marL="1040507" indent="-346836" lvl="2">
              <a:lnSpc>
                <a:spcPts val="3373"/>
              </a:lnSpc>
              <a:buFont typeface="Arial"/>
              <a:buChar char="⚬"/>
            </a:pPr>
            <a:r>
              <a:rPr lang="en-US" sz="2409">
                <a:solidFill>
                  <a:srgbClr val="F6E0F5"/>
                </a:solidFill>
                <a:latin typeface="Garet"/>
                <a:ea typeface="Garet"/>
                <a:cs typeface="Garet"/>
                <a:sym typeface="Garet"/>
              </a:rPr>
              <a:t>Applications:</a:t>
            </a:r>
          </a:p>
          <a:p>
            <a:pPr algn="l" marL="1560761" indent="-390190" lvl="3">
              <a:lnSpc>
                <a:spcPts val="3373"/>
              </a:lnSpc>
              <a:buFont typeface="Arial"/>
              <a:buChar char="￭"/>
            </a:pPr>
            <a:r>
              <a:rPr lang="en-US" sz="2409">
                <a:solidFill>
                  <a:srgbClr val="F6E0F5"/>
                </a:solidFill>
                <a:latin typeface="Garet"/>
                <a:ea typeface="Garet"/>
                <a:cs typeface="Garet"/>
                <a:sym typeface="Garet"/>
              </a:rPr>
              <a:t>Facial recognition</a:t>
            </a:r>
          </a:p>
          <a:p>
            <a:pPr algn="l" marL="1560761" indent="-390190" lvl="3">
              <a:lnSpc>
                <a:spcPts val="3373"/>
              </a:lnSpc>
              <a:buFont typeface="Arial"/>
              <a:buChar char="￭"/>
            </a:pPr>
            <a:r>
              <a:rPr lang="en-US" sz="2409">
                <a:solidFill>
                  <a:srgbClr val="F6E0F5"/>
                </a:solidFill>
                <a:latin typeface="Garet"/>
                <a:ea typeface="Garet"/>
                <a:cs typeface="Garet"/>
                <a:sym typeface="Garet"/>
              </a:rPr>
              <a:t>Medical diagnostics</a:t>
            </a:r>
          </a:p>
          <a:p>
            <a:pPr algn="l">
              <a:lnSpc>
                <a:spcPts val="3373"/>
              </a:lnSpc>
            </a:pPr>
          </a:p>
          <a:p>
            <a:pPr algn="l">
              <a:lnSpc>
                <a:spcPts val="3373"/>
              </a:lnSpc>
            </a:pPr>
            <a:r>
              <a:rPr lang="en-US" sz="2409">
                <a:solidFill>
                  <a:srgbClr val="F6E0F5"/>
                </a:solidFill>
                <a:latin typeface="Garet"/>
                <a:ea typeface="Garet"/>
                <a:cs typeface="Garet"/>
                <a:sym typeface="Garet"/>
              </a:rPr>
              <a:t>     3. </a:t>
            </a:r>
            <a:r>
              <a:rPr lang="en-US" sz="2409" b="true">
                <a:solidFill>
                  <a:srgbClr val="F6E0F5"/>
                </a:solidFill>
                <a:latin typeface="Garet Bold"/>
                <a:ea typeface="Garet Bold"/>
                <a:cs typeface="Garet Bold"/>
                <a:sym typeface="Garet Bold"/>
              </a:rPr>
              <a:t>Speech Recognition</a:t>
            </a:r>
          </a:p>
          <a:p>
            <a:pPr algn="l" marL="1040507" indent="-346836" lvl="2">
              <a:lnSpc>
                <a:spcPts val="3373"/>
              </a:lnSpc>
              <a:buFont typeface="Arial"/>
              <a:buChar char="⚬"/>
            </a:pPr>
            <a:r>
              <a:rPr lang="en-US" sz="2409">
                <a:solidFill>
                  <a:srgbClr val="F6E0F5"/>
                </a:solidFill>
                <a:latin typeface="Garet"/>
                <a:ea typeface="Garet"/>
                <a:cs typeface="Garet"/>
                <a:sym typeface="Garet"/>
              </a:rPr>
              <a:t>RNNs and LSTM Networks</a:t>
            </a:r>
          </a:p>
          <a:p>
            <a:pPr algn="l" marL="1040507" indent="-346836" lvl="2">
              <a:lnSpc>
                <a:spcPts val="3373"/>
              </a:lnSpc>
              <a:buFont typeface="Arial"/>
              <a:buChar char="⚬"/>
            </a:pPr>
            <a:r>
              <a:rPr lang="en-US" sz="2409">
                <a:solidFill>
                  <a:srgbClr val="F6E0F5"/>
                </a:solidFill>
                <a:latin typeface="Garet"/>
                <a:ea typeface="Garet"/>
                <a:cs typeface="Garet"/>
                <a:sym typeface="Garet"/>
              </a:rPr>
              <a:t>Ap</a:t>
            </a:r>
            <a:r>
              <a:rPr lang="en-US" sz="2409">
                <a:solidFill>
                  <a:srgbClr val="F6E0F5"/>
                </a:solidFill>
                <a:latin typeface="Garet"/>
                <a:ea typeface="Garet"/>
                <a:cs typeface="Garet"/>
                <a:sym typeface="Garet"/>
              </a:rPr>
              <a:t>plications:</a:t>
            </a:r>
          </a:p>
          <a:p>
            <a:pPr algn="l" marL="1560761" indent="-390190" lvl="3">
              <a:lnSpc>
                <a:spcPts val="3373"/>
              </a:lnSpc>
              <a:buFont typeface="Arial"/>
              <a:buChar char="￭"/>
            </a:pPr>
            <a:r>
              <a:rPr lang="en-US" sz="2409">
                <a:solidFill>
                  <a:srgbClr val="F6E0F5"/>
                </a:solidFill>
                <a:latin typeface="Garet"/>
                <a:ea typeface="Garet"/>
                <a:cs typeface="Garet"/>
                <a:sym typeface="Garet"/>
              </a:rPr>
              <a:t>Virtual assistants</a:t>
            </a:r>
          </a:p>
          <a:p>
            <a:pPr algn="l" marL="1560761" indent="-390190" lvl="3">
              <a:lnSpc>
                <a:spcPts val="3373"/>
              </a:lnSpc>
              <a:spcBef>
                <a:spcPct val="0"/>
              </a:spcBef>
              <a:buFont typeface="Arial"/>
              <a:buChar char="￭"/>
            </a:pPr>
            <a:r>
              <a:rPr lang="en-US" sz="2409">
                <a:solidFill>
                  <a:srgbClr val="F6E0F5"/>
                </a:solidFill>
                <a:latin typeface="Garet"/>
                <a:ea typeface="Garet"/>
                <a:cs typeface="Garet"/>
                <a:sym typeface="Garet"/>
              </a:rPr>
              <a:t>Voice-controlled devices</a:t>
            </a:r>
          </a:p>
        </p:txBody>
      </p:sp>
      <p:sp>
        <p:nvSpPr>
          <p:cNvPr name="Freeform 10" id="10"/>
          <p:cNvSpPr/>
          <p:nvPr/>
        </p:nvSpPr>
        <p:spPr>
          <a:xfrm flipH="false" flipV="true" rot="5400000">
            <a:off x="13390147" y="2006617"/>
            <a:ext cx="5251455" cy="4527192"/>
          </a:xfrm>
          <a:custGeom>
            <a:avLst/>
            <a:gdLst/>
            <a:ahLst/>
            <a:cxnLst/>
            <a:rect r="r" b="b" t="t" l="l"/>
            <a:pathLst>
              <a:path h="4527192" w="5251455">
                <a:moveTo>
                  <a:pt x="0" y="4527192"/>
                </a:moveTo>
                <a:lnTo>
                  <a:pt x="5251455" y="4527192"/>
                </a:lnTo>
                <a:lnTo>
                  <a:pt x="5251455" y="0"/>
                </a:lnTo>
                <a:lnTo>
                  <a:pt x="0" y="0"/>
                </a:lnTo>
                <a:lnTo>
                  <a:pt x="0" y="4527192"/>
                </a:lnTo>
                <a:close/>
              </a:path>
            </a:pathLst>
          </a:custGeom>
          <a:blipFill>
            <a:blip r:embed="rId4"/>
            <a:stretch>
              <a:fillRect l="0" t="0" r="0" b="0"/>
            </a:stretch>
          </a:blipFill>
        </p:spPr>
      </p:sp>
      <p:sp>
        <p:nvSpPr>
          <p:cNvPr name="Freeform 11" id="11"/>
          <p:cNvSpPr/>
          <p:nvPr/>
        </p:nvSpPr>
        <p:spPr>
          <a:xfrm flipH="false" flipV="false" rot="9415412">
            <a:off x="-914014" y="2833936"/>
            <a:ext cx="4205332" cy="4619129"/>
          </a:xfrm>
          <a:custGeom>
            <a:avLst/>
            <a:gdLst/>
            <a:ahLst/>
            <a:cxnLst/>
            <a:rect r="r" b="b" t="t" l="l"/>
            <a:pathLst>
              <a:path h="4619129" w="4205332">
                <a:moveTo>
                  <a:pt x="0" y="0"/>
                </a:moveTo>
                <a:lnTo>
                  <a:pt x="4205332" y="0"/>
                </a:lnTo>
                <a:lnTo>
                  <a:pt x="4205332" y="4619128"/>
                </a:lnTo>
                <a:lnTo>
                  <a:pt x="0" y="4619128"/>
                </a:lnTo>
                <a:lnTo>
                  <a:pt x="0" y="0"/>
                </a:lnTo>
                <a:close/>
              </a:path>
            </a:pathLst>
          </a:custGeom>
          <a:blipFill>
            <a:blip r:embed="rId5"/>
            <a:stretch>
              <a:fillRect l="0" t="0" r="0" b="0"/>
            </a:stretch>
          </a:blipFill>
        </p:spPr>
      </p:sp>
      <p:sp>
        <p:nvSpPr>
          <p:cNvPr name="TextBox 12" id="12"/>
          <p:cNvSpPr txBox="true"/>
          <p:nvPr/>
        </p:nvSpPr>
        <p:spPr>
          <a:xfrm rot="0">
            <a:off x="3438530" y="458242"/>
            <a:ext cx="11410941" cy="896112"/>
          </a:xfrm>
          <a:prstGeom prst="rect">
            <a:avLst/>
          </a:prstGeom>
        </p:spPr>
        <p:txBody>
          <a:bodyPr anchor="t" rtlCol="false" tIns="0" lIns="0" bIns="0" rIns="0">
            <a:spAutoFit/>
          </a:bodyPr>
          <a:lstStyle/>
          <a:p>
            <a:pPr algn="ctr">
              <a:lnSpc>
                <a:spcPts val="6625"/>
              </a:lnSpc>
            </a:pPr>
            <a:r>
              <a:rPr lang="en-US" sz="6901" b="true">
                <a:solidFill>
                  <a:srgbClr val="F6E0F5"/>
                </a:solidFill>
                <a:latin typeface="Garet Bold"/>
                <a:ea typeface="Garet Bold"/>
                <a:cs typeface="Garet Bold"/>
                <a:sym typeface="Garet Bold"/>
              </a:rPr>
              <a:t>Several Chief Use Cases</a:t>
            </a:r>
          </a:p>
        </p:txBody>
      </p:sp>
    </p:spTree>
  </p:cSld>
  <p:clrMapOvr>
    <a:masterClrMapping/>
  </p:clrMapOvr>
</p:sld>
</file>

<file path=ppt/slides/slide2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5661933" y="3028755"/>
            <a:ext cx="3303569" cy="2678644"/>
          </a:xfrm>
          <a:custGeom>
            <a:avLst/>
            <a:gdLst/>
            <a:ahLst/>
            <a:cxnLst/>
            <a:rect r="r" b="b" t="t" l="l"/>
            <a:pathLst>
              <a:path h="2678644" w="3303569">
                <a:moveTo>
                  <a:pt x="0" y="0"/>
                </a:moveTo>
                <a:lnTo>
                  <a:pt x="3303569" y="0"/>
                </a:lnTo>
                <a:lnTo>
                  <a:pt x="3303569" y="2678644"/>
                </a:lnTo>
                <a:lnTo>
                  <a:pt x="0" y="2678644"/>
                </a:lnTo>
                <a:lnTo>
                  <a:pt x="0" y="0"/>
                </a:lnTo>
                <a:close/>
              </a:path>
            </a:pathLst>
          </a:custGeom>
          <a:blipFill>
            <a:blip r:embed="rId4"/>
            <a:stretch>
              <a:fillRect l="0" t="0" r="0" b="0"/>
            </a:stretch>
          </a:blipFill>
        </p:spPr>
      </p:sp>
      <p:sp>
        <p:nvSpPr>
          <p:cNvPr name="Freeform 10" id="10"/>
          <p:cNvSpPr/>
          <p:nvPr/>
        </p:nvSpPr>
        <p:spPr>
          <a:xfrm flipH="false" flipV="false" rot="201334">
            <a:off x="10299005" y="5572641"/>
            <a:ext cx="3919347" cy="4114800"/>
          </a:xfrm>
          <a:custGeom>
            <a:avLst/>
            <a:gdLst/>
            <a:ahLst/>
            <a:cxnLst/>
            <a:rect r="r" b="b" t="t" l="l"/>
            <a:pathLst>
              <a:path h="4114800" w="3919347">
                <a:moveTo>
                  <a:pt x="0" y="0"/>
                </a:moveTo>
                <a:lnTo>
                  <a:pt x="3919347" y="0"/>
                </a:lnTo>
                <a:lnTo>
                  <a:pt x="391934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1" id="11"/>
          <p:cNvPicPr>
            <a:picLocks noChangeAspect="true"/>
          </p:cNvPicPr>
          <p:nvPr/>
        </p:nvPicPr>
        <p:blipFill>
          <a:blip r:embed="rId7"/>
          <a:srcRect l="0" t="0" r="0" b="0"/>
          <a:stretch>
            <a:fillRect/>
          </a:stretch>
        </p:blipFill>
        <p:spPr>
          <a:xfrm flipH="false" flipV="false" rot="0">
            <a:off x="14582803" y="2958201"/>
            <a:ext cx="2866144" cy="2106615"/>
          </a:xfrm>
          <a:prstGeom prst="rect">
            <a:avLst/>
          </a:prstGeom>
        </p:spPr>
      </p:pic>
      <p:sp>
        <p:nvSpPr>
          <p:cNvPr name="TextBox 12" id="12"/>
          <p:cNvSpPr txBox="true"/>
          <p:nvPr/>
        </p:nvSpPr>
        <p:spPr>
          <a:xfrm rot="0">
            <a:off x="666892" y="1306728"/>
            <a:ext cx="8298610" cy="3758088"/>
          </a:xfrm>
          <a:prstGeom prst="rect">
            <a:avLst/>
          </a:prstGeom>
        </p:spPr>
        <p:txBody>
          <a:bodyPr anchor="t" rtlCol="false" tIns="0" lIns="0" bIns="0" rIns="0">
            <a:spAutoFit/>
          </a:bodyPr>
          <a:lstStyle/>
          <a:p>
            <a:pPr algn="l">
              <a:lnSpc>
                <a:spcPts val="3373"/>
              </a:lnSpc>
            </a:pPr>
          </a:p>
          <a:p>
            <a:pPr algn="l">
              <a:lnSpc>
                <a:spcPts val="3373"/>
              </a:lnSpc>
            </a:pPr>
            <a:r>
              <a:rPr lang="en-US" sz="2409">
                <a:solidFill>
                  <a:srgbClr val="F6E0F5"/>
                </a:solidFill>
                <a:latin typeface="Garet"/>
                <a:ea typeface="Garet"/>
                <a:cs typeface="Garet"/>
                <a:sym typeface="Garet"/>
              </a:rPr>
              <a:t>3.  </a:t>
            </a:r>
            <a:r>
              <a:rPr lang="en-US" sz="2409" b="true">
                <a:solidFill>
                  <a:srgbClr val="F6E0F5"/>
                </a:solidFill>
                <a:latin typeface="Garet Bold"/>
                <a:ea typeface="Garet Bold"/>
                <a:cs typeface="Garet Bold"/>
                <a:sym typeface="Garet Bold"/>
              </a:rPr>
              <a:t>Natural Language Processing (NLP)</a:t>
            </a:r>
          </a:p>
          <a:p>
            <a:pPr algn="l" marL="1040637" indent="-346879" lvl="2">
              <a:lnSpc>
                <a:spcPts val="3373"/>
              </a:lnSpc>
              <a:buFont typeface="Arial"/>
              <a:buChar char="⚬"/>
            </a:pPr>
            <a:r>
              <a:rPr lang="en-US" sz="2409">
                <a:solidFill>
                  <a:srgbClr val="F6E0F5"/>
                </a:solidFill>
                <a:latin typeface="Garet"/>
                <a:ea typeface="Garet"/>
                <a:cs typeface="Garet"/>
                <a:sym typeface="Garet"/>
              </a:rPr>
              <a:t>Neural networks make machines understand human language efficiently.</a:t>
            </a:r>
          </a:p>
          <a:p>
            <a:pPr algn="l" marL="1040637" indent="-346879" lvl="2">
              <a:lnSpc>
                <a:spcPts val="3373"/>
              </a:lnSpc>
              <a:buFont typeface="Arial"/>
              <a:buChar char="⚬"/>
            </a:pPr>
            <a:r>
              <a:rPr lang="en-US" sz="2409">
                <a:solidFill>
                  <a:srgbClr val="F6E0F5"/>
                </a:solidFill>
                <a:latin typeface="Garet"/>
                <a:ea typeface="Garet"/>
                <a:cs typeface="Garet"/>
                <a:sym typeface="Garet"/>
              </a:rPr>
              <a:t>Applications:</a:t>
            </a:r>
          </a:p>
          <a:p>
            <a:pPr algn="l" marL="1560955" indent="-390239" lvl="3">
              <a:lnSpc>
                <a:spcPts val="3373"/>
              </a:lnSpc>
              <a:buFont typeface="Arial"/>
              <a:buChar char="￭"/>
            </a:pPr>
            <a:r>
              <a:rPr lang="en-US" sz="2409">
                <a:solidFill>
                  <a:srgbClr val="F6E0F5"/>
                </a:solidFill>
                <a:latin typeface="Garet"/>
                <a:ea typeface="Garet"/>
                <a:cs typeface="Garet"/>
                <a:sym typeface="Garet"/>
              </a:rPr>
              <a:t>Machine translation</a:t>
            </a:r>
          </a:p>
          <a:p>
            <a:pPr algn="l" marL="1560955" indent="-390239" lvl="3">
              <a:lnSpc>
                <a:spcPts val="3373"/>
              </a:lnSpc>
              <a:buFont typeface="Arial"/>
              <a:buChar char="￭"/>
            </a:pPr>
            <a:r>
              <a:rPr lang="en-US" sz="2409">
                <a:solidFill>
                  <a:srgbClr val="F6E0F5"/>
                </a:solidFill>
                <a:latin typeface="Garet"/>
                <a:ea typeface="Garet"/>
                <a:cs typeface="Garet"/>
                <a:sym typeface="Garet"/>
              </a:rPr>
              <a:t>Sentiment analysis</a:t>
            </a:r>
          </a:p>
          <a:p>
            <a:pPr algn="l" marL="1560955" indent="-390239" lvl="3">
              <a:lnSpc>
                <a:spcPts val="3373"/>
              </a:lnSpc>
              <a:buFont typeface="Arial"/>
              <a:buChar char="￭"/>
            </a:pPr>
            <a:r>
              <a:rPr lang="en-US" sz="2409">
                <a:solidFill>
                  <a:srgbClr val="F6E0F5"/>
                </a:solidFill>
                <a:latin typeface="Garet"/>
                <a:ea typeface="Garet"/>
                <a:cs typeface="Garet"/>
                <a:sym typeface="Garet"/>
              </a:rPr>
              <a:t>Text generation</a:t>
            </a:r>
          </a:p>
          <a:p>
            <a:pPr algn="l">
              <a:lnSpc>
                <a:spcPts val="3373"/>
              </a:lnSpc>
              <a:spcBef>
                <a:spcPct val="0"/>
              </a:spcBef>
            </a:pPr>
          </a:p>
        </p:txBody>
      </p:sp>
      <p:sp>
        <p:nvSpPr>
          <p:cNvPr name="TextBox 13" id="13"/>
          <p:cNvSpPr txBox="true"/>
          <p:nvPr/>
        </p:nvSpPr>
        <p:spPr>
          <a:xfrm rot="0">
            <a:off x="3438530" y="458242"/>
            <a:ext cx="11410941" cy="896112"/>
          </a:xfrm>
          <a:prstGeom prst="rect">
            <a:avLst/>
          </a:prstGeom>
        </p:spPr>
        <p:txBody>
          <a:bodyPr anchor="t" rtlCol="false" tIns="0" lIns="0" bIns="0" rIns="0">
            <a:spAutoFit/>
          </a:bodyPr>
          <a:lstStyle/>
          <a:p>
            <a:pPr algn="ctr">
              <a:lnSpc>
                <a:spcPts val="6625"/>
              </a:lnSpc>
            </a:pPr>
            <a:r>
              <a:rPr lang="en-US" sz="6901" b="true">
                <a:solidFill>
                  <a:srgbClr val="F6E0F5"/>
                </a:solidFill>
                <a:latin typeface="Garet Bold"/>
                <a:ea typeface="Garet Bold"/>
                <a:cs typeface="Garet Bold"/>
                <a:sym typeface="Garet Bold"/>
              </a:rPr>
              <a:t>Several Chief Use Cases</a:t>
            </a:r>
          </a:p>
        </p:txBody>
      </p:sp>
      <p:sp>
        <p:nvSpPr>
          <p:cNvPr name="TextBox 14" id="14"/>
          <p:cNvSpPr txBox="true"/>
          <p:nvPr/>
        </p:nvSpPr>
        <p:spPr>
          <a:xfrm rot="0">
            <a:off x="9144000" y="1754512"/>
            <a:ext cx="7641190" cy="2500862"/>
          </a:xfrm>
          <a:prstGeom prst="rect">
            <a:avLst/>
          </a:prstGeom>
        </p:spPr>
        <p:txBody>
          <a:bodyPr anchor="t" rtlCol="false" tIns="0" lIns="0" bIns="0" rIns="0">
            <a:spAutoFit/>
          </a:bodyPr>
          <a:lstStyle/>
          <a:p>
            <a:pPr algn="just">
              <a:lnSpc>
                <a:spcPts val="3373"/>
              </a:lnSpc>
            </a:pPr>
            <a:r>
              <a:rPr lang="en-US" sz="2409" b="true">
                <a:solidFill>
                  <a:srgbClr val="F6E0F5"/>
                </a:solidFill>
                <a:latin typeface="Garet Bold"/>
                <a:ea typeface="Garet Bold"/>
                <a:cs typeface="Garet Bold"/>
                <a:sym typeface="Garet Bold"/>
              </a:rPr>
              <a:t>4. Healthcare</a:t>
            </a:r>
          </a:p>
          <a:p>
            <a:pPr algn="just" marL="1040637" indent="-346879" lvl="2">
              <a:lnSpc>
                <a:spcPts val="3373"/>
              </a:lnSpc>
              <a:buFont typeface="Arial"/>
              <a:buChar char="⚬"/>
            </a:pPr>
            <a:r>
              <a:rPr lang="en-US" sz="2409">
                <a:solidFill>
                  <a:srgbClr val="F6E0F5"/>
                </a:solidFill>
                <a:latin typeface="Garet"/>
                <a:ea typeface="Garet"/>
                <a:cs typeface="Garet"/>
                <a:sym typeface="Garet"/>
              </a:rPr>
              <a:t>AI analyzes patient data for treatment.</a:t>
            </a:r>
          </a:p>
          <a:p>
            <a:pPr algn="just" marL="1040637" indent="-346879" lvl="2">
              <a:lnSpc>
                <a:spcPts val="3373"/>
              </a:lnSpc>
              <a:buFont typeface="Arial"/>
              <a:buChar char="⚬"/>
            </a:pPr>
            <a:r>
              <a:rPr lang="en-US" sz="2409">
                <a:solidFill>
                  <a:srgbClr val="F6E0F5"/>
                </a:solidFill>
                <a:latin typeface="Garet"/>
                <a:ea typeface="Garet"/>
                <a:cs typeface="Garet"/>
                <a:sym typeface="Garet"/>
              </a:rPr>
              <a:t>Applications:</a:t>
            </a:r>
          </a:p>
          <a:p>
            <a:pPr algn="just" marL="1560955" indent="-390239" lvl="3">
              <a:lnSpc>
                <a:spcPts val="3373"/>
              </a:lnSpc>
              <a:buFont typeface="Arial"/>
              <a:buChar char="￭"/>
            </a:pPr>
            <a:r>
              <a:rPr lang="en-US" sz="2409">
                <a:solidFill>
                  <a:srgbClr val="F6E0F5"/>
                </a:solidFill>
                <a:latin typeface="Garet"/>
                <a:ea typeface="Garet"/>
                <a:cs typeface="Garet"/>
                <a:sym typeface="Garet"/>
              </a:rPr>
              <a:t>Disease prediction</a:t>
            </a:r>
          </a:p>
          <a:p>
            <a:pPr algn="just" marL="1560955" indent="-390239" lvl="3">
              <a:lnSpc>
                <a:spcPts val="3373"/>
              </a:lnSpc>
              <a:buFont typeface="Arial"/>
              <a:buChar char="￭"/>
            </a:pPr>
            <a:r>
              <a:rPr lang="en-US" sz="2409">
                <a:solidFill>
                  <a:srgbClr val="F6E0F5"/>
                </a:solidFill>
                <a:latin typeface="Garet"/>
                <a:ea typeface="Garet"/>
                <a:cs typeface="Garet"/>
                <a:sym typeface="Garet"/>
              </a:rPr>
              <a:t>Medical imaging</a:t>
            </a:r>
          </a:p>
          <a:p>
            <a:pPr algn="just" marL="1560955" indent="-390239" lvl="3">
              <a:lnSpc>
                <a:spcPts val="3373"/>
              </a:lnSpc>
              <a:spcBef>
                <a:spcPct val="0"/>
              </a:spcBef>
              <a:buFont typeface="Arial"/>
              <a:buChar char="￭"/>
            </a:pPr>
            <a:r>
              <a:rPr lang="en-US" sz="2409">
                <a:solidFill>
                  <a:srgbClr val="F6E0F5"/>
                </a:solidFill>
                <a:latin typeface="Garet"/>
                <a:ea typeface="Garet"/>
                <a:cs typeface="Garet"/>
                <a:sym typeface="Garet"/>
              </a:rPr>
              <a:t>Drug discovery</a:t>
            </a:r>
          </a:p>
        </p:txBody>
      </p:sp>
      <p:sp>
        <p:nvSpPr>
          <p:cNvPr name="TextBox 15" id="15"/>
          <p:cNvSpPr txBox="true"/>
          <p:nvPr/>
        </p:nvSpPr>
        <p:spPr>
          <a:xfrm rot="0">
            <a:off x="3438530" y="5893290"/>
            <a:ext cx="8298610" cy="2500862"/>
          </a:xfrm>
          <a:prstGeom prst="rect">
            <a:avLst/>
          </a:prstGeom>
        </p:spPr>
        <p:txBody>
          <a:bodyPr anchor="t" rtlCol="false" tIns="0" lIns="0" bIns="0" rIns="0">
            <a:spAutoFit/>
          </a:bodyPr>
          <a:lstStyle/>
          <a:p>
            <a:pPr algn="l">
              <a:lnSpc>
                <a:spcPts val="3373"/>
              </a:lnSpc>
            </a:pPr>
            <a:r>
              <a:rPr lang="en-US" sz="2409" b="true">
                <a:solidFill>
                  <a:srgbClr val="F6E0F5"/>
                </a:solidFill>
                <a:latin typeface="Garet Bold"/>
                <a:ea typeface="Garet Bold"/>
                <a:cs typeface="Garet Bold"/>
                <a:sym typeface="Garet Bold"/>
              </a:rPr>
              <a:t>5. Finance</a:t>
            </a:r>
          </a:p>
          <a:p>
            <a:pPr algn="l" marL="1040637" indent="-346879" lvl="2">
              <a:lnSpc>
                <a:spcPts val="3373"/>
              </a:lnSpc>
              <a:buFont typeface="Arial"/>
              <a:buChar char="⚬"/>
            </a:pPr>
            <a:r>
              <a:rPr lang="en-US" sz="2409">
                <a:solidFill>
                  <a:srgbClr val="F6E0F5"/>
                </a:solidFill>
                <a:latin typeface="Garet"/>
                <a:ea typeface="Garet"/>
                <a:cs typeface="Garet"/>
                <a:sym typeface="Garet"/>
              </a:rPr>
              <a:t>AI models used for risk, fraud, and trading.</a:t>
            </a:r>
          </a:p>
          <a:p>
            <a:pPr algn="l" marL="1040637" indent="-346879" lvl="2">
              <a:lnSpc>
                <a:spcPts val="3373"/>
              </a:lnSpc>
              <a:buFont typeface="Arial"/>
              <a:buChar char="⚬"/>
            </a:pPr>
            <a:r>
              <a:rPr lang="en-US" sz="2409">
                <a:solidFill>
                  <a:srgbClr val="F6E0F5"/>
                </a:solidFill>
                <a:latin typeface="Garet"/>
                <a:ea typeface="Garet"/>
                <a:cs typeface="Garet"/>
                <a:sym typeface="Garet"/>
              </a:rPr>
              <a:t>Applications:</a:t>
            </a:r>
          </a:p>
          <a:p>
            <a:pPr algn="l" marL="1560955" indent="-390239" lvl="3">
              <a:lnSpc>
                <a:spcPts val="3373"/>
              </a:lnSpc>
              <a:buFont typeface="Arial"/>
              <a:buChar char="￭"/>
            </a:pPr>
            <a:r>
              <a:rPr lang="en-US" sz="2409">
                <a:solidFill>
                  <a:srgbClr val="F6E0F5"/>
                </a:solidFill>
                <a:latin typeface="Garet"/>
                <a:ea typeface="Garet"/>
                <a:cs typeface="Garet"/>
                <a:sym typeface="Garet"/>
              </a:rPr>
              <a:t>Fraud detection</a:t>
            </a:r>
          </a:p>
          <a:p>
            <a:pPr algn="l" marL="1560955" indent="-390239" lvl="3">
              <a:lnSpc>
                <a:spcPts val="3373"/>
              </a:lnSpc>
              <a:buFont typeface="Arial"/>
              <a:buChar char="￭"/>
            </a:pPr>
            <a:r>
              <a:rPr lang="en-US" sz="2409">
                <a:solidFill>
                  <a:srgbClr val="F6E0F5"/>
                </a:solidFill>
                <a:latin typeface="Garet"/>
                <a:ea typeface="Garet"/>
                <a:cs typeface="Garet"/>
                <a:sym typeface="Garet"/>
              </a:rPr>
              <a:t>Algorithmic trading</a:t>
            </a:r>
          </a:p>
          <a:p>
            <a:pPr algn="l" marL="1560955" indent="-390239" lvl="3">
              <a:lnSpc>
                <a:spcPts val="3373"/>
              </a:lnSpc>
              <a:spcBef>
                <a:spcPct val="0"/>
              </a:spcBef>
              <a:buFont typeface="Arial"/>
              <a:buChar char="￭"/>
            </a:pPr>
            <a:r>
              <a:rPr lang="en-US" sz="2409">
                <a:solidFill>
                  <a:srgbClr val="F6E0F5"/>
                </a:solidFill>
                <a:latin typeface="Garet"/>
                <a:ea typeface="Garet"/>
                <a:cs typeface="Garet"/>
                <a:sym typeface="Garet"/>
              </a:rPr>
              <a:t>Personalized financial advice</a:t>
            </a:r>
          </a:p>
        </p:txBody>
      </p:sp>
    </p:spTree>
  </p:cSld>
  <p:clrMapOvr>
    <a:masterClrMapping/>
  </p:clrMapOvr>
</p:sld>
</file>

<file path=ppt/slides/slide2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9438497" y="2092464"/>
            <a:ext cx="7391765" cy="5839494"/>
          </a:xfrm>
          <a:custGeom>
            <a:avLst/>
            <a:gdLst/>
            <a:ahLst/>
            <a:cxnLst/>
            <a:rect r="r" b="b" t="t" l="l"/>
            <a:pathLst>
              <a:path h="5839494" w="7391765">
                <a:moveTo>
                  <a:pt x="0" y="0"/>
                </a:moveTo>
                <a:lnTo>
                  <a:pt x="7391765" y="0"/>
                </a:lnTo>
                <a:lnTo>
                  <a:pt x="7391765" y="5839494"/>
                </a:lnTo>
                <a:lnTo>
                  <a:pt x="0" y="5839494"/>
                </a:lnTo>
                <a:lnTo>
                  <a:pt x="0" y="0"/>
                </a:lnTo>
                <a:close/>
              </a:path>
            </a:pathLst>
          </a:custGeom>
          <a:blipFill>
            <a:blip r:embed="rId4"/>
            <a:stretch>
              <a:fillRect l="0" t="0" r="0" b="0"/>
            </a:stretch>
          </a:blipFill>
        </p:spPr>
      </p:sp>
      <p:sp>
        <p:nvSpPr>
          <p:cNvPr name="TextBox 10" id="10"/>
          <p:cNvSpPr txBox="true"/>
          <p:nvPr/>
        </p:nvSpPr>
        <p:spPr>
          <a:xfrm rot="0">
            <a:off x="1177946" y="1810833"/>
            <a:ext cx="8260551" cy="6617708"/>
          </a:xfrm>
          <a:prstGeom prst="rect">
            <a:avLst/>
          </a:prstGeom>
        </p:spPr>
        <p:txBody>
          <a:bodyPr anchor="t" rtlCol="false" tIns="0" lIns="0" bIns="0" rIns="0">
            <a:spAutoFit/>
          </a:bodyPr>
          <a:lstStyle/>
          <a:p>
            <a:pPr algn="l">
              <a:lnSpc>
                <a:spcPts val="2805"/>
              </a:lnSpc>
            </a:pPr>
            <a:r>
              <a:rPr lang="en-US" sz="2003" b="true">
                <a:solidFill>
                  <a:srgbClr val="F6E0F5"/>
                </a:solidFill>
                <a:latin typeface="Garet Bold"/>
                <a:ea typeface="Garet Bold"/>
                <a:cs typeface="Garet Bold"/>
                <a:sym typeface="Garet Bold"/>
              </a:rPr>
              <a:t>7. Autonomous Systems</a:t>
            </a:r>
          </a:p>
          <a:p>
            <a:pPr algn="l" marL="865210" indent="-288403" lvl="2">
              <a:lnSpc>
                <a:spcPts val="2805"/>
              </a:lnSpc>
              <a:buFont typeface="Arial"/>
              <a:buChar char="⚬"/>
            </a:pPr>
            <a:r>
              <a:rPr lang="en-US" sz="2003">
                <a:solidFill>
                  <a:srgbClr val="F6E0F5"/>
                </a:solidFill>
                <a:latin typeface="Garet"/>
                <a:ea typeface="Garet"/>
                <a:cs typeface="Garet"/>
                <a:sym typeface="Garet"/>
              </a:rPr>
              <a:t>Self-driving cars, drones, and autonomous robots.</a:t>
            </a:r>
          </a:p>
          <a:p>
            <a:pPr algn="l" marL="865210" indent="-288403" lvl="2">
              <a:lnSpc>
                <a:spcPts val="2805"/>
              </a:lnSpc>
              <a:buFont typeface="Arial"/>
              <a:buChar char="⚬"/>
            </a:pPr>
            <a:r>
              <a:rPr lang="en-US" sz="2003">
                <a:solidFill>
                  <a:srgbClr val="F6E0F5"/>
                </a:solidFill>
                <a:latin typeface="Garet"/>
                <a:ea typeface="Garet"/>
                <a:cs typeface="Garet"/>
                <a:sym typeface="Garet"/>
              </a:rPr>
              <a:t>Applications:</a:t>
            </a:r>
          </a:p>
          <a:p>
            <a:pPr algn="l" marL="1297816" indent="-324454" lvl="3">
              <a:lnSpc>
                <a:spcPts val="2805"/>
              </a:lnSpc>
              <a:buFont typeface="Arial"/>
              <a:buChar char="￭"/>
            </a:pPr>
            <a:r>
              <a:rPr lang="en-US" sz="2003">
                <a:solidFill>
                  <a:srgbClr val="F6E0F5"/>
                </a:solidFill>
                <a:latin typeface="Garet"/>
                <a:ea typeface="Garet"/>
                <a:cs typeface="Garet"/>
                <a:sym typeface="Garet"/>
              </a:rPr>
              <a:t>Self-driving cars</a:t>
            </a:r>
          </a:p>
          <a:p>
            <a:pPr algn="l" marL="1297816" indent="-324454" lvl="3">
              <a:lnSpc>
                <a:spcPts val="2805"/>
              </a:lnSpc>
              <a:buFont typeface="Arial"/>
              <a:buChar char="￭"/>
            </a:pPr>
            <a:r>
              <a:rPr lang="en-US" sz="2003">
                <a:solidFill>
                  <a:srgbClr val="F6E0F5"/>
                </a:solidFill>
                <a:latin typeface="Garet"/>
                <a:ea typeface="Garet"/>
                <a:cs typeface="Garet"/>
                <a:sym typeface="Garet"/>
              </a:rPr>
              <a:t>Drones</a:t>
            </a:r>
          </a:p>
          <a:p>
            <a:pPr algn="l" marL="1297816" indent="-324454" lvl="3">
              <a:lnSpc>
                <a:spcPts val="2805"/>
              </a:lnSpc>
              <a:buFont typeface="Arial"/>
              <a:buChar char="￭"/>
            </a:pPr>
            <a:r>
              <a:rPr lang="en-US" sz="2003">
                <a:solidFill>
                  <a:srgbClr val="F6E0F5"/>
                </a:solidFill>
                <a:latin typeface="Garet"/>
                <a:ea typeface="Garet"/>
                <a:cs typeface="Garet"/>
                <a:sym typeface="Garet"/>
              </a:rPr>
              <a:t>Real-time decision-making</a:t>
            </a:r>
          </a:p>
          <a:p>
            <a:pPr algn="l">
              <a:lnSpc>
                <a:spcPts val="2805"/>
              </a:lnSpc>
            </a:pPr>
          </a:p>
          <a:p>
            <a:pPr algn="l">
              <a:lnSpc>
                <a:spcPts val="2805"/>
              </a:lnSpc>
            </a:pPr>
            <a:r>
              <a:rPr lang="en-US" sz="2003" b="true">
                <a:solidFill>
                  <a:srgbClr val="F6E0F5"/>
                </a:solidFill>
                <a:latin typeface="Garet Bold"/>
                <a:ea typeface="Garet Bold"/>
                <a:cs typeface="Garet Bold"/>
                <a:sym typeface="Garet Bold"/>
              </a:rPr>
              <a:t>8. </a:t>
            </a:r>
            <a:r>
              <a:rPr lang="en-US" sz="2003" b="true">
                <a:solidFill>
                  <a:srgbClr val="F6E0F5"/>
                </a:solidFill>
                <a:latin typeface="Garet Bold"/>
                <a:ea typeface="Garet Bold"/>
                <a:cs typeface="Garet Bold"/>
                <a:sym typeface="Garet Bold"/>
              </a:rPr>
              <a:t>Gaming and Entertainment</a:t>
            </a:r>
          </a:p>
          <a:p>
            <a:pPr algn="l" marL="865210" indent="-288403" lvl="2">
              <a:lnSpc>
                <a:spcPts val="2805"/>
              </a:lnSpc>
              <a:buFont typeface="Arial"/>
              <a:buChar char="⚬"/>
            </a:pPr>
            <a:r>
              <a:rPr lang="en-US" sz="2003">
                <a:solidFill>
                  <a:srgbClr val="F6E0F5"/>
                </a:solidFill>
                <a:latin typeface="Garet"/>
                <a:ea typeface="Garet"/>
                <a:cs typeface="Garet"/>
                <a:sym typeface="Garet"/>
              </a:rPr>
              <a:t>AI enhances user experience with adaptive gameplay, realistic graphics, intelligent NPCs.</a:t>
            </a:r>
          </a:p>
          <a:p>
            <a:pPr algn="l" marL="865210" indent="-288403" lvl="2">
              <a:lnSpc>
                <a:spcPts val="2805"/>
              </a:lnSpc>
              <a:buFont typeface="Arial"/>
              <a:buChar char="⚬"/>
            </a:pPr>
            <a:r>
              <a:rPr lang="en-US" sz="2003">
                <a:solidFill>
                  <a:srgbClr val="F6E0F5"/>
                </a:solidFill>
                <a:latin typeface="Garet"/>
                <a:ea typeface="Garet"/>
                <a:cs typeface="Garet"/>
                <a:sym typeface="Garet"/>
              </a:rPr>
              <a:t>Applications:</a:t>
            </a:r>
          </a:p>
          <a:p>
            <a:pPr algn="l" marL="1297816" indent="-324454" lvl="3">
              <a:lnSpc>
                <a:spcPts val="2805"/>
              </a:lnSpc>
              <a:buFont typeface="Arial"/>
              <a:buChar char="￭"/>
            </a:pPr>
            <a:r>
              <a:rPr lang="en-US" sz="2003">
                <a:solidFill>
                  <a:srgbClr val="F6E0F5"/>
                </a:solidFill>
                <a:latin typeface="Garet"/>
                <a:ea typeface="Garet"/>
                <a:cs typeface="Garet"/>
                <a:sym typeface="Garet"/>
              </a:rPr>
              <a:t>Player behavior analysis</a:t>
            </a:r>
          </a:p>
          <a:p>
            <a:pPr algn="l" marL="1297816" indent="-324454" lvl="3">
              <a:lnSpc>
                <a:spcPts val="2805"/>
              </a:lnSpc>
              <a:buFont typeface="Arial"/>
              <a:buChar char="￭"/>
            </a:pPr>
            <a:r>
              <a:rPr lang="en-US" sz="2003">
                <a:solidFill>
                  <a:srgbClr val="F6E0F5"/>
                </a:solidFill>
                <a:latin typeface="Garet"/>
                <a:ea typeface="Garet"/>
                <a:cs typeface="Garet"/>
                <a:sym typeface="Garet"/>
              </a:rPr>
              <a:t>Content creation</a:t>
            </a:r>
          </a:p>
          <a:p>
            <a:pPr algn="l">
              <a:lnSpc>
                <a:spcPts val="2805"/>
              </a:lnSpc>
            </a:pPr>
          </a:p>
          <a:p>
            <a:pPr algn="l">
              <a:lnSpc>
                <a:spcPts val="2805"/>
              </a:lnSpc>
            </a:pPr>
            <a:r>
              <a:rPr lang="en-US" sz="2003" b="true">
                <a:solidFill>
                  <a:srgbClr val="F6E0F5"/>
                </a:solidFill>
                <a:latin typeface="Garet Bold"/>
                <a:ea typeface="Garet Bold"/>
                <a:cs typeface="Garet Bold"/>
                <a:sym typeface="Garet Bold"/>
              </a:rPr>
              <a:t>9. </a:t>
            </a:r>
            <a:r>
              <a:rPr lang="en-US" sz="2003" b="true">
                <a:solidFill>
                  <a:srgbClr val="F6E0F5"/>
                </a:solidFill>
                <a:latin typeface="Garet Bold"/>
                <a:ea typeface="Garet Bold"/>
                <a:cs typeface="Garet Bold"/>
                <a:sym typeface="Garet Bold"/>
              </a:rPr>
              <a:t>Robotics</a:t>
            </a:r>
          </a:p>
          <a:p>
            <a:pPr algn="l" marL="865210" indent="-288403" lvl="2">
              <a:lnSpc>
                <a:spcPts val="2805"/>
              </a:lnSpc>
              <a:buFont typeface="Arial"/>
              <a:buChar char="⚬"/>
            </a:pPr>
            <a:r>
              <a:rPr lang="en-US" sz="2003">
                <a:solidFill>
                  <a:srgbClr val="F6E0F5"/>
                </a:solidFill>
                <a:latin typeface="Garet"/>
                <a:ea typeface="Garet"/>
                <a:cs typeface="Garet"/>
                <a:sym typeface="Garet"/>
              </a:rPr>
              <a:t>AI allows robots to perceive, learn, perform tasks.</a:t>
            </a:r>
          </a:p>
          <a:p>
            <a:pPr algn="l" marL="865210" indent="-288403" lvl="2">
              <a:lnSpc>
                <a:spcPts val="2805"/>
              </a:lnSpc>
              <a:buFont typeface="Arial"/>
              <a:buChar char="⚬"/>
            </a:pPr>
            <a:r>
              <a:rPr lang="en-US" sz="2003">
                <a:solidFill>
                  <a:srgbClr val="F6E0F5"/>
                </a:solidFill>
                <a:latin typeface="Garet"/>
                <a:ea typeface="Garet"/>
                <a:cs typeface="Garet"/>
                <a:sym typeface="Garet"/>
              </a:rPr>
              <a:t>Applications:</a:t>
            </a:r>
          </a:p>
          <a:p>
            <a:pPr algn="l" marL="1297816" indent="-324454" lvl="3">
              <a:lnSpc>
                <a:spcPts val="2805"/>
              </a:lnSpc>
              <a:buFont typeface="Arial"/>
              <a:buChar char="￭"/>
            </a:pPr>
            <a:r>
              <a:rPr lang="en-US" sz="2003">
                <a:solidFill>
                  <a:srgbClr val="F6E0F5"/>
                </a:solidFill>
                <a:latin typeface="Garet"/>
                <a:ea typeface="Garet"/>
                <a:cs typeface="Garet"/>
                <a:sym typeface="Garet"/>
              </a:rPr>
              <a:t>Industrial robots</a:t>
            </a:r>
          </a:p>
          <a:p>
            <a:pPr algn="l" marL="1297816" indent="-324454" lvl="3">
              <a:lnSpc>
                <a:spcPts val="2805"/>
              </a:lnSpc>
              <a:spcBef>
                <a:spcPct val="0"/>
              </a:spcBef>
              <a:buFont typeface="Arial"/>
              <a:buChar char="￭"/>
            </a:pPr>
            <a:r>
              <a:rPr lang="en-US" sz="2003">
                <a:solidFill>
                  <a:srgbClr val="F6E0F5"/>
                </a:solidFill>
                <a:latin typeface="Garet"/>
                <a:ea typeface="Garet"/>
                <a:cs typeface="Garet"/>
                <a:sym typeface="Garet"/>
              </a:rPr>
              <a:t>Service robots</a:t>
            </a:r>
          </a:p>
        </p:txBody>
      </p:sp>
      <p:sp>
        <p:nvSpPr>
          <p:cNvPr name="TextBox 11" id="11"/>
          <p:cNvSpPr txBox="true"/>
          <p:nvPr/>
        </p:nvSpPr>
        <p:spPr>
          <a:xfrm rot="0">
            <a:off x="3438530" y="458242"/>
            <a:ext cx="11410941" cy="896112"/>
          </a:xfrm>
          <a:prstGeom prst="rect">
            <a:avLst/>
          </a:prstGeom>
        </p:spPr>
        <p:txBody>
          <a:bodyPr anchor="t" rtlCol="false" tIns="0" lIns="0" bIns="0" rIns="0">
            <a:spAutoFit/>
          </a:bodyPr>
          <a:lstStyle/>
          <a:p>
            <a:pPr algn="ctr">
              <a:lnSpc>
                <a:spcPts val="6625"/>
              </a:lnSpc>
            </a:pPr>
            <a:r>
              <a:rPr lang="en-US" sz="6901" b="true">
                <a:solidFill>
                  <a:srgbClr val="F6E0F5"/>
                </a:solidFill>
                <a:latin typeface="Garet Bold"/>
                <a:ea typeface="Garet Bold"/>
                <a:cs typeface="Garet Bold"/>
                <a:sym typeface="Garet Bold"/>
              </a:rPr>
              <a:t>Several Chief Use Cases</a:t>
            </a:r>
          </a:p>
        </p:txBody>
      </p:sp>
    </p:spTree>
  </p:cSld>
  <p:clrMapOvr>
    <a:masterClrMapping/>
  </p:clrMapOvr>
</p:sld>
</file>

<file path=ppt/slides/slide2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7995535">
            <a:off x="-3295019" y="5458213"/>
            <a:ext cx="7503886" cy="8229600"/>
          </a:xfrm>
          <a:custGeom>
            <a:avLst/>
            <a:gdLst/>
            <a:ahLst/>
            <a:cxnLst/>
            <a:rect r="r" b="b" t="t" l="l"/>
            <a:pathLst>
              <a:path h="8229600" w="7503886">
                <a:moveTo>
                  <a:pt x="0" y="0"/>
                </a:moveTo>
                <a:lnTo>
                  <a:pt x="7503886" y="0"/>
                </a:lnTo>
                <a:lnTo>
                  <a:pt x="7503886"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4396959">
            <a:off x="13278447" y="-3851231"/>
            <a:ext cx="7961707" cy="7702462"/>
          </a:xfrm>
          <a:custGeom>
            <a:avLst/>
            <a:gdLst/>
            <a:ahLst/>
            <a:cxnLst/>
            <a:rect r="r" b="b" t="t" l="l"/>
            <a:pathLst>
              <a:path h="7702462" w="7961707">
                <a:moveTo>
                  <a:pt x="0" y="0"/>
                </a:moveTo>
                <a:lnTo>
                  <a:pt x="7961706" y="0"/>
                </a:lnTo>
                <a:lnTo>
                  <a:pt x="7961706" y="7702462"/>
                </a:lnTo>
                <a:lnTo>
                  <a:pt x="0" y="7702462"/>
                </a:lnTo>
                <a:lnTo>
                  <a:pt x="0" y="0"/>
                </a:lnTo>
                <a:close/>
              </a:path>
            </a:pathLst>
          </a:custGeom>
          <a:blipFill>
            <a:blip r:embed="rId5"/>
            <a:stretch>
              <a:fillRect l="0" t="0" r="0" b="0"/>
            </a:stretch>
          </a:blipFill>
        </p:spPr>
      </p:sp>
      <p:sp>
        <p:nvSpPr>
          <p:cNvPr name="TextBox 11" id="11"/>
          <p:cNvSpPr txBox="true"/>
          <p:nvPr/>
        </p:nvSpPr>
        <p:spPr>
          <a:xfrm rot="0">
            <a:off x="2959834" y="4194162"/>
            <a:ext cx="12368332" cy="1708175"/>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Main Advantages</a:t>
            </a:r>
          </a:p>
        </p:txBody>
      </p:sp>
    </p:spTree>
  </p:cSld>
  <p:clrMapOvr>
    <a:masterClrMapping/>
  </p:clrMapOvr>
</p:sld>
</file>

<file path=ppt/slides/slide2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8700" y="2056100"/>
            <a:ext cx="6446013" cy="6446013"/>
          </a:xfrm>
          <a:custGeom>
            <a:avLst/>
            <a:gdLst/>
            <a:ahLst/>
            <a:cxnLst/>
            <a:rect r="r" b="b" t="t" l="l"/>
            <a:pathLst>
              <a:path h="6446013" w="6446013">
                <a:moveTo>
                  <a:pt x="0" y="0"/>
                </a:moveTo>
                <a:lnTo>
                  <a:pt x="6446013" y="0"/>
                </a:lnTo>
                <a:lnTo>
                  <a:pt x="6446013" y="6446013"/>
                </a:lnTo>
                <a:lnTo>
                  <a:pt x="0" y="6446013"/>
                </a:lnTo>
                <a:lnTo>
                  <a:pt x="0" y="0"/>
                </a:lnTo>
                <a:close/>
              </a:path>
            </a:pathLst>
          </a:custGeom>
          <a:blipFill>
            <a:blip r:embed="rId4"/>
            <a:stretch>
              <a:fillRect l="0" t="0" r="0" b="0"/>
            </a:stretch>
          </a:blipFill>
        </p:spPr>
      </p:sp>
      <p:sp>
        <p:nvSpPr>
          <p:cNvPr name="TextBox 10" id="10"/>
          <p:cNvSpPr txBox="true"/>
          <p:nvPr/>
        </p:nvSpPr>
        <p:spPr>
          <a:xfrm rot="0">
            <a:off x="7922710" y="1998950"/>
            <a:ext cx="9721939" cy="6139826"/>
          </a:xfrm>
          <a:prstGeom prst="rect">
            <a:avLst/>
          </a:prstGeom>
        </p:spPr>
        <p:txBody>
          <a:bodyPr anchor="t" rtlCol="false" tIns="0" lIns="0" bIns="0" rIns="0">
            <a:spAutoFit/>
          </a:bodyPr>
          <a:lstStyle/>
          <a:p>
            <a:pPr algn="l">
              <a:lnSpc>
                <a:spcPts val="4130"/>
              </a:lnSpc>
            </a:pPr>
            <a:r>
              <a:rPr lang="en-US" sz="2950" b="true">
                <a:solidFill>
                  <a:srgbClr val="F6E0F5"/>
                </a:solidFill>
                <a:latin typeface="Garet Bold"/>
                <a:ea typeface="Garet Bold"/>
                <a:cs typeface="Garet Bold"/>
                <a:sym typeface="Garet Bold"/>
              </a:rPr>
              <a:t>Enhanced Accuracy</a:t>
            </a:r>
          </a:p>
          <a:p>
            <a:pPr algn="l">
              <a:lnSpc>
                <a:spcPts val="4130"/>
              </a:lnSpc>
            </a:pPr>
            <a:r>
              <a:rPr lang="en-US" sz="2950">
                <a:solidFill>
                  <a:srgbClr val="F6E0F5"/>
                </a:solidFill>
                <a:latin typeface="Garet"/>
                <a:ea typeface="Garet"/>
                <a:cs typeface="Garet"/>
                <a:sym typeface="Garet"/>
              </a:rPr>
              <a:t>CNNs and RNNs excel in image and speech recognition tasks.</a:t>
            </a:r>
          </a:p>
          <a:p>
            <a:pPr algn="l">
              <a:lnSpc>
                <a:spcPts val="4130"/>
              </a:lnSpc>
            </a:pPr>
            <a:r>
              <a:rPr lang="en-US" sz="2950">
                <a:solidFill>
                  <a:srgbClr val="F6E0F5"/>
                </a:solidFill>
                <a:latin typeface="Garet"/>
                <a:ea typeface="Garet"/>
                <a:cs typeface="Garet"/>
                <a:sym typeface="Garet"/>
              </a:rPr>
              <a:t>In medical imaging helps detect diseases early</a:t>
            </a:r>
          </a:p>
          <a:p>
            <a:pPr algn="l">
              <a:lnSpc>
                <a:spcPts val="4130"/>
              </a:lnSpc>
            </a:pPr>
          </a:p>
          <a:p>
            <a:pPr algn="l">
              <a:lnSpc>
                <a:spcPts val="4130"/>
              </a:lnSpc>
            </a:pPr>
            <a:r>
              <a:rPr lang="en-US" sz="2950" b="true">
                <a:solidFill>
                  <a:srgbClr val="F6E0F5"/>
                </a:solidFill>
                <a:latin typeface="Garet Bold"/>
                <a:ea typeface="Garet Bold"/>
                <a:cs typeface="Garet Bold"/>
                <a:sym typeface="Garet Bold"/>
              </a:rPr>
              <a:t>Efficiency and Speed</a:t>
            </a:r>
          </a:p>
          <a:p>
            <a:pPr algn="l">
              <a:lnSpc>
                <a:spcPts val="4130"/>
              </a:lnSpc>
            </a:pPr>
            <a:r>
              <a:rPr lang="en-US" sz="2950">
                <a:solidFill>
                  <a:srgbClr val="F6E0F5"/>
                </a:solidFill>
                <a:latin typeface="Garet"/>
                <a:ea typeface="Garet"/>
                <a:cs typeface="Garet"/>
                <a:sym typeface="Garet"/>
              </a:rPr>
              <a:t>Real-time processing</a:t>
            </a:r>
          </a:p>
          <a:p>
            <a:pPr algn="l">
              <a:lnSpc>
                <a:spcPts val="4130"/>
              </a:lnSpc>
            </a:pPr>
            <a:r>
              <a:rPr lang="en-US" sz="2950">
                <a:solidFill>
                  <a:srgbClr val="F6E0F5"/>
                </a:solidFill>
                <a:latin typeface="Garet"/>
                <a:ea typeface="Garet"/>
                <a:cs typeface="Garet"/>
                <a:sym typeface="Garet"/>
              </a:rPr>
              <a:t>Scalable systems</a:t>
            </a:r>
          </a:p>
          <a:p>
            <a:pPr algn="l">
              <a:lnSpc>
                <a:spcPts val="4130"/>
              </a:lnSpc>
            </a:pPr>
          </a:p>
          <a:p>
            <a:pPr algn="l">
              <a:lnSpc>
                <a:spcPts val="4130"/>
              </a:lnSpc>
            </a:pPr>
            <a:r>
              <a:rPr lang="en-US" sz="2950" b="true">
                <a:solidFill>
                  <a:srgbClr val="F6E0F5"/>
                </a:solidFill>
                <a:latin typeface="Garet Bold"/>
                <a:ea typeface="Garet Bold"/>
                <a:cs typeface="Garet Bold"/>
                <a:sym typeface="Garet Bold"/>
              </a:rPr>
              <a:t>Handling Complex Data</a:t>
            </a:r>
          </a:p>
          <a:p>
            <a:pPr algn="l">
              <a:lnSpc>
                <a:spcPts val="4130"/>
              </a:lnSpc>
            </a:pPr>
            <a:r>
              <a:rPr lang="en-US" sz="2950">
                <a:solidFill>
                  <a:srgbClr val="F6E0F5"/>
                </a:solidFill>
                <a:latin typeface="Garet"/>
                <a:ea typeface="Garet"/>
                <a:cs typeface="Garet"/>
                <a:sym typeface="Garet"/>
              </a:rPr>
              <a:t>Allows for sophisticated applications.</a:t>
            </a:r>
          </a:p>
          <a:p>
            <a:pPr algn="l">
              <a:lnSpc>
                <a:spcPts val="4130"/>
              </a:lnSpc>
              <a:spcBef>
                <a:spcPct val="0"/>
              </a:spcBef>
            </a:pPr>
            <a:r>
              <a:rPr lang="en-US" sz="2950">
                <a:solidFill>
                  <a:srgbClr val="F6E0F5"/>
                </a:solidFill>
                <a:latin typeface="Garet"/>
                <a:ea typeface="Garet"/>
                <a:cs typeface="Garet"/>
                <a:sym typeface="Garet"/>
              </a:rPr>
              <a:t>Self-learning</a:t>
            </a:r>
          </a:p>
        </p:txBody>
      </p:sp>
      <p:sp>
        <p:nvSpPr>
          <p:cNvPr name="TextBox 11" id="11"/>
          <p:cNvSpPr txBox="true"/>
          <p:nvPr/>
        </p:nvSpPr>
        <p:spPr>
          <a:xfrm rot="0">
            <a:off x="3438530" y="458242"/>
            <a:ext cx="11410941" cy="896112"/>
          </a:xfrm>
          <a:prstGeom prst="rect">
            <a:avLst/>
          </a:prstGeom>
        </p:spPr>
        <p:txBody>
          <a:bodyPr anchor="t" rtlCol="false" tIns="0" lIns="0" bIns="0" rIns="0">
            <a:spAutoFit/>
          </a:bodyPr>
          <a:lstStyle/>
          <a:p>
            <a:pPr algn="ctr">
              <a:lnSpc>
                <a:spcPts val="6625"/>
              </a:lnSpc>
            </a:pPr>
            <a:r>
              <a:rPr lang="en-US" sz="6901" b="true">
                <a:solidFill>
                  <a:srgbClr val="F6E0F5"/>
                </a:solidFill>
                <a:latin typeface="Garet Bold"/>
                <a:ea typeface="Garet Bold"/>
                <a:cs typeface="Garet Bold"/>
                <a:sym typeface="Garet Bold"/>
              </a:rPr>
              <a:t>Major Benefits of CA</a:t>
            </a:r>
          </a:p>
        </p:txBody>
      </p:sp>
    </p:spTree>
  </p:cSld>
  <p:clrMapOvr>
    <a:masterClrMapping/>
  </p:clrMapOvr>
</p:sld>
</file>

<file path=ppt/slides/slide2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6458612" y="2458873"/>
            <a:ext cx="5921161" cy="5965905"/>
          </a:xfrm>
          <a:custGeom>
            <a:avLst/>
            <a:gdLst/>
            <a:ahLst/>
            <a:cxnLst/>
            <a:rect r="r" b="b" t="t" l="l"/>
            <a:pathLst>
              <a:path h="5965905" w="5921161">
                <a:moveTo>
                  <a:pt x="0" y="0"/>
                </a:moveTo>
                <a:lnTo>
                  <a:pt x="5921161" y="0"/>
                </a:lnTo>
                <a:lnTo>
                  <a:pt x="5921161" y="5965905"/>
                </a:lnTo>
                <a:lnTo>
                  <a:pt x="0" y="59659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286460" y="5441825"/>
            <a:ext cx="6379639" cy="6382825"/>
          </a:xfrm>
          <a:custGeom>
            <a:avLst/>
            <a:gdLst/>
            <a:ahLst/>
            <a:cxnLst/>
            <a:rect r="r" b="b" t="t" l="l"/>
            <a:pathLst>
              <a:path h="6382825" w="6379639">
                <a:moveTo>
                  <a:pt x="0" y="0"/>
                </a:moveTo>
                <a:lnTo>
                  <a:pt x="6379639" y="0"/>
                </a:lnTo>
                <a:lnTo>
                  <a:pt x="6379639" y="6382825"/>
                </a:lnTo>
                <a:lnTo>
                  <a:pt x="0" y="6382825"/>
                </a:lnTo>
                <a:lnTo>
                  <a:pt x="0" y="0"/>
                </a:lnTo>
                <a:close/>
              </a:path>
            </a:pathLst>
          </a:custGeom>
          <a:blipFill>
            <a:blip r:embed="rId6"/>
            <a:stretch>
              <a:fillRect l="0" t="0" r="0" b="0"/>
            </a:stretch>
          </a:blipFill>
        </p:spPr>
      </p:sp>
      <p:sp>
        <p:nvSpPr>
          <p:cNvPr name="Freeform 11" id="11"/>
          <p:cNvSpPr/>
          <p:nvPr/>
        </p:nvSpPr>
        <p:spPr>
          <a:xfrm flipH="false" flipV="false" rot="1198980">
            <a:off x="-233368" y="2850782"/>
            <a:ext cx="3303957" cy="2735401"/>
          </a:xfrm>
          <a:custGeom>
            <a:avLst/>
            <a:gdLst/>
            <a:ahLst/>
            <a:cxnLst/>
            <a:rect r="r" b="b" t="t" l="l"/>
            <a:pathLst>
              <a:path h="2735401" w="3303957">
                <a:moveTo>
                  <a:pt x="0" y="0"/>
                </a:moveTo>
                <a:lnTo>
                  <a:pt x="3303957" y="0"/>
                </a:lnTo>
                <a:lnTo>
                  <a:pt x="3303957" y="2735401"/>
                </a:lnTo>
                <a:lnTo>
                  <a:pt x="0" y="2735401"/>
                </a:lnTo>
                <a:lnTo>
                  <a:pt x="0" y="0"/>
                </a:lnTo>
                <a:close/>
              </a:path>
            </a:pathLst>
          </a:custGeom>
          <a:blipFill>
            <a:blip r:embed="rId7"/>
            <a:stretch>
              <a:fillRect l="0" t="0" r="0" b="0"/>
            </a:stretch>
          </a:blipFill>
        </p:spPr>
      </p:sp>
      <p:sp>
        <p:nvSpPr>
          <p:cNvPr name="TextBox 12" id="12"/>
          <p:cNvSpPr txBox="true"/>
          <p:nvPr/>
        </p:nvSpPr>
        <p:spPr>
          <a:xfrm rot="0">
            <a:off x="3438530" y="458242"/>
            <a:ext cx="11410941" cy="896112"/>
          </a:xfrm>
          <a:prstGeom prst="rect">
            <a:avLst/>
          </a:prstGeom>
        </p:spPr>
        <p:txBody>
          <a:bodyPr anchor="t" rtlCol="false" tIns="0" lIns="0" bIns="0" rIns="0">
            <a:spAutoFit/>
          </a:bodyPr>
          <a:lstStyle/>
          <a:p>
            <a:pPr algn="ctr">
              <a:lnSpc>
                <a:spcPts val="6625"/>
              </a:lnSpc>
            </a:pPr>
            <a:r>
              <a:rPr lang="en-US" sz="6901" b="true">
                <a:solidFill>
                  <a:srgbClr val="F6E0F5"/>
                </a:solidFill>
                <a:latin typeface="Garet Bold"/>
                <a:ea typeface="Garet Bold"/>
                <a:cs typeface="Garet Bold"/>
                <a:sym typeface="Garet Bold"/>
              </a:rPr>
              <a:t>Major Benefits of CA</a:t>
            </a:r>
          </a:p>
        </p:txBody>
      </p:sp>
      <p:sp>
        <p:nvSpPr>
          <p:cNvPr name="TextBox 13" id="13"/>
          <p:cNvSpPr txBox="true"/>
          <p:nvPr/>
        </p:nvSpPr>
        <p:spPr>
          <a:xfrm rot="0">
            <a:off x="8855451" y="2807068"/>
            <a:ext cx="2640998" cy="496800"/>
          </a:xfrm>
          <a:prstGeom prst="rect">
            <a:avLst/>
          </a:prstGeom>
        </p:spPr>
        <p:txBody>
          <a:bodyPr anchor="t" rtlCol="false" tIns="0" lIns="0" bIns="0" rIns="0">
            <a:spAutoFit/>
          </a:bodyPr>
          <a:lstStyle/>
          <a:p>
            <a:pPr algn="ctr">
              <a:lnSpc>
                <a:spcPts val="4115"/>
              </a:lnSpc>
              <a:spcBef>
                <a:spcPct val="0"/>
              </a:spcBef>
            </a:pPr>
            <a:r>
              <a:rPr lang="en-US" sz="2939">
                <a:solidFill>
                  <a:srgbClr val="4A2868"/>
                </a:solidFill>
                <a:latin typeface="Garet"/>
                <a:ea typeface="Garet"/>
                <a:cs typeface="Garet"/>
                <a:sym typeface="Garet"/>
              </a:rPr>
              <a:t>Scalability</a:t>
            </a:r>
          </a:p>
        </p:txBody>
      </p:sp>
      <p:sp>
        <p:nvSpPr>
          <p:cNvPr name="TextBox 14" id="14"/>
          <p:cNvSpPr txBox="true"/>
          <p:nvPr/>
        </p:nvSpPr>
        <p:spPr>
          <a:xfrm rot="0">
            <a:off x="8855451" y="4393386"/>
            <a:ext cx="2640998" cy="706728"/>
          </a:xfrm>
          <a:prstGeom prst="rect">
            <a:avLst/>
          </a:prstGeom>
        </p:spPr>
        <p:txBody>
          <a:bodyPr anchor="t" rtlCol="false" tIns="0" lIns="0" bIns="0" rIns="0">
            <a:spAutoFit/>
          </a:bodyPr>
          <a:lstStyle/>
          <a:p>
            <a:pPr algn="ctr">
              <a:lnSpc>
                <a:spcPts val="2763"/>
              </a:lnSpc>
            </a:pPr>
            <a:r>
              <a:rPr lang="en-US" sz="2939">
                <a:solidFill>
                  <a:srgbClr val="4A2868"/>
                </a:solidFill>
                <a:latin typeface="Garet"/>
                <a:ea typeface="Garet"/>
                <a:cs typeface="Garet"/>
                <a:sym typeface="Garet"/>
              </a:rPr>
              <a:t>Fostering Innovation</a:t>
            </a:r>
          </a:p>
        </p:txBody>
      </p:sp>
      <p:sp>
        <p:nvSpPr>
          <p:cNvPr name="TextBox 15" id="15"/>
          <p:cNvSpPr txBox="true"/>
          <p:nvPr/>
        </p:nvSpPr>
        <p:spPr>
          <a:xfrm rot="0">
            <a:off x="8528293" y="6011239"/>
            <a:ext cx="3295312" cy="496800"/>
          </a:xfrm>
          <a:prstGeom prst="rect">
            <a:avLst/>
          </a:prstGeom>
        </p:spPr>
        <p:txBody>
          <a:bodyPr anchor="t" rtlCol="false" tIns="0" lIns="0" bIns="0" rIns="0">
            <a:spAutoFit/>
          </a:bodyPr>
          <a:lstStyle/>
          <a:p>
            <a:pPr algn="ctr">
              <a:lnSpc>
                <a:spcPts val="4115"/>
              </a:lnSpc>
              <a:spcBef>
                <a:spcPct val="0"/>
              </a:spcBef>
            </a:pPr>
            <a:r>
              <a:rPr lang="en-US" sz="2939">
                <a:solidFill>
                  <a:srgbClr val="4A2868"/>
                </a:solidFill>
                <a:latin typeface="Garet"/>
                <a:ea typeface="Garet"/>
                <a:cs typeface="Garet"/>
                <a:sym typeface="Garet"/>
              </a:rPr>
              <a:t>Personalization</a:t>
            </a:r>
          </a:p>
        </p:txBody>
      </p:sp>
      <p:sp>
        <p:nvSpPr>
          <p:cNvPr name="TextBox 16" id="16"/>
          <p:cNvSpPr txBox="true"/>
          <p:nvPr/>
        </p:nvSpPr>
        <p:spPr>
          <a:xfrm rot="0">
            <a:off x="8855451" y="7546264"/>
            <a:ext cx="2640998" cy="743003"/>
          </a:xfrm>
          <a:prstGeom prst="rect">
            <a:avLst/>
          </a:prstGeom>
        </p:spPr>
        <p:txBody>
          <a:bodyPr anchor="t" rtlCol="false" tIns="0" lIns="0" bIns="0" rIns="0">
            <a:spAutoFit/>
          </a:bodyPr>
          <a:lstStyle/>
          <a:p>
            <a:pPr algn="ctr">
              <a:lnSpc>
                <a:spcPts val="2851"/>
              </a:lnSpc>
            </a:pPr>
            <a:r>
              <a:rPr lang="en-US" sz="2939">
                <a:solidFill>
                  <a:srgbClr val="4A2868"/>
                </a:solidFill>
                <a:latin typeface="Garet"/>
                <a:ea typeface="Garet"/>
                <a:cs typeface="Garet"/>
                <a:sym typeface="Garet"/>
              </a:rPr>
              <a:t>Cost Reduction</a:t>
            </a:r>
          </a:p>
        </p:txBody>
      </p:sp>
    </p:spTree>
  </p:cSld>
  <p:clrMapOvr>
    <a:masterClrMapping/>
  </p:clrMapOvr>
</p:sld>
</file>

<file path=ppt/slides/slide2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7995535">
            <a:off x="-3295019" y="5458213"/>
            <a:ext cx="7503886" cy="8229600"/>
          </a:xfrm>
          <a:custGeom>
            <a:avLst/>
            <a:gdLst/>
            <a:ahLst/>
            <a:cxnLst/>
            <a:rect r="r" b="b" t="t" l="l"/>
            <a:pathLst>
              <a:path h="8229600" w="7503886">
                <a:moveTo>
                  <a:pt x="0" y="0"/>
                </a:moveTo>
                <a:lnTo>
                  <a:pt x="7503886" y="0"/>
                </a:lnTo>
                <a:lnTo>
                  <a:pt x="7503886"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4396959">
            <a:off x="13278447" y="-3851231"/>
            <a:ext cx="7961707" cy="7702462"/>
          </a:xfrm>
          <a:custGeom>
            <a:avLst/>
            <a:gdLst/>
            <a:ahLst/>
            <a:cxnLst/>
            <a:rect r="r" b="b" t="t" l="l"/>
            <a:pathLst>
              <a:path h="7702462" w="7961707">
                <a:moveTo>
                  <a:pt x="0" y="0"/>
                </a:moveTo>
                <a:lnTo>
                  <a:pt x="7961706" y="0"/>
                </a:lnTo>
                <a:lnTo>
                  <a:pt x="7961706" y="7702462"/>
                </a:lnTo>
                <a:lnTo>
                  <a:pt x="0" y="7702462"/>
                </a:lnTo>
                <a:lnTo>
                  <a:pt x="0" y="0"/>
                </a:lnTo>
                <a:close/>
              </a:path>
            </a:pathLst>
          </a:custGeom>
          <a:blipFill>
            <a:blip r:embed="rId5"/>
            <a:stretch>
              <a:fillRect l="0" t="0" r="0" b="0"/>
            </a:stretch>
          </a:blipFill>
        </p:spPr>
      </p:sp>
      <p:sp>
        <p:nvSpPr>
          <p:cNvPr name="TextBox 11" id="11"/>
          <p:cNvSpPr txBox="true"/>
          <p:nvPr/>
        </p:nvSpPr>
        <p:spPr>
          <a:xfrm rot="0">
            <a:off x="2959834" y="4118025"/>
            <a:ext cx="12368332" cy="2346225"/>
          </a:xfrm>
          <a:prstGeom prst="rect">
            <a:avLst/>
          </a:prstGeom>
        </p:spPr>
        <p:txBody>
          <a:bodyPr anchor="t" rtlCol="false" tIns="0" lIns="0" bIns="0" rIns="0">
            <a:spAutoFit/>
          </a:bodyPr>
          <a:lstStyle/>
          <a:p>
            <a:pPr algn="ctr">
              <a:lnSpc>
                <a:spcPts val="8899"/>
              </a:lnSpc>
            </a:pPr>
            <a:r>
              <a:rPr lang="en-US" sz="9999" b="true">
                <a:solidFill>
                  <a:srgbClr val="F6E0F5"/>
                </a:solidFill>
                <a:latin typeface="Garet Bold"/>
                <a:ea typeface="Garet Bold"/>
                <a:cs typeface="Garet Bold"/>
                <a:sym typeface="Garet Bold"/>
              </a:rPr>
              <a:t>Main Disadvantages</a:t>
            </a:r>
          </a:p>
        </p:txBody>
      </p:sp>
    </p:spTree>
  </p:cSld>
  <p:clrMapOvr>
    <a:masterClrMapping/>
  </p:clrMapOvr>
</p:sld>
</file>

<file path=ppt/slides/slide2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7448753" y="2612027"/>
            <a:ext cx="10195896" cy="5015321"/>
          </a:xfrm>
          <a:prstGeom prst="rect">
            <a:avLst/>
          </a:prstGeom>
        </p:spPr>
        <p:txBody>
          <a:bodyPr anchor="t" rtlCol="false" tIns="0" lIns="0" bIns="0" rIns="0">
            <a:spAutoFit/>
          </a:bodyPr>
          <a:lstStyle/>
          <a:p>
            <a:pPr algn="l" marL="520254" indent="-260127" lvl="1">
              <a:lnSpc>
                <a:spcPts val="3373"/>
              </a:lnSpc>
              <a:buAutoNum type="arabicPeriod" startAt="1"/>
            </a:pPr>
            <a:r>
              <a:rPr lang="en-US" b="true" sz="2409" i="true">
                <a:solidFill>
                  <a:srgbClr val="F6E0F5"/>
                </a:solidFill>
                <a:latin typeface="Garet Bold Italics"/>
                <a:ea typeface="Garet Bold Italics"/>
                <a:cs typeface="Garet Bold Italics"/>
                <a:sym typeface="Garet Bold Italics"/>
              </a:rPr>
              <a:t>     Dependence on Large Datasets</a:t>
            </a:r>
          </a:p>
          <a:p>
            <a:pPr algn="l" marL="520254" indent="-260127" lvl="1">
              <a:lnSpc>
                <a:spcPts val="3373"/>
              </a:lnSpc>
              <a:buFont typeface="Arial"/>
              <a:buChar char="•"/>
            </a:pPr>
            <a:r>
              <a:rPr lang="en-US" sz="2409">
                <a:solidFill>
                  <a:srgbClr val="F6E0F5"/>
                </a:solidFill>
                <a:latin typeface="Garet"/>
                <a:ea typeface="Garet"/>
                <a:cs typeface="Garet"/>
                <a:sym typeface="Garet"/>
              </a:rPr>
              <a:t>AI models need large datasets for effective learning.</a:t>
            </a:r>
          </a:p>
          <a:p>
            <a:pPr algn="l" marL="520254" indent="-260127" lvl="1">
              <a:lnSpc>
                <a:spcPts val="3373"/>
              </a:lnSpc>
              <a:buFont typeface="Arial"/>
              <a:buChar char="•"/>
            </a:pPr>
            <a:r>
              <a:rPr lang="en-US" sz="2409">
                <a:solidFill>
                  <a:srgbClr val="F6E0F5"/>
                </a:solidFill>
                <a:latin typeface="Garet"/>
                <a:ea typeface="Garet"/>
                <a:cs typeface="Garet"/>
                <a:sym typeface="Garet"/>
              </a:rPr>
              <a:t>Challenges: Gathering data in healthcare, finance is time-consuming.</a:t>
            </a:r>
          </a:p>
          <a:p>
            <a:pPr algn="l" marL="520254" indent="-260127" lvl="1">
              <a:lnSpc>
                <a:spcPts val="3373"/>
              </a:lnSpc>
              <a:buAutoNum type="arabicPeriod" startAt="1"/>
            </a:pPr>
            <a:r>
              <a:rPr lang="en-US" sz="2409">
                <a:solidFill>
                  <a:srgbClr val="F6E0F5"/>
                </a:solidFill>
                <a:latin typeface="Garet"/>
                <a:ea typeface="Garet"/>
                <a:cs typeface="Garet"/>
                <a:sym typeface="Garet"/>
              </a:rPr>
              <a:t>     </a:t>
            </a:r>
            <a:r>
              <a:rPr lang="en-US" b="true" sz="2409" i="true">
                <a:solidFill>
                  <a:srgbClr val="F6E0F5"/>
                </a:solidFill>
                <a:latin typeface="Garet Bold Italics"/>
                <a:ea typeface="Garet Bold Italics"/>
                <a:cs typeface="Garet Bold Italics"/>
                <a:sym typeface="Garet Bold Italics"/>
              </a:rPr>
              <a:t>Lack of Transparency (Black Box Problem)</a:t>
            </a:r>
          </a:p>
          <a:p>
            <a:pPr algn="l" marL="520254" indent="-260127" lvl="1">
              <a:lnSpc>
                <a:spcPts val="3373"/>
              </a:lnSpc>
              <a:buFont typeface="Arial"/>
              <a:buChar char="•"/>
            </a:pPr>
            <a:r>
              <a:rPr lang="en-US" sz="2409">
                <a:solidFill>
                  <a:srgbClr val="F6E0F5"/>
                </a:solidFill>
                <a:latin typeface="Garet"/>
                <a:ea typeface="Garet"/>
                <a:cs typeface="Garet"/>
                <a:sym typeface="Garet"/>
              </a:rPr>
              <a:t>Neural networks are like "black boxes" for decision-making.</a:t>
            </a:r>
          </a:p>
          <a:p>
            <a:pPr algn="l" marL="520254" indent="-260127" lvl="1">
              <a:lnSpc>
                <a:spcPts val="3373"/>
              </a:lnSpc>
              <a:buFont typeface="Arial"/>
              <a:buChar char="•"/>
            </a:pPr>
            <a:r>
              <a:rPr lang="en-US" sz="2409">
                <a:solidFill>
                  <a:srgbClr val="F6E0F5"/>
                </a:solidFill>
                <a:latin typeface="Garet"/>
                <a:ea typeface="Garet"/>
                <a:cs typeface="Garet"/>
                <a:sym typeface="Garet"/>
              </a:rPr>
              <a:t>Implications: Explainability is crucial in healthcare, finance, and criminal justice.</a:t>
            </a:r>
          </a:p>
          <a:p>
            <a:pPr algn="l" marL="520254" indent="-260127" lvl="1">
              <a:lnSpc>
                <a:spcPts val="3373"/>
              </a:lnSpc>
              <a:buAutoNum type="arabicPeriod" startAt="1"/>
            </a:pPr>
            <a:r>
              <a:rPr lang="en-US" sz="2409">
                <a:solidFill>
                  <a:srgbClr val="F6E0F5"/>
                </a:solidFill>
                <a:latin typeface="Garet"/>
                <a:ea typeface="Garet"/>
                <a:cs typeface="Garet"/>
                <a:sym typeface="Garet"/>
              </a:rPr>
              <a:t>     </a:t>
            </a:r>
            <a:r>
              <a:rPr lang="en-US" b="true" sz="2409" i="true">
                <a:solidFill>
                  <a:srgbClr val="F6E0F5"/>
                </a:solidFill>
                <a:latin typeface="Garet Bold Italics"/>
                <a:ea typeface="Garet Bold Italics"/>
                <a:cs typeface="Garet Bold Italics"/>
                <a:sym typeface="Garet Bold Italics"/>
              </a:rPr>
              <a:t>Bias and Discrimination</a:t>
            </a:r>
          </a:p>
          <a:p>
            <a:pPr algn="l" marL="520254" indent="-260127" lvl="1">
              <a:lnSpc>
                <a:spcPts val="3373"/>
              </a:lnSpc>
              <a:buFont typeface="Arial"/>
              <a:buChar char="•"/>
            </a:pPr>
            <a:r>
              <a:rPr lang="en-US" sz="2409">
                <a:solidFill>
                  <a:srgbClr val="F6E0F5"/>
                </a:solidFill>
                <a:latin typeface="Garet"/>
                <a:ea typeface="Garet"/>
                <a:cs typeface="Garet"/>
                <a:sym typeface="Garet"/>
              </a:rPr>
              <a:t>AI inherits biases from training data, resulting in discrimination.</a:t>
            </a:r>
          </a:p>
          <a:p>
            <a:pPr algn="l" marL="520254" indent="-260127" lvl="1">
              <a:lnSpc>
                <a:spcPts val="3373"/>
              </a:lnSpc>
              <a:buFont typeface="Arial"/>
              <a:buChar char="•"/>
            </a:pPr>
            <a:r>
              <a:rPr lang="en-US" sz="2409">
                <a:solidFill>
                  <a:srgbClr val="F6E0F5"/>
                </a:solidFill>
                <a:latin typeface="Garet"/>
                <a:ea typeface="Garet"/>
                <a:cs typeface="Garet"/>
                <a:sym typeface="Garet"/>
              </a:rPr>
              <a:t>Example: Biased data can cause AI to make unfair decisions.</a:t>
            </a:r>
          </a:p>
        </p:txBody>
      </p:sp>
      <p:sp>
        <p:nvSpPr>
          <p:cNvPr name="Freeform 10" id="10"/>
          <p:cNvSpPr/>
          <p:nvPr/>
        </p:nvSpPr>
        <p:spPr>
          <a:xfrm flipH="true" flipV="false" rot="0">
            <a:off x="456924" y="2448677"/>
            <a:ext cx="6822336" cy="5389645"/>
          </a:xfrm>
          <a:custGeom>
            <a:avLst/>
            <a:gdLst/>
            <a:ahLst/>
            <a:cxnLst/>
            <a:rect r="r" b="b" t="t" l="l"/>
            <a:pathLst>
              <a:path h="5389645" w="6822336">
                <a:moveTo>
                  <a:pt x="6822336" y="0"/>
                </a:moveTo>
                <a:lnTo>
                  <a:pt x="0" y="0"/>
                </a:lnTo>
                <a:lnTo>
                  <a:pt x="0" y="5389646"/>
                </a:lnTo>
                <a:lnTo>
                  <a:pt x="6822336" y="5389646"/>
                </a:lnTo>
                <a:lnTo>
                  <a:pt x="68223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438530" y="458242"/>
            <a:ext cx="11410941" cy="896112"/>
          </a:xfrm>
          <a:prstGeom prst="rect">
            <a:avLst/>
          </a:prstGeom>
        </p:spPr>
        <p:txBody>
          <a:bodyPr anchor="t" rtlCol="false" tIns="0" lIns="0" bIns="0" rIns="0">
            <a:spAutoFit/>
          </a:bodyPr>
          <a:lstStyle/>
          <a:p>
            <a:pPr algn="ctr">
              <a:lnSpc>
                <a:spcPts val="6625"/>
              </a:lnSpc>
            </a:pPr>
            <a:r>
              <a:rPr lang="en-US" sz="6901" b="true">
                <a:solidFill>
                  <a:srgbClr val="F6E0F5"/>
                </a:solidFill>
                <a:latin typeface="Garet Bold"/>
                <a:ea typeface="Garet Bold"/>
                <a:cs typeface="Garet Bold"/>
                <a:sym typeface="Garet Bold"/>
              </a:rPr>
              <a:t>Major Drawbacks of CA</a:t>
            </a:r>
          </a:p>
        </p:txBody>
      </p:sp>
    </p:spTree>
  </p:cSld>
  <p:clrMapOvr>
    <a:masterClrMapping/>
  </p:clrMapOvr>
</p:sld>
</file>

<file path=ppt/slides/slide2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791481" y="1773877"/>
            <a:ext cx="10397209" cy="6691622"/>
          </a:xfrm>
          <a:prstGeom prst="rect">
            <a:avLst/>
          </a:prstGeom>
        </p:spPr>
        <p:txBody>
          <a:bodyPr anchor="t" rtlCol="false" tIns="0" lIns="0" bIns="0" rIns="0">
            <a:spAutoFit/>
          </a:bodyPr>
          <a:lstStyle/>
          <a:p>
            <a:pPr algn="l" marL="520254" indent="-260127" lvl="1">
              <a:lnSpc>
                <a:spcPts val="3373"/>
              </a:lnSpc>
              <a:buAutoNum type="arabicPeriod" startAt="1"/>
            </a:pPr>
            <a:r>
              <a:rPr lang="en-US" b="true" sz="2409" i="true">
                <a:solidFill>
                  <a:srgbClr val="F6E0F5"/>
                </a:solidFill>
                <a:latin typeface="Garet Bold Italics"/>
                <a:ea typeface="Garet Bold Italics"/>
                <a:cs typeface="Garet Bold Italics"/>
                <a:sym typeface="Garet Bold Italics"/>
              </a:rPr>
              <a:t>    High Computational Costs</a:t>
            </a:r>
          </a:p>
          <a:p>
            <a:pPr algn="l" marL="520254" indent="-260127" lvl="1">
              <a:lnSpc>
                <a:spcPts val="3373"/>
              </a:lnSpc>
              <a:buFont typeface="Arial"/>
              <a:buChar char="•"/>
            </a:pPr>
            <a:r>
              <a:rPr lang="en-US" sz="2409">
                <a:solidFill>
                  <a:srgbClr val="F6E0F5"/>
                </a:solidFill>
                <a:latin typeface="Garet"/>
                <a:ea typeface="Garet"/>
                <a:cs typeface="Garet"/>
                <a:sym typeface="Garet"/>
              </a:rPr>
              <a:t>Training data bias can result in unjust AI outcomes.</a:t>
            </a:r>
          </a:p>
          <a:p>
            <a:pPr algn="l" marL="520254" indent="-260127" lvl="1">
              <a:lnSpc>
                <a:spcPts val="3373"/>
              </a:lnSpc>
              <a:buFont typeface="Arial"/>
              <a:buChar char="•"/>
            </a:pPr>
            <a:r>
              <a:rPr lang="en-US" sz="2409">
                <a:solidFill>
                  <a:srgbClr val="F6E0F5"/>
                </a:solidFill>
                <a:latin typeface="Garet"/>
                <a:ea typeface="Garet"/>
                <a:cs typeface="Garet"/>
                <a:sym typeface="Garet"/>
              </a:rPr>
              <a:t>Operational costs: Small organizations face barriers maintaining expensive AI systems.</a:t>
            </a:r>
          </a:p>
          <a:p>
            <a:pPr algn="l" marL="520254" indent="-260127" lvl="1">
              <a:lnSpc>
                <a:spcPts val="3373"/>
              </a:lnSpc>
              <a:buAutoNum type="arabicPeriod" startAt="1"/>
            </a:pPr>
            <a:r>
              <a:rPr lang="en-US" sz="2409">
                <a:solidFill>
                  <a:srgbClr val="F6E0F5"/>
                </a:solidFill>
                <a:latin typeface="Garet"/>
                <a:ea typeface="Garet"/>
                <a:cs typeface="Garet"/>
                <a:sym typeface="Garet"/>
              </a:rPr>
              <a:t>     </a:t>
            </a:r>
            <a:r>
              <a:rPr lang="en-US" b="true" sz="2409" i="true">
                <a:solidFill>
                  <a:srgbClr val="F6E0F5"/>
                </a:solidFill>
                <a:latin typeface="Garet Bold Italics"/>
                <a:ea typeface="Garet Bold Italics"/>
                <a:cs typeface="Garet Bold Italics"/>
                <a:sym typeface="Garet Bold Italics"/>
              </a:rPr>
              <a:t>Overfitting and Generalization Issues</a:t>
            </a:r>
          </a:p>
          <a:p>
            <a:pPr algn="l" marL="520254" indent="-260127" lvl="1">
              <a:lnSpc>
                <a:spcPts val="3373"/>
              </a:lnSpc>
              <a:buFont typeface="Arial"/>
              <a:buChar char="•"/>
            </a:pPr>
            <a:r>
              <a:rPr lang="en-US" sz="2409">
                <a:solidFill>
                  <a:srgbClr val="F6E0F5"/>
                </a:solidFill>
                <a:latin typeface="Garet"/>
                <a:ea typeface="Garet"/>
                <a:cs typeface="Garet"/>
                <a:sym typeface="Garet"/>
              </a:rPr>
              <a:t>AI models may overfit training data, causing poor performance.</a:t>
            </a:r>
          </a:p>
          <a:p>
            <a:pPr algn="l" marL="520254" indent="-260127" lvl="1">
              <a:lnSpc>
                <a:spcPts val="3373"/>
              </a:lnSpc>
              <a:buFont typeface="Arial"/>
              <a:buChar char="•"/>
            </a:pPr>
            <a:r>
              <a:rPr lang="en-US" sz="2409">
                <a:solidFill>
                  <a:srgbClr val="F6E0F5"/>
                </a:solidFill>
                <a:latin typeface="Garet"/>
                <a:ea typeface="Garet"/>
                <a:cs typeface="Garet"/>
                <a:sym typeface="Garet"/>
              </a:rPr>
              <a:t>Solution: Regularization, cross-validation needed for model generalization.</a:t>
            </a:r>
          </a:p>
          <a:p>
            <a:pPr algn="l" marL="520254" indent="-260127" lvl="1">
              <a:lnSpc>
                <a:spcPts val="3373"/>
              </a:lnSpc>
              <a:buAutoNum type="arabicPeriod" startAt="1"/>
            </a:pPr>
            <a:r>
              <a:rPr lang="en-US" sz="2409">
                <a:solidFill>
                  <a:srgbClr val="F6E0F5"/>
                </a:solidFill>
                <a:latin typeface="Garet"/>
                <a:ea typeface="Garet"/>
                <a:cs typeface="Garet"/>
                <a:sym typeface="Garet"/>
              </a:rPr>
              <a:t>     </a:t>
            </a:r>
            <a:r>
              <a:rPr lang="en-US" b="true" sz="2409" i="true">
                <a:solidFill>
                  <a:srgbClr val="F6E0F5"/>
                </a:solidFill>
                <a:latin typeface="Garet Bold Italics"/>
                <a:ea typeface="Garet Bold Italics"/>
                <a:cs typeface="Garet Bold Italics"/>
                <a:sym typeface="Garet Bold Italics"/>
              </a:rPr>
              <a:t>Ethical Concerns</a:t>
            </a:r>
          </a:p>
          <a:p>
            <a:pPr algn="l" marL="520254" indent="-260127" lvl="1">
              <a:lnSpc>
                <a:spcPts val="3373"/>
              </a:lnSpc>
              <a:buFont typeface="Arial"/>
              <a:buChar char="•"/>
            </a:pPr>
            <a:r>
              <a:rPr lang="en-US" sz="2409">
                <a:solidFill>
                  <a:srgbClr val="F6E0F5"/>
                </a:solidFill>
                <a:latin typeface="Garet"/>
                <a:ea typeface="Garet"/>
                <a:cs typeface="Garet"/>
                <a:sym typeface="Garet"/>
              </a:rPr>
              <a:t>AI raises privacy, surveillance, data misuse.</a:t>
            </a:r>
          </a:p>
          <a:p>
            <a:pPr algn="l" marL="520254" indent="-260127" lvl="1">
              <a:lnSpc>
                <a:spcPts val="3373"/>
              </a:lnSpc>
              <a:buFont typeface="Arial"/>
              <a:buChar char="•"/>
            </a:pPr>
            <a:r>
              <a:rPr lang="en-US" sz="2409">
                <a:solidFill>
                  <a:srgbClr val="F6E0F5"/>
                </a:solidFill>
                <a:latin typeface="Garet"/>
                <a:ea typeface="Garet"/>
                <a:cs typeface="Garet"/>
                <a:sym typeface="Garet"/>
              </a:rPr>
              <a:t>Privacy: AI systems raise privacy concerns, ethical debates.</a:t>
            </a:r>
          </a:p>
          <a:p>
            <a:pPr algn="l" marL="520254" indent="-260127" lvl="1">
              <a:lnSpc>
                <a:spcPts val="3373"/>
              </a:lnSpc>
              <a:buAutoNum type="arabicPeriod" startAt="1"/>
            </a:pPr>
            <a:r>
              <a:rPr lang="en-US" sz="2409">
                <a:solidFill>
                  <a:srgbClr val="F6E0F5"/>
                </a:solidFill>
                <a:latin typeface="Garet"/>
                <a:ea typeface="Garet"/>
                <a:cs typeface="Garet"/>
                <a:sym typeface="Garet"/>
              </a:rPr>
              <a:t>     </a:t>
            </a:r>
            <a:r>
              <a:rPr lang="en-US" b="true" sz="2409" i="true">
                <a:solidFill>
                  <a:srgbClr val="F6E0F5"/>
                </a:solidFill>
                <a:latin typeface="Garet Bold Italics"/>
                <a:ea typeface="Garet Bold Italics"/>
                <a:cs typeface="Garet Bold Italics"/>
                <a:sym typeface="Garet Bold Italics"/>
              </a:rPr>
              <a:t>Job Displacement</a:t>
            </a:r>
          </a:p>
          <a:p>
            <a:pPr algn="l" marL="520254" indent="-260127" lvl="1">
              <a:lnSpc>
                <a:spcPts val="3373"/>
              </a:lnSpc>
              <a:buFont typeface="Arial"/>
              <a:buChar char="•"/>
            </a:pPr>
            <a:r>
              <a:rPr lang="en-US" sz="2409">
                <a:solidFill>
                  <a:srgbClr val="F6E0F5"/>
                </a:solidFill>
                <a:latin typeface="Garet"/>
                <a:ea typeface="Garet"/>
                <a:cs typeface="Garet"/>
                <a:sym typeface="Garet"/>
              </a:rPr>
              <a:t>AI-driven automation causing job losses in manufacturing, customer service.</a:t>
            </a:r>
          </a:p>
          <a:p>
            <a:pPr algn="l" marL="520254" indent="-260127" lvl="1">
              <a:lnSpc>
                <a:spcPts val="3373"/>
              </a:lnSpc>
              <a:buFont typeface="Arial"/>
              <a:buChar char="•"/>
            </a:pPr>
            <a:r>
              <a:rPr lang="en-US" sz="2409">
                <a:solidFill>
                  <a:srgbClr val="F6E0F5"/>
                </a:solidFill>
                <a:latin typeface="Garet"/>
                <a:ea typeface="Garet"/>
                <a:cs typeface="Garet"/>
                <a:sym typeface="Garet"/>
              </a:rPr>
              <a:t>Challenge: Essential programs for AI job displacement.</a:t>
            </a:r>
          </a:p>
        </p:txBody>
      </p:sp>
      <p:sp>
        <p:nvSpPr>
          <p:cNvPr name="Freeform 10" id="10"/>
          <p:cNvSpPr/>
          <p:nvPr/>
        </p:nvSpPr>
        <p:spPr>
          <a:xfrm flipH="false" flipV="false" rot="0">
            <a:off x="10891796" y="2458873"/>
            <a:ext cx="6752853" cy="5917188"/>
          </a:xfrm>
          <a:custGeom>
            <a:avLst/>
            <a:gdLst/>
            <a:ahLst/>
            <a:cxnLst/>
            <a:rect r="r" b="b" t="t" l="l"/>
            <a:pathLst>
              <a:path h="5917188" w="6752853">
                <a:moveTo>
                  <a:pt x="0" y="0"/>
                </a:moveTo>
                <a:lnTo>
                  <a:pt x="6752853" y="0"/>
                </a:lnTo>
                <a:lnTo>
                  <a:pt x="6752853" y="5917187"/>
                </a:lnTo>
                <a:lnTo>
                  <a:pt x="0" y="5917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438530" y="458242"/>
            <a:ext cx="11410941" cy="896112"/>
          </a:xfrm>
          <a:prstGeom prst="rect">
            <a:avLst/>
          </a:prstGeom>
        </p:spPr>
        <p:txBody>
          <a:bodyPr anchor="t" rtlCol="false" tIns="0" lIns="0" bIns="0" rIns="0">
            <a:spAutoFit/>
          </a:bodyPr>
          <a:lstStyle/>
          <a:p>
            <a:pPr algn="ctr">
              <a:lnSpc>
                <a:spcPts val="6625"/>
              </a:lnSpc>
            </a:pPr>
            <a:r>
              <a:rPr lang="en-US" sz="6901" b="true">
                <a:solidFill>
                  <a:srgbClr val="F6E0F5"/>
                </a:solidFill>
                <a:latin typeface="Garet Bold"/>
                <a:ea typeface="Garet Bold"/>
                <a:cs typeface="Garet Bold"/>
                <a:sym typeface="Garet Bold"/>
              </a:rPr>
              <a:t>Major Drawbacks of CA</a:t>
            </a:r>
          </a:p>
        </p:txBody>
      </p:sp>
    </p:spTree>
  </p:cSld>
  <p:clrMapOvr>
    <a:masterClrMapping/>
  </p:clrMapOvr>
</p:sld>
</file>

<file path=ppt/slides/slide2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7995535">
            <a:off x="-3295019" y="5458213"/>
            <a:ext cx="7503886" cy="8229600"/>
          </a:xfrm>
          <a:custGeom>
            <a:avLst/>
            <a:gdLst/>
            <a:ahLst/>
            <a:cxnLst/>
            <a:rect r="r" b="b" t="t" l="l"/>
            <a:pathLst>
              <a:path h="8229600" w="7503886">
                <a:moveTo>
                  <a:pt x="0" y="0"/>
                </a:moveTo>
                <a:lnTo>
                  <a:pt x="7503886" y="0"/>
                </a:lnTo>
                <a:lnTo>
                  <a:pt x="7503886"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4396959">
            <a:off x="13278447" y="-3851231"/>
            <a:ext cx="7961707" cy="7702462"/>
          </a:xfrm>
          <a:custGeom>
            <a:avLst/>
            <a:gdLst/>
            <a:ahLst/>
            <a:cxnLst/>
            <a:rect r="r" b="b" t="t" l="l"/>
            <a:pathLst>
              <a:path h="7702462" w="7961707">
                <a:moveTo>
                  <a:pt x="0" y="0"/>
                </a:moveTo>
                <a:lnTo>
                  <a:pt x="7961706" y="0"/>
                </a:lnTo>
                <a:lnTo>
                  <a:pt x="7961706" y="7702462"/>
                </a:lnTo>
                <a:lnTo>
                  <a:pt x="0" y="7702462"/>
                </a:lnTo>
                <a:lnTo>
                  <a:pt x="0" y="0"/>
                </a:lnTo>
                <a:close/>
              </a:path>
            </a:pathLst>
          </a:custGeom>
          <a:blipFill>
            <a:blip r:embed="rId5"/>
            <a:stretch>
              <a:fillRect l="0" t="0" r="0" b="0"/>
            </a:stretch>
          </a:blipFill>
        </p:spPr>
      </p:sp>
      <p:sp>
        <p:nvSpPr>
          <p:cNvPr name="TextBox 11" id="11"/>
          <p:cNvSpPr txBox="true"/>
          <p:nvPr/>
        </p:nvSpPr>
        <p:spPr>
          <a:xfrm rot="0">
            <a:off x="2396158" y="3596487"/>
            <a:ext cx="13495683" cy="2762150"/>
          </a:xfrm>
          <a:prstGeom prst="rect">
            <a:avLst/>
          </a:prstGeom>
        </p:spPr>
        <p:txBody>
          <a:bodyPr anchor="t" rtlCol="false" tIns="0" lIns="0" bIns="0" rIns="0">
            <a:spAutoFit/>
          </a:bodyPr>
          <a:lstStyle/>
          <a:p>
            <a:pPr algn="ctr">
              <a:lnSpc>
                <a:spcPts val="10799"/>
              </a:lnSpc>
            </a:pPr>
            <a:r>
              <a:rPr lang="en-US" sz="9999" b="true">
                <a:solidFill>
                  <a:srgbClr val="F6E0F5"/>
                </a:solidFill>
                <a:latin typeface="Garet Bold"/>
                <a:ea typeface="Garet Bold"/>
                <a:cs typeface="Garet Bold"/>
                <a:sym typeface="Garet Bold"/>
              </a:rPr>
              <a:t>Specific Examples of CA Applications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300081" y="1299925"/>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3976133" y="523619"/>
            <a:ext cx="4264019" cy="2988436"/>
          </a:xfrm>
          <a:custGeom>
            <a:avLst/>
            <a:gdLst/>
            <a:ahLst/>
            <a:cxnLst/>
            <a:rect r="r" b="b" t="t" l="l"/>
            <a:pathLst>
              <a:path h="2988436" w="4264019">
                <a:moveTo>
                  <a:pt x="0" y="0"/>
                </a:moveTo>
                <a:lnTo>
                  <a:pt x="4264019" y="0"/>
                </a:lnTo>
                <a:lnTo>
                  <a:pt x="4264019" y="2988436"/>
                </a:lnTo>
                <a:lnTo>
                  <a:pt x="0" y="2988436"/>
                </a:lnTo>
                <a:lnTo>
                  <a:pt x="0" y="0"/>
                </a:lnTo>
                <a:close/>
              </a:path>
            </a:pathLst>
          </a:custGeom>
          <a:blipFill>
            <a:blip r:embed="rId4"/>
            <a:stretch>
              <a:fillRect l="-391" t="-12385" r="-337" b="-18272"/>
            </a:stretch>
          </a:blipFill>
        </p:spPr>
      </p:sp>
      <p:sp>
        <p:nvSpPr>
          <p:cNvPr name="Freeform 10" id="10"/>
          <p:cNvSpPr/>
          <p:nvPr/>
        </p:nvSpPr>
        <p:spPr>
          <a:xfrm flipH="false" flipV="false" rot="0">
            <a:off x="2006719" y="6307357"/>
            <a:ext cx="6233434" cy="2862483"/>
          </a:xfrm>
          <a:custGeom>
            <a:avLst/>
            <a:gdLst/>
            <a:ahLst/>
            <a:cxnLst/>
            <a:rect r="r" b="b" t="t" l="l"/>
            <a:pathLst>
              <a:path h="2862483" w="6233434">
                <a:moveTo>
                  <a:pt x="0" y="0"/>
                </a:moveTo>
                <a:lnTo>
                  <a:pt x="6233433" y="0"/>
                </a:lnTo>
                <a:lnTo>
                  <a:pt x="6233433" y="2862483"/>
                </a:lnTo>
                <a:lnTo>
                  <a:pt x="0" y="2862483"/>
                </a:lnTo>
                <a:lnTo>
                  <a:pt x="0" y="0"/>
                </a:lnTo>
                <a:close/>
              </a:path>
            </a:pathLst>
          </a:custGeom>
          <a:blipFill>
            <a:blip r:embed="rId5"/>
            <a:stretch>
              <a:fillRect l="0" t="0" r="0" b="0"/>
            </a:stretch>
          </a:blipFill>
        </p:spPr>
      </p:sp>
      <p:sp>
        <p:nvSpPr>
          <p:cNvPr name="Freeform 11" id="11"/>
          <p:cNvSpPr/>
          <p:nvPr/>
        </p:nvSpPr>
        <p:spPr>
          <a:xfrm flipH="false" flipV="false" rot="0">
            <a:off x="9823641" y="3450428"/>
            <a:ext cx="5296739" cy="3239261"/>
          </a:xfrm>
          <a:custGeom>
            <a:avLst/>
            <a:gdLst/>
            <a:ahLst/>
            <a:cxnLst/>
            <a:rect r="r" b="b" t="t" l="l"/>
            <a:pathLst>
              <a:path h="3239261" w="5296739">
                <a:moveTo>
                  <a:pt x="0" y="0"/>
                </a:moveTo>
                <a:lnTo>
                  <a:pt x="5296739" y="0"/>
                </a:lnTo>
                <a:lnTo>
                  <a:pt x="5296739" y="3239261"/>
                </a:lnTo>
                <a:lnTo>
                  <a:pt x="0" y="3239261"/>
                </a:lnTo>
                <a:lnTo>
                  <a:pt x="0" y="0"/>
                </a:lnTo>
                <a:close/>
              </a:path>
            </a:pathLst>
          </a:custGeom>
          <a:blipFill>
            <a:blip r:embed="rId6"/>
            <a:stretch>
              <a:fillRect l="0" t="-41493" r="0" b="-20641"/>
            </a:stretch>
          </a:blipFill>
        </p:spPr>
      </p:sp>
      <p:sp>
        <p:nvSpPr>
          <p:cNvPr name="TextBox 12" id="12"/>
          <p:cNvSpPr txBox="true"/>
          <p:nvPr/>
        </p:nvSpPr>
        <p:spPr>
          <a:xfrm rot="0">
            <a:off x="8771317" y="640371"/>
            <a:ext cx="8915065" cy="2871684"/>
          </a:xfrm>
          <a:prstGeom prst="rect">
            <a:avLst/>
          </a:prstGeom>
        </p:spPr>
        <p:txBody>
          <a:bodyPr anchor="t" rtlCol="false" tIns="0" lIns="0" bIns="0" rIns="0">
            <a:spAutoFit/>
          </a:bodyPr>
          <a:lstStyle/>
          <a:p>
            <a:pPr algn="r">
              <a:lnSpc>
                <a:spcPts val="5459"/>
              </a:lnSpc>
            </a:pPr>
            <a:r>
              <a:rPr lang="en-US" sz="3900" b="true">
                <a:solidFill>
                  <a:srgbClr val="F6E0F5"/>
                </a:solidFill>
                <a:latin typeface="Garet Bold"/>
                <a:ea typeface="Garet Bold"/>
                <a:cs typeface="Garet Bold"/>
                <a:sym typeface="Garet Bold"/>
              </a:rPr>
              <a:t>VARIETY</a:t>
            </a:r>
          </a:p>
          <a:p>
            <a:pPr algn="r">
              <a:lnSpc>
                <a:spcPts val="3476"/>
              </a:lnSpc>
            </a:pPr>
            <a:r>
              <a:rPr lang="en-US" sz="2483">
                <a:solidFill>
                  <a:srgbClr val="F6E0F5"/>
                </a:solidFill>
                <a:latin typeface="Garet"/>
                <a:ea typeface="Garet"/>
                <a:cs typeface="Garet"/>
                <a:sym typeface="Garet"/>
              </a:rPr>
              <a:t>Big</a:t>
            </a:r>
            <a:r>
              <a:rPr lang="en-US" sz="2483">
                <a:solidFill>
                  <a:srgbClr val="F6E0F5"/>
                </a:solidFill>
                <a:latin typeface="Garet"/>
                <a:ea typeface="Garet"/>
                <a:cs typeface="Garet"/>
                <a:sym typeface="Garet"/>
              </a:rPr>
              <a:t> Data comes in many forms, including structured, unstructured, and semi-structured formats. For example, text, audio, video, and images are all common forms of unstructured data.</a:t>
            </a:r>
          </a:p>
          <a:p>
            <a:pPr algn="r">
              <a:lnSpc>
                <a:spcPts val="3476"/>
              </a:lnSpc>
              <a:spcBef>
                <a:spcPct val="0"/>
              </a:spcBef>
            </a:pPr>
          </a:p>
        </p:txBody>
      </p:sp>
      <p:sp>
        <p:nvSpPr>
          <p:cNvPr name="TextBox 13" id="13"/>
          <p:cNvSpPr txBox="true"/>
          <p:nvPr/>
        </p:nvSpPr>
        <p:spPr>
          <a:xfrm rot="0">
            <a:off x="1028700" y="3669558"/>
            <a:ext cx="8272872" cy="2871684"/>
          </a:xfrm>
          <a:prstGeom prst="rect">
            <a:avLst/>
          </a:prstGeom>
        </p:spPr>
        <p:txBody>
          <a:bodyPr anchor="t" rtlCol="false" tIns="0" lIns="0" bIns="0" rIns="0">
            <a:spAutoFit/>
          </a:bodyPr>
          <a:lstStyle/>
          <a:p>
            <a:pPr algn="just">
              <a:lnSpc>
                <a:spcPts val="5459"/>
              </a:lnSpc>
            </a:pPr>
            <a:r>
              <a:rPr lang="en-US" sz="3900" b="true">
                <a:solidFill>
                  <a:srgbClr val="F6E0F5"/>
                </a:solidFill>
                <a:latin typeface="Garet Bold"/>
                <a:ea typeface="Garet Bold"/>
                <a:cs typeface="Garet Bold"/>
                <a:sym typeface="Garet Bold"/>
              </a:rPr>
              <a:t>VERACITY</a:t>
            </a:r>
          </a:p>
          <a:p>
            <a:pPr algn="just">
              <a:lnSpc>
                <a:spcPts val="3476"/>
              </a:lnSpc>
            </a:pPr>
            <a:r>
              <a:rPr lang="en-US" sz="2483">
                <a:solidFill>
                  <a:srgbClr val="F6E0F5"/>
                </a:solidFill>
                <a:latin typeface="Garet"/>
                <a:ea typeface="Garet"/>
                <a:cs typeface="Garet"/>
                <a:sym typeface="Garet"/>
              </a:rPr>
              <a:t>Refers to the reliability and accuracy of data. Big Data is prone to uncertainty and errors, requiring careful validation and quality control to ensure insights are actionable.</a:t>
            </a:r>
          </a:p>
          <a:p>
            <a:pPr algn="just">
              <a:lnSpc>
                <a:spcPts val="3476"/>
              </a:lnSpc>
              <a:spcBef>
                <a:spcPct val="0"/>
              </a:spcBef>
            </a:pPr>
          </a:p>
        </p:txBody>
      </p:sp>
      <p:sp>
        <p:nvSpPr>
          <p:cNvPr name="TextBox 14" id="14"/>
          <p:cNvSpPr txBox="true"/>
          <p:nvPr/>
        </p:nvSpPr>
        <p:spPr>
          <a:xfrm rot="0">
            <a:off x="8942150" y="6386616"/>
            <a:ext cx="8317150" cy="2871684"/>
          </a:xfrm>
          <a:prstGeom prst="rect">
            <a:avLst/>
          </a:prstGeom>
        </p:spPr>
        <p:txBody>
          <a:bodyPr anchor="t" rtlCol="false" tIns="0" lIns="0" bIns="0" rIns="0">
            <a:spAutoFit/>
          </a:bodyPr>
          <a:lstStyle/>
          <a:p>
            <a:pPr algn="r">
              <a:lnSpc>
                <a:spcPts val="5459"/>
              </a:lnSpc>
            </a:pPr>
            <a:r>
              <a:rPr lang="en-US" sz="3900" b="true">
                <a:solidFill>
                  <a:srgbClr val="F6E0F5"/>
                </a:solidFill>
                <a:latin typeface="Garet Bold"/>
                <a:ea typeface="Garet Bold"/>
                <a:cs typeface="Garet Bold"/>
                <a:sym typeface="Garet Bold"/>
              </a:rPr>
              <a:t>VALUE</a:t>
            </a:r>
          </a:p>
          <a:p>
            <a:pPr algn="r">
              <a:lnSpc>
                <a:spcPts val="3476"/>
              </a:lnSpc>
            </a:pPr>
            <a:r>
              <a:rPr lang="en-US" sz="2483">
                <a:solidFill>
                  <a:srgbClr val="F6E0F5"/>
                </a:solidFill>
                <a:latin typeface="Garet"/>
                <a:ea typeface="Garet"/>
                <a:cs typeface="Garet"/>
                <a:sym typeface="Garet"/>
              </a:rPr>
              <a:t>The utility of</a:t>
            </a:r>
            <a:r>
              <a:rPr lang="en-US" sz="2483">
                <a:solidFill>
                  <a:srgbClr val="F6E0F5"/>
                </a:solidFill>
                <a:latin typeface="Garet"/>
                <a:ea typeface="Garet"/>
                <a:cs typeface="Garet"/>
                <a:sym typeface="Garet"/>
              </a:rPr>
              <a:t> data lies in its ability to provide insights. Not all Big Data is valuable, so organizations must filter and preprocess data to extract useful information relevant to their needs.</a:t>
            </a:r>
          </a:p>
          <a:p>
            <a:pPr algn="r">
              <a:lnSpc>
                <a:spcPts val="3476"/>
              </a:lnSpc>
              <a:spcBef>
                <a:spcPct val="0"/>
              </a:spcBef>
            </a:pPr>
          </a:p>
        </p:txBody>
      </p:sp>
    </p:spTree>
  </p:cSld>
  <p:clrMapOvr>
    <a:masterClrMapping/>
  </p:clrMapOvr>
</p:sld>
</file>

<file path=ppt/slides/slide2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207648" y="1937299"/>
            <a:ext cx="4084475" cy="2509334"/>
          </a:xfrm>
          <a:custGeom>
            <a:avLst/>
            <a:gdLst/>
            <a:ahLst/>
            <a:cxnLst/>
            <a:rect r="r" b="b" t="t" l="l"/>
            <a:pathLst>
              <a:path h="2509334" w="4084475">
                <a:moveTo>
                  <a:pt x="0" y="0"/>
                </a:moveTo>
                <a:lnTo>
                  <a:pt x="4084475" y="0"/>
                </a:lnTo>
                <a:lnTo>
                  <a:pt x="4084475" y="2509333"/>
                </a:lnTo>
                <a:lnTo>
                  <a:pt x="0" y="2509333"/>
                </a:lnTo>
                <a:lnTo>
                  <a:pt x="0" y="0"/>
                </a:lnTo>
                <a:close/>
              </a:path>
            </a:pathLst>
          </a:custGeom>
          <a:blipFill>
            <a:blip r:embed="rId4"/>
            <a:stretch>
              <a:fillRect l="-5999" t="-7811" r="-1919" b="0"/>
            </a:stretch>
          </a:blipFill>
        </p:spPr>
      </p:sp>
      <p:sp>
        <p:nvSpPr>
          <p:cNvPr name="Freeform 10" id="10"/>
          <p:cNvSpPr/>
          <p:nvPr/>
        </p:nvSpPr>
        <p:spPr>
          <a:xfrm flipH="false" flipV="false" rot="0">
            <a:off x="6702323" y="2037311"/>
            <a:ext cx="4134928" cy="2509334"/>
          </a:xfrm>
          <a:custGeom>
            <a:avLst/>
            <a:gdLst/>
            <a:ahLst/>
            <a:cxnLst/>
            <a:rect r="r" b="b" t="t" l="l"/>
            <a:pathLst>
              <a:path h="2509334" w="4134928">
                <a:moveTo>
                  <a:pt x="0" y="0"/>
                </a:moveTo>
                <a:lnTo>
                  <a:pt x="4134928" y="0"/>
                </a:lnTo>
                <a:lnTo>
                  <a:pt x="4134928" y="2509334"/>
                </a:lnTo>
                <a:lnTo>
                  <a:pt x="0" y="2509334"/>
                </a:lnTo>
                <a:lnTo>
                  <a:pt x="0" y="0"/>
                </a:lnTo>
                <a:close/>
              </a:path>
            </a:pathLst>
          </a:custGeom>
          <a:blipFill>
            <a:blip r:embed="rId5"/>
            <a:stretch>
              <a:fillRect l="-7735" t="-8423" r="-9239" b="0"/>
            </a:stretch>
          </a:blipFill>
        </p:spPr>
      </p:sp>
      <p:sp>
        <p:nvSpPr>
          <p:cNvPr name="Freeform 11" id="11"/>
          <p:cNvSpPr/>
          <p:nvPr/>
        </p:nvSpPr>
        <p:spPr>
          <a:xfrm flipH="false" flipV="false" rot="0">
            <a:off x="11895692" y="2000969"/>
            <a:ext cx="4522365" cy="2509334"/>
          </a:xfrm>
          <a:custGeom>
            <a:avLst/>
            <a:gdLst/>
            <a:ahLst/>
            <a:cxnLst/>
            <a:rect r="r" b="b" t="t" l="l"/>
            <a:pathLst>
              <a:path h="2509334" w="4522365">
                <a:moveTo>
                  <a:pt x="0" y="0"/>
                </a:moveTo>
                <a:lnTo>
                  <a:pt x="4522364" y="0"/>
                </a:lnTo>
                <a:lnTo>
                  <a:pt x="4522364" y="2509334"/>
                </a:lnTo>
                <a:lnTo>
                  <a:pt x="0" y="2509334"/>
                </a:lnTo>
                <a:lnTo>
                  <a:pt x="0" y="0"/>
                </a:lnTo>
                <a:close/>
              </a:path>
            </a:pathLst>
          </a:custGeom>
          <a:blipFill>
            <a:blip r:embed="rId6"/>
            <a:stretch>
              <a:fillRect l="-6619" t="-14166" r="-5998" b="0"/>
            </a:stretch>
          </a:blipFill>
        </p:spPr>
      </p:sp>
      <p:sp>
        <p:nvSpPr>
          <p:cNvPr name="Freeform 12" id="12"/>
          <p:cNvSpPr/>
          <p:nvPr/>
        </p:nvSpPr>
        <p:spPr>
          <a:xfrm flipH="false" flipV="false" rot="0">
            <a:off x="3249885" y="5660281"/>
            <a:ext cx="4742114" cy="2509334"/>
          </a:xfrm>
          <a:custGeom>
            <a:avLst/>
            <a:gdLst/>
            <a:ahLst/>
            <a:cxnLst/>
            <a:rect r="r" b="b" t="t" l="l"/>
            <a:pathLst>
              <a:path h="2509334" w="4742114">
                <a:moveTo>
                  <a:pt x="0" y="0"/>
                </a:moveTo>
                <a:lnTo>
                  <a:pt x="4742114" y="0"/>
                </a:lnTo>
                <a:lnTo>
                  <a:pt x="4742114" y="2509333"/>
                </a:lnTo>
                <a:lnTo>
                  <a:pt x="0" y="2509333"/>
                </a:lnTo>
                <a:lnTo>
                  <a:pt x="0" y="0"/>
                </a:lnTo>
                <a:close/>
              </a:path>
            </a:pathLst>
          </a:custGeom>
          <a:blipFill>
            <a:blip r:embed="rId7"/>
            <a:stretch>
              <a:fillRect l="-2915" t="0" r="-2915" b="0"/>
            </a:stretch>
          </a:blipFill>
        </p:spPr>
      </p:sp>
      <p:sp>
        <p:nvSpPr>
          <p:cNvPr name="Freeform 13" id="13"/>
          <p:cNvSpPr/>
          <p:nvPr/>
        </p:nvSpPr>
        <p:spPr>
          <a:xfrm flipH="false" flipV="false" rot="0">
            <a:off x="9645488" y="5660281"/>
            <a:ext cx="4900278" cy="2509334"/>
          </a:xfrm>
          <a:custGeom>
            <a:avLst/>
            <a:gdLst/>
            <a:ahLst/>
            <a:cxnLst/>
            <a:rect r="r" b="b" t="t" l="l"/>
            <a:pathLst>
              <a:path h="2509334" w="4900278">
                <a:moveTo>
                  <a:pt x="0" y="0"/>
                </a:moveTo>
                <a:lnTo>
                  <a:pt x="4900278" y="0"/>
                </a:lnTo>
                <a:lnTo>
                  <a:pt x="4900278" y="2509333"/>
                </a:lnTo>
                <a:lnTo>
                  <a:pt x="0" y="2509333"/>
                </a:lnTo>
                <a:lnTo>
                  <a:pt x="0" y="0"/>
                </a:lnTo>
                <a:close/>
              </a:path>
            </a:pathLst>
          </a:custGeom>
          <a:blipFill>
            <a:blip r:embed="rId8"/>
            <a:stretch>
              <a:fillRect l="0" t="0" r="-13795" b="0"/>
            </a:stretch>
          </a:blipFill>
        </p:spPr>
      </p:sp>
      <p:grpSp>
        <p:nvGrpSpPr>
          <p:cNvPr name="Group 14" id="14"/>
          <p:cNvGrpSpPr/>
          <p:nvPr/>
        </p:nvGrpSpPr>
        <p:grpSpPr>
          <a:xfrm rot="0">
            <a:off x="3491141" y="67355"/>
            <a:ext cx="11305718" cy="1922690"/>
            <a:chOff x="0" y="0"/>
            <a:chExt cx="15074290" cy="2563587"/>
          </a:xfrm>
        </p:grpSpPr>
        <p:sp>
          <p:nvSpPr>
            <p:cNvPr name="TextBox 15" id="15"/>
            <p:cNvSpPr txBox="true"/>
            <p:nvPr/>
          </p:nvSpPr>
          <p:spPr>
            <a:xfrm rot="0">
              <a:off x="1338939" y="1031237"/>
              <a:ext cx="13735351"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Connectionist AI</a:t>
              </a:r>
            </a:p>
          </p:txBody>
        </p:sp>
        <p:sp>
          <p:nvSpPr>
            <p:cNvPr name="TextBox 16" id="16"/>
            <p:cNvSpPr txBox="true"/>
            <p:nvPr/>
          </p:nvSpPr>
          <p:spPr>
            <a:xfrm rot="0">
              <a:off x="0" y="-133350"/>
              <a:ext cx="10103162"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Applications of</a:t>
              </a:r>
            </a:p>
          </p:txBody>
        </p:sp>
      </p:grpSp>
      <p:sp>
        <p:nvSpPr>
          <p:cNvPr name="TextBox 17" id="17"/>
          <p:cNvSpPr txBox="true"/>
          <p:nvPr/>
        </p:nvSpPr>
        <p:spPr>
          <a:xfrm rot="0">
            <a:off x="709313" y="4608557"/>
            <a:ext cx="5081144" cy="904445"/>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Image Recognition and Computer Vision</a:t>
            </a:r>
          </a:p>
        </p:txBody>
      </p:sp>
      <p:sp>
        <p:nvSpPr>
          <p:cNvPr name="TextBox 18" id="18"/>
          <p:cNvSpPr txBox="true"/>
          <p:nvPr/>
        </p:nvSpPr>
        <p:spPr>
          <a:xfrm rot="0">
            <a:off x="11749118" y="4841907"/>
            <a:ext cx="5081144" cy="437744"/>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Healthcare and Medicine</a:t>
            </a:r>
          </a:p>
        </p:txBody>
      </p:sp>
      <p:sp>
        <p:nvSpPr>
          <p:cNvPr name="TextBox 19" id="19"/>
          <p:cNvSpPr txBox="true"/>
          <p:nvPr/>
        </p:nvSpPr>
        <p:spPr>
          <a:xfrm rot="0">
            <a:off x="6229215" y="4708570"/>
            <a:ext cx="5081144" cy="904445"/>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Natural Language Processing (NLP)</a:t>
            </a:r>
          </a:p>
        </p:txBody>
      </p:sp>
      <p:sp>
        <p:nvSpPr>
          <p:cNvPr name="TextBox 20" id="20"/>
          <p:cNvSpPr txBox="true"/>
          <p:nvPr/>
        </p:nvSpPr>
        <p:spPr>
          <a:xfrm rot="0">
            <a:off x="8786991" y="8327994"/>
            <a:ext cx="6617271" cy="437744"/>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Autonomous Systems and Robotics</a:t>
            </a:r>
          </a:p>
        </p:txBody>
      </p:sp>
      <p:sp>
        <p:nvSpPr>
          <p:cNvPr name="TextBox 21" id="21"/>
          <p:cNvSpPr txBox="true"/>
          <p:nvPr/>
        </p:nvSpPr>
        <p:spPr>
          <a:xfrm rot="0">
            <a:off x="2928856" y="8327994"/>
            <a:ext cx="5081144" cy="437744"/>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Speech Recognition</a:t>
            </a:r>
          </a:p>
        </p:txBody>
      </p:sp>
    </p:spTree>
  </p:cSld>
  <p:clrMapOvr>
    <a:masterClrMapping/>
  </p:clrMapOvr>
</p:sld>
</file>

<file path=ppt/slides/slide2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2268982" y="2234466"/>
            <a:ext cx="4355529" cy="2909034"/>
          </a:xfrm>
          <a:custGeom>
            <a:avLst/>
            <a:gdLst/>
            <a:ahLst/>
            <a:cxnLst/>
            <a:rect r="r" b="b" t="t" l="l"/>
            <a:pathLst>
              <a:path h="2909034" w="4355529">
                <a:moveTo>
                  <a:pt x="0" y="0"/>
                </a:moveTo>
                <a:lnTo>
                  <a:pt x="4355529" y="0"/>
                </a:lnTo>
                <a:lnTo>
                  <a:pt x="4355529" y="2909034"/>
                </a:lnTo>
                <a:lnTo>
                  <a:pt x="0" y="2909034"/>
                </a:lnTo>
                <a:lnTo>
                  <a:pt x="0" y="0"/>
                </a:lnTo>
                <a:close/>
              </a:path>
            </a:pathLst>
          </a:custGeom>
          <a:blipFill>
            <a:blip r:embed="rId4"/>
            <a:stretch>
              <a:fillRect l="-66247" t="0" r="-39081" b="-10969"/>
            </a:stretch>
          </a:blipFill>
        </p:spPr>
      </p:sp>
      <p:sp>
        <p:nvSpPr>
          <p:cNvPr name="Freeform 10" id="10"/>
          <p:cNvSpPr/>
          <p:nvPr/>
        </p:nvSpPr>
        <p:spPr>
          <a:xfrm flipH="false" flipV="false" rot="0">
            <a:off x="9613085" y="2234466"/>
            <a:ext cx="3414688" cy="2909034"/>
          </a:xfrm>
          <a:custGeom>
            <a:avLst/>
            <a:gdLst/>
            <a:ahLst/>
            <a:cxnLst/>
            <a:rect r="r" b="b" t="t" l="l"/>
            <a:pathLst>
              <a:path h="2909034" w="3414688">
                <a:moveTo>
                  <a:pt x="0" y="0"/>
                </a:moveTo>
                <a:lnTo>
                  <a:pt x="3414688" y="0"/>
                </a:lnTo>
                <a:lnTo>
                  <a:pt x="3414688" y="2909034"/>
                </a:lnTo>
                <a:lnTo>
                  <a:pt x="0" y="2909034"/>
                </a:lnTo>
                <a:lnTo>
                  <a:pt x="0" y="0"/>
                </a:lnTo>
                <a:close/>
              </a:path>
            </a:pathLst>
          </a:custGeom>
          <a:blipFill>
            <a:blip r:embed="rId5"/>
            <a:stretch>
              <a:fillRect l="0" t="-17676" r="0" b="0"/>
            </a:stretch>
          </a:blipFill>
        </p:spPr>
      </p:sp>
      <p:sp>
        <p:nvSpPr>
          <p:cNvPr name="Freeform 11" id="11"/>
          <p:cNvSpPr/>
          <p:nvPr/>
        </p:nvSpPr>
        <p:spPr>
          <a:xfrm flipH="false" flipV="false" rot="0">
            <a:off x="2702868" y="5391150"/>
            <a:ext cx="3487756" cy="3071058"/>
          </a:xfrm>
          <a:custGeom>
            <a:avLst/>
            <a:gdLst/>
            <a:ahLst/>
            <a:cxnLst/>
            <a:rect r="r" b="b" t="t" l="l"/>
            <a:pathLst>
              <a:path h="3071058" w="3487756">
                <a:moveTo>
                  <a:pt x="0" y="0"/>
                </a:moveTo>
                <a:lnTo>
                  <a:pt x="3487756" y="0"/>
                </a:lnTo>
                <a:lnTo>
                  <a:pt x="3487756" y="3071058"/>
                </a:lnTo>
                <a:lnTo>
                  <a:pt x="0" y="3071058"/>
                </a:lnTo>
                <a:lnTo>
                  <a:pt x="0" y="0"/>
                </a:lnTo>
                <a:close/>
              </a:path>
            </a:pathLst>
          </a:custGeom>
          <a:blipFill>
            <a:blip r:embed="rId6"/>
            <a:stretch>
              <a:fillRect l="-84966" t="-17544" r="0" b="0"/>
            </a:stretch>
          </a:blipFill>
        </p:spPr>
      </p:sp>
      <p:sp>
        <p:nvSpPr>
          <p:cNvPr name="Freeform 12" id="12"/>
          <p:cNvSpPr/>
          <p:nvPr/>
        </p:nvSpPr>
        <p:spPr>
          <a:xfrm flipH="false" flipV="false" rot="0">
            <a:off x="8767636" y="5462609"/>
            <a:ext cx="5105586" cy="3071058"/>
          </a:xfrm>
          <a:custGeom>
            <a:avLst/>
            <a:gdLst/>
            <a:ahLst/>
            <a:cxnLst/>
            <a:rect r="r" b="b" t="t" l="l"/>
            <a:pathLst>
              <a:path h="3071058" w="5105586">
                <a:moveTo>
                  <a:pt x="0" y="0"/>
                </a:moveTo>
                <a:lnTo>
                  <a:pt x="5105586" y="0"/>
                </a:lnTo>
                <a:lnTo>
                  <a:pt x="5105586" y="3071058"/>
                </a:lnTo>
                <a:lnTo>
                  <a:pt x="0" y="3071058"/>
                </a:lnTo>
                <a:lnTo>
                  <a:pt x="0" y="0"/>
                </a:lnTo>
                <a:close/>
              </a:path>
            </a:pathLst>
          </a:custGeom>
          <a:blipFill>
            <a:blip r:embed="rId7"/>
            <a:stretch>
              <a:fillRect l="0" t="0" r="-7412" b="0"/>
            </a:stretch>
          </a:blipFill>
        </p:spPr>
      </p:sp>
      <p:grpSp>
        <p:nvGrpSpPr>
          <p:cNvPr name="Group 13" id="13"/>
          <p:cNvGrpSpPr/>
          <p:nvPr/>
        </p:nvGrpSpPr>
        <p:grpSpPr>
          <a:xfrm rot="0">
            <a:off x="3491141" y="67355"/>
            <a:ext cx="11305718" cy="1922690"/>
            <a:chOff x="0" y="0"/>
            <a:chExt cx="15074290" cy="2563587"/>
          </a:xfrm>
        </p:grpSpPr>
        <p:sp>
          <p:nvSpPr>
            <p:cNvPr name="TextBox 14" id="14"/>
            <p:cNvSpPr txBox="true"/>
            <p:nvPr/>
          </p:nvSpPr>
          <p:spPr>
            <a:xfrm rot="0">
              <a:off x="1338939" y="1031237"/>
              <a:ext cx="13735351"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Connectionist AI</a:t>
              </a:r>
            </a:p>
          </p:txBody>
        </p:sp>
        <p:sp>
          <p:nvSpPr>
            <p:cNvPr name="TextBox 15" id="15"/>
            <p:cNvSpPr txBox="true"/>
            <p:nvPr/>
          </p:nvSpPr>
          <p:spPr>
            <a:xfrm rot="0">
              <a:off x="0" y="-133350"/>
              <a:ext cx="10103162"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Applications of</a:t>
              </a:r>
            </a:p>
          </p:txBody>
        </p:sp>
      </p:grpSp>
      <p:sp>
        <p:nvSpPr>
          <p:cNvPr name="TextBox 16" id="16"/>
          <p:cNvSpPr txBox="true"/>
          <p:nvPr/>
        </p:nvSpPr>
        <p:spPr>
          <a:xfrm rot="0">
            <a:off x="6239285" y="3217711"/>
            <a:ext cx="2904715" cy="904445"/>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Anomaly Detection</a:t>
            </a:r>
          </a:p>
        </p:txBody>
      </p:sp>
      <p:sp>
        <p:nvSpPr>
          <p:cNvPr name="TextBox 17" id="17"/>
          <p:cNvSpPr txBox="true"/>
          <p:nvPr/>
        </p:nvSpPr>
        <p:spPr>
          <a:xfrm rot="0">
            <a:off x="6190624" y="6455407"/>
            <a:ext cx="2395288" cy="904445"/>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Generative Models</a:t>
            </a:r>
          </a:p>
        </p:txBody>
      </p:sp>
      <p:sp>
        <p:nvSpPr>
          <p:cNvPr name="TextBox 18" id="18"/>
          <p:cNvSpPr txBox="true"/>
          <p:nvPr/>
        </p:nvSpPr>
        <p:spPr>
          <a:xfrm rot="0">
            <a:off x="14280603" y="6455407"/>
            <a:ext cx="1735271" cy="904445"/>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Gaming &amp; AI Agents</a:t>
            </a:r>
          </a:p>
        </p:txBody>
      </p:sp>
      <p:sp>
        <p:nvSpPr>
          <p:cNvPr name="TextBox 19" id="19"/>
          <p:cNvSpPr txBox="true"/>
          <p:nvPr/>
        </p:nvSpPr>
        <p:spPr>
          <a:xfrm rot="0">
            <a:off x="13328243" y="3217711"/>
            <a:ext cx="3335764" cy="904445"/>
          </a:xfrm>
          <a:prstGeom prst="rect">
            <a:avLst/>
          </a:prstGeom>
        </p:spPr>
        <p:txBody>
          <a:bodyPr anchor="t" rtlCol="false" tIns="0" lIns="0" bIns="0" rIns="0">
            <a:spAutoFit/>
          </a:bodyPr>
          <a:lstStyle/>
          <a:p>
            <a:pPr algn="ctr">
              <a:lnSpc>
                <a:spcPts val="3695"/>
              </a:lnSpc>
              <a:spcBef>
                <a:spcPct val="0"/>
              </a:spcBef>
            </a:pPr>
            <a:r>
              <a:rPr lang="en-US" sz="2639">
                <a:solidFill>
                  <a:srgbClr val="F6E0F5"/>
                </a:solidFill>
                <a:latin typeface="Garet"/>
                <a:ea typeface="Garet"/>
                <a:cs typeface="Garet"/>
                <a:sym typeface="Garet"/>
              </a:rPr>
              <a:t>Recommendation Systems</a:t>
            </a:r>
          </a:p>
        </p:txBody>
      </p:sp>
    </p:spTree>
  </p:cSld>
  <p:clrMapOvr>
    <a:masterClrMapping/>
  </p:clrMapOvr>
</p:sld>
</file>

<file path=ppt/slides/slide2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7995535">
            <a:off x="-3295019" y="5458213"/>
            <a:ext cx="7503886" cy="8229600"/>
          </a:xfrm>
          <a:custGeom>
            <a:avLst/>
            <a:gdLst/>
            <a:ahLst/>
            <a:cxnLst/>
            <a:rect r="r" b="b" t="t" l="l"/>
            <a:pathLst>
              <a:path h="8229600" w="7503886">
                <a:moveTo>
                  <a:pt x="0" y="0"/>
                </a:moveTo>
                <a:lnTo>
                  <a:pt x="7503886" y="0"/>
                </a:lnTo>
                <a:lnTo>
                  <a:pt x="7503886"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4396959">
            <a:off x="13278447" y="-3851231"/>
            <a:ext cx="7961707" cy="7702462"/>
          </a:xfrm>
          <a:custGeom>
            <a:avLst/>
            <a:gdLst/>
            <a:ahLst/>
            <a:cxnLst/>
            <a:rect r="r" b="b" t="t" l="l"/>
            <a:pathLst>
              <a:path h="7702462" w="7961707">
                <a:moveTo>
                  <a:pt x="0" y="0"/>
                </a:moveTo>
                <a:lnTo>
                  <a:pt x="7961706" y="0"/>
                </a:lnTo>
                <a:lnTo>
                  <a:pt x="7961706" y="7702462"/>
                </a:lnTo>
                <a:lnTo>
                  <a:pt x="0" y="7702462"/>
                </a:lnTo>
                <a:lnTo>
                  <a:pt x="0" y="0"/>
                </a:lnTo>
                <a:close/>
              </a:path>
            </a:pathLst>
          </a:custGeom>
          <a:blipFill>
            <a:blip r:embed="rId5"/>
            <a:stretch>
              <a:fillRect l="0" t="0" r="0" b="0"/>
            </a:stretch>
          </a:blipFill>
        </p:spPr>
      </p:sp>
      <p:sp>
        <p:nvSpPr>
          <p:cNvPr name="TextBox 11" id="11"/>
          <p:cNvSpPr txBox="true"/>
          <p:nvPr/>
        </p:nvSpPr>
        <p:spPr>
          <a:xfrm rot="0">
            <a:off x="1712429" y="3596487"/>
            <a:ext cx="14863142" cy="2762150"/>
          </a:xfrm>
          <a:prstGeom prst="rect">
            <a:avLst/>
          </a:prstGeom>
        </p:spPr>
        <p:txBody>
          <a:bodyPr anchor="t" rtlCol="false" tIns="0" lIns="0" bIns="0" rIns="0">
            <a:spAutoFit/>
          </a:bodyPr>
          <a:lstStyle/>
          <a:p>
            <a:pPr algn="ctr">
              <a:lnSpc>
                <a:spcPts val="10799"/>
              </a:lnSpc>
            </a:pPr>
            <a:r>
              <a:rPr lang="en-US" sz="9999" b="true">
                <a:solidFill>
                  <a:srgbClr val="F6E0F5"/>
                </a:solidFill>
                <a:latin typeface="Garet Bold"/>
                <a:ea typeface="Garet Bold"/>
                <a:cs typeface="Garet Bold"/>
                <a:sym typeface="Garet Bold"/>
              </a:rPr>
              <a:t>Issues and Solutions in CA Applications</a:t>
            </a:r>
          </a:p>
        </p:txBody>
      </p:sp>
    </p:spTree>
  </p:cSld>
  <p:clrMapOvr>
    <a:masterClrMapping/>
  </p:clrMapOvr>
</p:sld>
</file>

<file path=ppt/slides/slide2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4965307" y="1527316"/>
            <a:ext cx="8357386" cy="4107214"/>
          </a:xfrm>
          <a:custGeom>
            <a:avLst/>
            <a:gdLst/>
            <a:ahLst/>
            <a:cxnLst/>
            <a:rect r="r" b="b" t="t" l="l"/>
            <a:pathLst>
              <a:path h="4107214" w="8357386">
                <a:moveTo>
                  <a:pt x="0" y="0"/>
                </a:moveTo>
                <a:lnTo>
                  <a:pt x="8357386" y="0"/>
                </a:lnTo>
                <a:lnTo>
                  <a:pt x="8357386" y="4107214"/>
                </a:lnTo>
                <a:lnTo>
                  <a:pt x="0" y="4107214"/>
                </a:lnTo>
                <a:lnTo>
                  <a:pt x="0" y="0"/>
                </a:lnTo>
                <a:close/>
              </a:path>
            </a:pathLst>
          </a:custGeom>
          <a:blipFill>
            <a:blip r:embed="rId4"/>
            <a:stretch>
              <a:fillRect l="0" t="0" r="0" b="-103480"/>
            </a:stretch>
          </a:blipFill>
        </p:spPr>
      </p:sp>
      <p:sp>
        <p:nvSpPr>
          <p:cNvPr name="TextBox 10" id="10"/>
          <p:cNvSpPr txBox="true"/>
          <p:nvPr/>
        </p:nvSpPr>
        <p:spPr>
          <a:xfrm rot="0">
            <a:off x="2355025" y="5759868"/>
            <a:ext cx="13577949" cy="2500870"/>
          </a:xfrm>
          <a:prstGeom prst="rect">
            <a:avLst/>
          </a:prstGeom>
        </p:spPr>
        <p:txBody>
          <a:bodyPr anchor="t" rtlCol="false" tIns="0" lIns="0" bIns="0" rIns="0">
            <a:spAutoFit/>
          </a:bodyPr>
          <a:lstStyle/>
          <a:p>
            <a:pPr algn="l" marL="520254" indent="-260127" lvl="1">
              <a:lnSpc>
                <a:spcPts val="3373"/>
              </a:lnSpc>
              <a:buAutoNum type="arabicPeriod" startAt="1"/>
            </a:pPr>
            <a:r>
              <a:rPr lang="en-US" b="true" sz="2409" i="true">
                <a:solidFill>
                  <a:srgbClr val="F6E0F5"/>
                </a:solidFill>
                <a:latin typeface="Garet Bold Italics"/>
                <a:ea typeface="Garet Bold Italics"/>
                <a:cs typeface="Garet Bold Italics"/>
                <a:sym typeface="Garet Bold Italics"/>
              </a:rPr>
              <a:t> Dependence on Large Datasets</a:t>
            </a:r>
          </a:p>
          <a:p>
            <a:pPr algn="l">
              <a:lnSpc>
                <a:spcPts val="3373"/>
              </a:lnSpc>
            </a:pPr>
            <a:r>
              <a:rPr lang="en-US" sz="2409">
                <a:solidFill>
                  <a:srgbClr val="F6E0F5"/>
                </a:solidFill>
                <a:latin typeface="Garet"/>
                <a:ea typeface="Garet"/>
                <a:cs typeface="Garet"/>
                <a:sym typeface="Garet"/>
              </a:rPr>
              <a:t>           </a:t>
            </a:r>
            <a:r>
              <a:rPr lang="en-US" sz="2409">
                <a:solidFill>
                  <a:srgbClr val="F6E0F5"/>
                </a:solidFill>
                <a:latin typeface="Garet"/>
                <a:ea typeface="Garet"/>
                <a:cs typeface="Garet"/>
                <a:sym typeface="Garet"/>
              </a:rPr>
              <a:t>Solution: Utilize data augmentation, transfer learning, GANs for training.</a:t>
            </a:r>
          </a:p>
          <a:p>
            <a:pPr algn="l">
              <a:lnSpc>
                <a:spcPts val="3373"/>
              </a:lnSpc>
            </a:pPr>
            <a:r>
              <a:rPr lang="en-US" sz="2409">
                <a:solidFill>
                  <a:srgbClr val="F6E0F5"/>
                </a:solidFill>
                <a:latin typeface="Garet"/>
                <a:ea typeface="Garet"/>
                <a:cs typeface="Garet"/>
                <a:sym typeface="Garet"/>
              </a:rPr>
              <a:t>    2.</a:t>
            </a:r>
            <a:r>
              <a:rPr lang="en-US" sz="2409" i="true" b="true">
                <a:solidFill>
                  <a:srgbClr val="F6E0F5"/>
                </a:solidFill>
                <a:latin typeface="Garet Bold Italics"/>
                <a:ea typeface="Garet Bold Italics"/>
                <a:cs typeface="Garet Bold Italics"/>
                <a:sym typeface="Garet Bold Italics"/>
              </a:rPr>
              <a:t> </a:t>
            </a:r>
            <a:r>
              <a:rPr lang="en-US" sz="2409" i="true" b="true">
                <a:solidFill>
                  <a:srgbClr val="F6E0F5"/>
                </a:solidFill>
                <a:latin typeface="Garet Bold Italics"/>
                <a:ea typeface="Garet Bold Italics"/>
                <a:cs typeface="Garet Bold Italics"/>
                <a:sym typeface="Garet Bold Italics"/>
              </a:rPr>
              <a:t>Lack of Transparency (Black Box Problem)</a:t>
            </a:r>
          </a:p>
          <a:p>
            <a:pPr algn="l">
              <a:lnSpc>
                <a:spcPts val="3373"/>
              </a:lnSpc>
            </a:pPr>
            <a:r>
              <a:rPr lang="en-US" sz="2409">
                <a:solidFill>
                  <a:srgbClr val="F6E0F5"/>
                </a:solidFill>
                <a:latin typeface="Garet"/>
                <a:ea typeface="Garet"/>
                <a:cs typeface="Garet"/>
                <a:sym typeface="Garet"/>
              </a:rPr>
              <a:t>           </a:t>
            </a:r>
            <a:r>
              <a:rPr lang="en-US" sz="2409">
                <a:solidFill>
                  <a:srgbClr val="F6E0F5"/>
                </a:solidFill>
                <a:latin typeface="Garet"/>
                <a:ea typeface="Garet"/>
                <a:cs typeface="Garet"/>
                <a:sym typeface="Garet"/>
              </a:rPr>
              <a:t>Solution: Utilize LIME and SHAP for interpretable predictions.</a:t>
            </a:r>
          </a:p>
          <a:p>
            <a:pPr algn="l">
              <a:lnSpc>
                <a:spcPts val="3373"/>
              </a:lnSpc>
            </a:pPr>
            <a:r>
              <a:rPr lang="en-US" sz="2409">
                <a:solidFill>
                  <a:srgbClr val="F6E0F5"/>
                </a:solidFill>
                <a:latin typeface="Garet"/>
                <a:ea typeface="Garet"/>
                <a:cs typeface="Garet"/>
                <a:sym typeface="Garet"/>
              </a:rPr>
              <a:t>    3. </a:t>
            </a:r>
            <a:r>
              <a:rPr lang="en-US" sz="2409" i="true" b="true">
                <a:solidFill>
                  <a:srgbClr val="F6E0F5"/>
                </a:solidFill>
                <a:latin typeface="Garet Bold Italics"/>
                <a:ea typeface="Garet Bold Italics"/>
                <a:cs typeface="Garet Bold Italics"/>
                <a:sym typeface="Garet Bold Italics"/>
              </a:rPr>
              <a:t>Bias in Algorithms</a:t>
            </a:r>
          </a:p>
          <a:p>
            <a:pPr algn="l">
              <a:lnSpc>
                <a:spcPts val="3373"/>
              </a:lnSpc>
            </a:pPr>
            <a:r>
              <a:rPr lang="en-US" sz="2409">
                <a:solidFill>
                  <a:srgbClr val="F6E0F5"/>
                </a:solidFill>
                <a:latin typeface="Garet"/>
                <a:ea typeface="Garet"/>
                <a:cs typeface="Garet"/>
                <a:sym typeface="Garet"/>
              </a:rPr>
              <a:t>           </a:t>
            </a:r>
            <a:r>
              <a:rPr lang="en-US" sz="2409">
                <a:solidFill>
                  <a:srgbClr val="F6E0F5"/>
                </a:solidFill>
                <a:latin typeface="Garet"/>
                <a:ea typeface="Garet"/>
                <a:cs typeface="Garet"/>
                <a:sym typeface="Garet"/>
              </a:rPr>
              <a:t>Solution: Regularly audit AI models, use diverse datasets, involve stakeholders.</a:t>
            </a:r>
          </a:p>
        </p:txBody>
      </p:sp>
      <p:sp>
        <p:nvSpPr>
          <p:cNvPr name="TextBox 11" id="11"/>
          <p:cNvSpPr txBox="true"/>
          <p:nvPr/>
        </p:nvSpPr>
        <p:spPr>
          <a:xfrm rot="0">
            <a:off x="3438530" y="458242"/>
            <a:ext cx="11410941" cy="896112"/>
          </a:xfrm>
          <a:prstGeom prst="rect">
            <a:avLst/>
          </a:prstGeom>
        </p:spPr>
        <p:txBody>
          <a:bodyPr anchor="t" rtlCol="false" tIns="0" lIns="0" bIns="0" rIns="0">
            <a:spAutoFit/>
          </a:bodyPr>
          <a:lstStyle/>
          <a:p>
            <a:pPr algn="ctr">
              <a:lnSpc>
                <a:spcPts val="6625"/>
              </a:lnSpc>
            </a:pPr>
            <a:r>
              <a:rPr lang="en-US" sz="6901" b="true">
                <a:solidFill>
                  <a:srgbClr val="F6E0F5"/>
                </a:solidFill>
                <a:latin typeface="Garet Bold"/>
                <a:ea typeface="Garet Bold"/>
                <a:cs typeface="Garet Bold"/>
                <a:sym typeface="Garet Bold"/>
              </a:rPr>
              <a:t>Issues &amp; Solutions</a:t>
            </a:r>
          </a:p>
        </p:txBody>
      </p:sp>
    </p:spTree>
  </p:cSld>
  <p:clrMapOvr>
    <a:masterClrMapping/>
  </p:clrMapOvr>
</p:sld>
</file>

<file path=ppt/slides/slide2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3438530" y="458242"/>
            <a:ext cx="11410941" cy="896112"/>
          </a:xfrm>
          <a:prstGeom prst="rect">
            <a:avLst/>
          </a:prstGeom>
        </p:spPr>
        <p:txBody>
          <a:bodyPr anchor="t" rtlCol="false" tIns="0" lIns="0" bIns="0" rIns="0">
            <a:spAutoFit/>
          </a:bodyPr>
          <a:lstStyle/>
          <a:p>
            <a:pPr algn="ctr">
              <a:lnSpc>
                <a:spcPts val="6625"/>
              </a:lnSpc>
            </a:pPr>
            <a:r>
              <a:rPr lang="en-US" sz="6901" b="true">
                <a:solidFill>
                  <a:srgbClr val="F6E0F5"/>
                </a:solidFill>
                <a:latin typeface="Garet Bold"/>
                <a:ea typeface="Garet Bold"/>
                <a:cs typeface="Garet Bold"/>
                <a:sym typeface="Garet Bold"/>
              </a:rPr>
              <a:t>Issues &amp; Solutions</a:t>
            </a:r>
          </a:p>
        </p:txBody>
      </p:sp>
      <p:sp>
        <p:nvSpPr>
          <p:cNvPr name="TextBox 10" id="10"/>
          <p:cNvSpPr txBox="true"/>
          <p:nvPr/>
        </p:nvSpPr>
        <p:spPr>
          <a:xfrm rot="0">
            <a:off x="2639238" y="5767880"/>
            <a:ext cx="13647037" cy="2937814"/>
          </a:xfrm>
          <a:prstGeom prst="rect">
            <a:avLst/>
          </a:prstGeom>
        </p:spPr>
        <p:txBody>
          <a:bodyPr anchor="t" rtlCol="false" tIns="0" lIns="0" bIns="0" rIns="0">
            <a:spAutoFit/>
          </a:bodyPr>
          <a:lstStyle/>
          <a:p>
            <a:pPr algn="l">
              <a:lnSpc>
                <a:spcPts val="2972"/>
              </a:lnSpc>
            </a:pPr>
            <a:r>
              <a:rPr lang="en-US" sz="2122">
                <a:solidFill>
                  <a:srgbClr val="F6E0F5"/>
                </a:solidFill>
                <a:latin typeface="Garet"/>
                <a:ea typeface="Garet"/>
                <a:cs typeface="Garet"/>
                <a:sym typeface="Garet"/>
              </a:rPr>
              <a:t>   </a:t>
            </a:r>
            <a:r>
              <a:rPr lang="en-US" sz="2122" i="true" b="true">
                <a:solidFill>
                  <a:srgbClr val="F6E0F5"/>
                </a:solidFill>
                <a:latin typeface="Garet Bold Italics"/>
                <a:ea typeface="Garet Bold Italics"/>
                <a:cs typeface="Garet Bold Italics"/>
                <a:sym typeface="Garet Bold Italics"/>
              </a:rPr>
              <a:t>  4.  High Computational Costs</a:t>
            </a:r>
          </a:p>
          <a:p>
            <a:pPr algn="l">
              <a:lnSpc>
                <a:spcPts val="2972"/>
              </a:lnSpc>
            </a:pPr>
            <a:r>
              <a:rPr lang="en-US" sz="2122">
                <a:solidFill>
                  <a:srgbClr val="F6E0F5"/>
                </a:solidFill>
                <a:latin typeface="Garet"/>
                <a:ea typeface="Garet"/>
                <a:cs typeface="Garet"/>
                <a:sym typeface="Garet"/>
              </a:rPr>
              <a:t>          </a:t>
            </a:r>
            <a:r>
              <a:rPr lang="en-US" sz="2122">
                <a:solidFill>
                  <a:srgbClr val="F6E0F5"/>
                </a:solidFill>
                <a:latin typeface="Garet"/>
                <a:ea typeface="Garet"/>
                <a:cs typeface="Garet"/>
                <a:sym typeface="Garet"/>
              </a:rPr>
              <a:t>Solution: Models optimized with pruning, quantization, and cloud computing resources.</a:t>
            </a:r>
          </a:p>
          <a:p>
            <a:pPr algn="l">
              <a:lnSpc>
                <a:spcPts val="2972"/>
              </a:lnSpc>
            </a:pPr>
            <a:r>
              <a:rPr lang="en-US" sz="2122">
                <a:solidFill>
                  <a:srgbClr val="F6E0F5"/>
                </a:solidFill>
                <a:latin typeface="Garet"/>
                <a:ea typeface="Garet"/>
                <a:cs typeface="Garet"/>
                <a:sym typeface="Garet"/>
              </a:rPr>
              <a:t>     </a:t>
            </a:r>
            <a:r>
              <a:rPr lang="en-US" sz="2122" i="true" b="true">
                <a:solidFill>
                  <a:srgbClr val="F6E0F5"/>
                </a:solidFill>
                <a:latin typeface="Garet Bold Italics"/>
                <a:ea typeface="Garet Bold Italics"/>
                <a:cs typeface="Garet Bold Italics"/>
                <a:sym typeface="Garet Bold Italics"/>
              </a:rPr>
              <a:t>5.  Overfitting and Generalization Issues</a:t>
            </a:r>
          </a:p>
          <a:p>
            <a:pPr algn="l">
              <a:lnSpc>
                <a:spcPts val="2972"/>
              </a:lnSpc>
            </a:pPr>
            <a:r>
              <a:rPr lang="en-US" sz="2122">
                <a:solidFill>
                  <a:srgbClr val="F6E0F5"/>
                </a:solidFill>
                <a:latin typeface="Garet"/>
                <a:ea typeface="Garet"/>
                <a:cs typeface="Garet"/>
                <a:sym typeface="Garet"/>
              </a:rPr>
              <a:t>          </a:t>
            </a:r>
            <a:r>
              <a:rPr lang="en-US" sz="2122">
                <a:solidFill>
                  <a:srgbClr val="F6E0F5"/>
                </a:solidFill>
                <a:latin typeface="Garet"/>
                <a:ea typeface="Garet"/>
                <a:cs typeface="Garet"/>
                <a:sym typeface="Garet"/>
              </a:rPr>
              <a:t>Solution: Regularization techniques, cross-validation, dataset splitting for model testing.</a:t>
            </a:r>
          </a:p>
          <a:p>
            <a:pPr algn="l">
              <a:lnSpc>
                <a:spcPts val="2972"/>
              </a:lnSpc>
            </a:pPr>
            <a:r>
              <a:rPr lang="en-US" sz="2122">
                <a:solidFill>
                  <a:srgbClr val="F6E0F5"/>
                </a:solidFill>
                <a:latin typeface="Garet"/>
                <a:ea typeface="Garet"/>
                <a:cs typeface="Garet"/>
                <a:sym typeface="Garet"/>
              </a:rPr>
              <a:t>     </a:t>
            </a:r>
            <a:r>
              <a:rPr lang="en-US" sz="2122" i="true" b="true">
                <a:solidFill>
                  <a:srgbClr val="F6E0F5"/>
                </a:solidFill>
                <a:latin typeface="Garet Bold Italics"/>
                <a:ea typeface="Garet Bold Italics"/>
                <a:cs typeface="Garet Bold Italics"/>
                <a:sym typeface="Garet Bold Italics"/>
              </a:rPr>
              <a:t>6.  </a:t>
            </a:r>
            <a:r>
              <a:rPr lang="en-US" sz="2122" i="true" b="true">
                <a:solidFill>
                  <a:srgbClr val="F6E0F5"/>
                </a:solidFill>
                <a:latin typeface="Garet Bold Italics"/>
                <a:ea typeface="Garet Bold Italics"/>
                <a:cs typeface="Garet Bold Italics"/>
                <a:sym typeface="Garet Bold Italics"/>
              </a:rPr>
              <a:t>Ethical Concerns</a:t>
            </a:r>
          </a:p>
          <a:p>
            <a:pPr algn="l">
              <a:lnSpc>
                <a:spcPts val="2972"/>
              </a:lnSpc>
            </a:pPr>
            <a:r>
              <a:rPr lang="en-US" sz="2122">
                <a:solidFill>
                  <a:srgbClr val="F6E0F5"/>
                </a:solidFill>
                <a:latin typeface="Garet"/>
                <a:ea typeface="Garet"/>
                <a:cs typeface="Garet"/>
                <a:sym typeface="Garet"/>
              </a:rPr>
              <a:t>        </a:t>
            </a:r>
            <a:r>
              <a:rPr lang="en-US" sz="2122">
                <a:solidFill>
                  <a:srgbClr val="F6E0F5"/>
                </a:solidFill>
                <a:latin typeface="Garet"/>
                <a:ea typeface="Garet"/>
                <a:cs typeface="Garet"/>
                <a:sym typeface="Garet"/>
              </a:rPr>
              <a:t>Solution: Implement privacy policies, data anonymization, ethical frameworks.</a:t>
            </a:r>
          </a:p>
          <a:p>
            <a:pPr algn="l">
              <a:lnSpc>
                <a:spcPts val="2972"/>
              </a:lnSpc>
            </a:pPr>
            <a:r>
              <a:rPr lang="en-US" sz="2122">
                <a:solidFill>
                  <a:srgbClr val="F6E0F5"/>
                </a:solidFill>
                <a:latin typeface="Garet"/>
                <a:ea typeface="Garet"/>
                <a:cs typeface="Garet"/>
                <a:sym typeface="Garet"/>
              </a:rPr>
              <a:t>     </a:t>
            </a:r>
            <a:r>
              <a:rPr lang="en-US" sz="2122" i="true" b="true">
                <a:solidFill>
                  <a:srgbClr val="F6E0F5"/>
                </a:solidFill>
                <a:latin typeface="Garet Bold Italics"/>
                <a:ea typeface="Garet Bold Italics"/>
                <a:cs typeface="Garet Bold Italics"/>
                <a:sym typeface="Garet Bold Italics"/>
              </a:rPr>
              <a:t>7.  </a:t>
            </a:r>
            <a:r>
              <a:rPr lang="en-US" sz="2122" i="true" b="true">
                <a:solidFill>
                  <a:srgbClr val="F6E0F5"/>
                </a:solidFill>
                <a:latin typeface="Garet Bold Italics"/>
                <a:ea typeface="Garet Bold Italics"/>
                <a:cs typeface="Garet Bold Italics"/>
                <a:sym typeface="Garet Bold Italics"/>
              </a:rPr>
              <a:t>Job Displacement</a:t>
            </a:r>
          </a:p>
          <a:p>
            <a:pPr algn="l">
              <a:lnSpc>
                <a:spcPts val="2972"/>
              </a:lnSpc>
            </a:pPr>
            <a:r>
              <a:rPr lang="en-US" sz="2122">
                <a:solidFill>
                  <a:srgbClr val="F6E0F5"/>
                </a:solidFill>
                <a:latin typeface="Garet"/>
                <a:ea typeface="Garet"/>
                <a:cs typeface="Garet"/>
                <a:sym typeface="Garet"/>
              </a:rPr>
              <a:t>         </a:t>
            </a:r>
            <a:r>
              <a:rPr lang="en-US" sz="2122">
                <a:solidFill>
                  <a:srgbClr val="F6E0F5"/>
                </a:solidFill>
                <a:latin typeface="Garet"/>
                <a:ea typeface="Garet"/>
                <a:cs typeface="Garet"/>
                <a:sym typeface="Garet"/>
              </a:rPr>
              <a:t>Solution: Retrain workforce for AI roles, promote collaboration.</a:t>
            </a:r>
          </a:p>
        </p:txBody>
      </p:sp>
      <p:sp>
        <p:nvSpPr>
          <p:cNvPr name="Freeform 11" id="11"/>
          <p:cNvSpPr/>
          <p:nvPr/>
        </p:nvSpPr>
        <p:spPr>
          <a:xfrm flipH="false" flipV="false" rot="0">
            <a:off x="4965307" y="1527316"/>
            <a:ext cx="8357386" cy="4107214"/>
          </a:xfrm>
          <a:custGeom>
            <a:avLst/>
            <a:gdLst/>
            <a:ahLst/>
            <a:cxnLst/>
            <a:rect r="r" b="b" t="t" l="l"/>
            <a:pathLst>
              <a:path h="4107214" w="8357386">
                <a:moveTo>
                  <a:pt x="0" y="0"/>
                </a:moveTo>
                <a:lnTo>
                  <a:pt x="8357386" y="0"/>
                </a:lnTo>
                <a:lnTo>
                  <a:pt x="8357386" y="4107214"/>
                </a:lnTo>
                <a:lnTo>
                  <a:pt x="0" y="4107214"/>
                </a:lnTo>
                <a:lnTo>
                  <a:pt x="0" y="0"/>
                </a:lnTo>
                <a:close/>
              </a:path>
            </a:pathLst>
          </a:custGeom>
          <a:blipFill>
            <a:blip r:embed="rId4"/>
            <a:stretch>
              <a:fillRect l="0" t="0" r="0" b="-103480"/>
            </a:stretch>
          </a:blipFill>
        </p:spPr>
      </p:sp>
    </p:spTree>
  </p:cSld>
  <p:clrMapOvr>
    <a:masterClrMapping/>
  </p:clrMapOvr>
</p:sld>
</file>

<file path=ppt/slides/slide2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3356246" y="-1661731"/>
            <a:ext cx="5878766" cy="5595105"/>
          </a:xfrm>
          <a:custGeom>
            <a:avLst/>
            <a:gdLst/>
            <a:ahLst/>
            <a:cxnLst/>
            <a:rect r="r" b="b" t="t" l="l"/>
            <a:pathLst>
              <a:path h="5595105" w="5878766">
                <a:moveTo>
                  <a:pt x="0" y="0"/>
                </a:moveTo>
                <a:lnTo>
                  <a:pt x="5878766" y="0"/>
                </a:lnTo>
                <a:lnTo>
                  <a:pt x="5878766" y="5595105"/>
                </a:lnTo>
                <a:lnTo>
                  <a:pt x="0" y="5595105"/>
                </a:lnTo>
                <a:lnTo>
                  <a:pt x="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true" flipV="true" rot="-684058">
            <a:off x="-2096090" y="4491278"/>
            <a:ext cx="7945404" cy="8229600"/>
          </a:xfrm>
          <a:custGeom>
            <a:avLst/>
            <a:gdLst/>
            <a:ahLst/>
            <a:cxnLst/>
            <a:rect r="r" b="b" t="t" l="l"/>
            <a:pathLst>
              <a:path h="8229600" w="7945404">
                <a:moveTo>
                  <a:pt x="7945404" y="8229600"/>
                </a:moveTo>
                <a:lnTo>
                  <a:pt x="0" y="8229600"/>
                </a:lnTo>
                <a:lnTo>
                  <a:pt x="0" y="0"/>
                </a:lnTo>
                <a:lnTo>
                  <a:pt x="7945404" y="0"/>
                </a:lnTo>
                <a:lnTo>
                  <a:pt x="7945404" y="8229600"/>
                </a:lnTo>
                <a:close/>
              </a:path>
            </a:pathLst>
          </a:custGeom>
          <a:blipFill>
            <a:blip r:embed="rId5"/>
            <a:stretch>
              <a:fillRect l="0" t="0" r="0" b="0"/>
            </a:stretch>
          </a:blipFill>
        </p:spPr>
      </p:sp>
      <p:sp>
        <p:nvSpPr>
          <p:cNvPr name="TextBox 11" id="11"/>
          <p:cNvSpPr txBox="true"/>
          <p:nvPr/>
        </p:nvSpPr>
        <p:spPr>
          <a:xfrm rot="0">
            <a:off x="1216482" y="4181024"/>
            <a:ext cx="15855036" cy="2172603"/>
          </a:xfrm>
          <a:prstGeom prst="rect">
            <a:avLst/>
          </a:prstGeom>
        </p:spPr>
        <p:txBody>
          <a:bodyPr anchor="t" rtlCol="false" tIns="0" lIns="0" bIns="0" rIns="0">
            <a:spAutoFit/>
          </a:bodyPr>
          <a:lstStyle/>
          <a:p>
            <a:pPr algn="ctr">
              <a:lnSpc>
                <a:spcPts val="8297"/>
              </a:lnSpc>
            </a:pPr>
            <a:r>
              <a:rPr lang="en-US" sz="9019" b="true">
                <a:solidFill>
                  <a:srgbClr val="F6E0F5"/>
                </a:solidFill>
                <a:latin typeface="Garet Bold"/>
                <a:ea typeface="Garet Bold"/>
                <a:cs typeface="Garet Bold"/>
                <a:sym typeface="Garet Bold"/>
              </a:rPr>
              <a:t>VI. Ethical Considerations and Challenges</a:t>
            </a:r>
          </a:p>
        </p:txBody>
      </p:sp>
    </p:spTree>
  </p:cSld>
  <p:clrMapOvr>
    <a:masterClrMapping/>
  </p:clrMapOvr>
</p:sld>
</file>

<file path=ppt/slides/slide2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656465" y="2366044"/>
            <a:ext cx="8487535" cy="5554912"/>
          </a:xfrm>
          <a:custGeom>
            <a:avLst/>
            <a:gdLst/>
            <a:ahLst/>
            <a:cxnLst/>
            <a:rect r="r" b="b" t="t" l="l"/>
            <a:pathLst>
              <a:path h="5554912" w="8487535">
                <a:moveTo>
                  <a:pt x="0" y="0"/>
                </a:moveTo>
                <a:lnTo>
                  <a:pt x="8487535" y="0"/>
                </a:lnTo>
                <a:lnTo>
                  <a:pt x="8487535" y="5554912"/>
                </a:lnTo>
                <a:lnTo>
                  <a:pt x="0" y="5554912"/>
                </a:lnTo>
                <a:lnTo>
                  <a:pt x="0" y="0"/>
                </a:lnTo>
                <a:close/>
              </a:path>
            </a:pathLst>
          </a:custGeom>
          <a:blipFill>
            <a:blip r:embed="rId4"/>
            <a:stretch>
              <a:fillRect l="-20480" t="-7632" r="-19731" b="-7250"/>
            </a:stretch>
          </a:blipFill>
        </p:spPr>
      </p:sp>
      <p:grpSp>
        <p:nvGrpSpPr>
          <p:cNvPr name="Group 10" id="10"/>
          <p:cNvGrpSpPr/>
          <p:nvPr/>
        </p:nvGrpSpPr>
        <p:grpSpPr>
          <a:xfrm rot="0">
            <a:off x="4476394" y="191946"/>
            <a:ext cx="9335212" cy="1886003"/>
            <a:chOff x="0" y="0"/>
            <a:chExt cx="12446950" cy="2514671"/>
          </a:xfrm>
        </p:grpSpPr>
        <p:sp>
          <p:nvSpPr>
            <p:cNvPr name="TextBox 11" id="11"/>
            <p:cNvSpPr txBox="true"/>
            <p:nvPr/>
          </p:nvSpPr>
          <p:spPr>
            <a:xfrm rot="0">
              <a:off x="0" y="982322"/>
              <a:ext cx="12446950"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AI Decision-making</a:t>
              </a:r>
            </a:p>
          </p:txBody>
        </p:sp>
        <p:sp>
          <p:nvSpPr>
            <p:cNvPr name="TextBox 12" id="12"/>
            <p:cNvSpPr txBox="true"/>
            <p:nvPr/>
          </p:nvSpPr>
          <p:spPr>
            <a:xfrm rot="0">
              <a:off x="911219" y="-133350"/>
              <a:ext cx="10624511" cy="153234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Ethiscal Issues in</a:t>
              </a:r>
            </a:p>
          </p:txBody>
        </p:sp>
      </p:grpSp>
      <p:sp>
        <p:nvSpPr>
          <p:cNvPr name="TextBox 13" id="13"/>
          <p:cNvSpPr txBox="true"/>
          <p:nvPr/>
        </p:nvSpPr>
        <p:spPr>
          <a:xfrm rot="0">
            <a:off x="9389437" y="3290259"/>
            <a:ext cx="7869863" cy="3649331"/>
          </a:xfrm>
          <a:prstGeom prst="rect">
            <a:avLst/>
          </a:prstGeom>
        </p:spPr>
        <p:txBody>
          <a:bodyPr anchor="t" rtlCol="false" tIns="0" lIns="0" bIns="0" rIns="0">
            <a:spAutoFit/>
          </a:bodyPr>
          <a:lstStyle/>
          <a:p>
            <a:pPr algn="l">
              <a:lnSpc>
                <a:spcPts val="4130"/>
              </a:lnSpc>
            </a:pPr>
            <a:r>
              <a:rPr lang="en-US" sz="2950">
                <a:solidFill>
                  <a:srgbClr val="F6E0F5"/>
                </a:solidFill>
                <a:latin typeface="Garet"/>
                <a:ea typeface="Garet"/>
                <a:cs typeface="Garet"/>
                <a:sym typeface="Garet"/>
              </a:rPr>
              <a:t>AI can make biased or unfair decisions due to the data it is trained on.</a:t>
            </a:r>
          </a:p>
          <a:p>
            <a:pPr algn="l">
              <a:lnSpc>
                <a:spcPts val="4130"/>
              </a:lnSpc>
            </a:pPr>
          </a:p>
          <a:p>
            <a:pPr algn="l">
              <a:lnSpc>
                <a:spcPts val="4130"/>
              </a:lnSpc>
              <a:spcBef>
                <a:spcPct val="0"/>
              </a:spcBef>
            </a:pPr>
            <a:r>
              <a:rPr lang="en-US" sz="2950">
                <a:solidFill>
                  <a:srgbClr val="F6E0F5"/>
                </a:solidFill>
                <a:latin typeface="Garet"/>
                <a:ea typeface="Garet"/>
                <a:cs typeface="Garet"/>
                <a:sym typeface="Garet"/>
              </a:rPr>
              <a:t>Black Box Problem: AI systems often operate without transparency, making it difficult to explain how decisions are made.</a:t>
            </a:r>
          </a:p>
        </p:txBody>
      </p:sp>
    </p:spTree>
  </p:cSld>
  <p:clrMapOvr>
    <a:masterClrMapping/>
  </p:clrMapOvr>
</p:sld>
</file>

<file path=ppt/slides/slide2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382556" y="2318625"/>
            <a:ext cx="6447705" cy="5649750"/>
          </a:xfrm>
          <a:custGeom>
            <a:avLst/>
            <a:gdLst/>
            <a:ahLst/>
            <a:cxnLst/>
            <a:rect r="r" b="b" t="t" l="l"/>
            <a:pathLst>
              <a:path h="5649750" w="6447705">
                <a:moveTo>
                  <a:pt x="0" y="0"/>
                </a:moveTo>
                <a:lnTo>
                  <a:pt x="6447706" y="0"/>
                </a:lnTo>
                <a:lnTo>
                  <a:pt x="6447706" y="5649750"/>
                </a:lnTo>
                <a:lnTo>
                  <a:pt x="0" y="5649750"/>
                </a:lnTo>
                <a:lnTo>
                  <a:pt x="0" y="0"/>
                </a:lnTo>
                <a:close/>
              </a:path>
            </a:pathLst>
          </a:custGeom>
          <a:blipFill>
            <a:blip r:embed="rId4"/>
            <a:stretch>
              <a:fillRect l="-25290" t="0" r="-28100" b="0"/>
            </a:stretch>
          </a:blipFill>
        </p:spPr>
      </p:sp>
      <p:sp>
        <p:nvSpPr>
          <p:cNvPr name="TextBox 10" id="10"/>
          <p:cNvSpPr txBox="true"/>
          <p:nvPr/>
        </p:nvSpPr>
        <p:spPr>
          <a:xfrm rot="0">
            <a:off x="3267338" y="370725"/>
            <a:ext cx="12093196"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Data Privacy &amp; Protection</a:t>
            </a:r>
          </a:p>
        </p:txBody>
      </p:sp>
      <p:sp>
        <p:nvSpPr>
          <p:cNvPr name="TextBox 11" id="11"/>
          <p:cNvSpPr txBox="true"/>
          <p:nvPr/>
        </p:nvSpPr>
        <p:spPr>
          <a:xfrm rot="0">
            <a:off x="1028700" y="2966418"/>
            <a:ext cx="9288826" cy="4297014"/>
          </a:xfrm>
          <a:prstGeom prst="rect">
            <a:avLst/>
          </a:prstGeom>
        </p:spPr>
        <p:txBody>
          <a:bodyPr anchor="t" rtlCol="false" tIns="0" lIns="0" bIns="0" rIns="0">
            <a:spAutoFit/>
          </a:bodyPr>
          <a:lstStyle/>
          <a:p>
            <a:pPr algn="l">
              <a:lnSpc>
                <a:spcPts val="4875"/>
              </a:lnSpc>
            </a:pPr>
            <a:r>
              <a:rPr lang="en-US" sz="3482">
                <a:solidFill>
                  <a:srgbClr val="F6E0F5"/>
                </a:solidFill>
                <a:latin typeface="Garet"/>
                <a:ea typeface="Garet"/>
                <a:cs typeface="Garet"/>
                <a:sym typeface="Garet"/>
              </a:rPr>
              <a:t>There are significant concerns regarding the use of personal data in AI models.</a:t>
            </a:r>
          </a:p>
          <a:p>
            <a:pPr algn="l">
              <a:lnSpc>
                <a:spcPts val="4875"/>
              </a:lnSpc>
            </a:pPr>
          </a:p>
          <a:p>
            <a:pPr algn="l">
              <a:lnSpc>
                <a:spcPts val="4875"/>
              </a:lnSpc>
              <a:spcBef>
                <a:spcPct val="0"/>
              </a:spcBef>
            </a:pPr>
            <a:r>
              <a:rPr lang="en-US" sz="3482">
                <a:solidFill>
                  <a:srgbClr val="F6E0F5"/>
                </a:solidFill>
                <a:latin typeface="Garet"/>
                <a:ea typeface="Garet"/>
                <a:cs typeface="Garet"/>
                <a:sym typeface="Garet"/>
              </a:rPr>
              <a:t>Example: Samsung’s data leak to ChatGPT raised concerns over sensitive data handling in AI.</a:t>
            </a:r>
          </a:p>
        </p:txBody>
      </p:sp>
    </p:spTree>
  </p:cSld>
  <p:clrMapOvr>
    <a:masterClrMapping/>
  </p:clrMapOvr>
</p:sld>
</file>

<file path=ppt/slides/slide2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178275" y="1743786"/>
            <a:ext cx="6516861" cy="6799427"/>
          </a:xfrm>
          <a:custGeom>
            <a:avLst/>
            <a:gdLst/>
            <a:ahLst/>
            <a:cxnLst/>
            <a:rect r="r" b="b" t="t" l="l"/>
            <a:pathLst>
              <a:path h="6799427" w="6516861">
                <a:moveTo>
                  <a:pt x="0" y="0"/>
                </a:moveTo>
                <a:lnTo>
                  <a:pt x="6516861" y="0"/>
                </a:lnTo>
                <a:lnTo>
                  <a:pt x="6516861" y="6799428"/>
                </a:lnTo>
                <a:lnTo>
                  <a:pt x="0" y="6799428"/>
                </a:lnTo>
                <a:lnTo>
                  <a:pt x="0" y="0"/>
                </a:lnTo>
                <a:close/>
              </a:path>
            </a:pathLst>
          </a:custGeom>
          <a:blipFill>
            <a:blip r:embed="rId4"/>
            <a:stretch>
              <a:fillRect l="-194040" t="-39738" r="-16301" b="-8983"/>
            </a:stretch>
          </a:blipFill>
        </p:spPr>
      </p:sp>
      <p:sp>
        <p:nvSpPr>
          <p:cNvPr name="TextBox 10" id="10"/>
          <p:cNvSpPr txBox="true"/>
          <p:nvPr/>
        </p:nvSpPr>
        <p:spPr>
          <a:xfrm rot="0">
            <a:off x="7970474" y="3893915"/>
            <a:ext cx="9288826" cy="2442019"/>
          </a:xfrm>
          <a:prstGeom prst="rect">
            <a:avLst/>
          </a:prstGeom>
        </p:spPr>
        <p:txBody>
          <a:bodyPr anchor="t" rtlCol="false" tIns="0" lIns="0" bIns="0" rIns="0">
            <a:spAutoFit/>
          </a:bodyPr>
          <a:lstStyle/>
          <a:p>
            <a:pPr algn="l">
              <a:lnSpc>
                <a:spcPts val="4875"/>
              </a:lnSpc>
              <a:spcBef>
                <a:spcPct val="0"/>
              </a:spcBef>
            </a:pPr>
            <a:r>
              <a:rPr lang="en-US" sz="3482">
                <a:solidFill>
                  <a:srgbClr val="F6E0F5"/>
                </a:solidFill>
                <a:latin typeface="Garet"/>
                <a:ea typeface="Garet"/>
                <a:cs typeface="Garet"/>
                <a:sym typeface="Garet"/>
              </a:rPr>
              <a:t>AI aids in diagnosing and treating diseases but must be carefully managed to ensure patient privacy and accuracy in treatment</a:t>
            </a:r>
          </a:p>
        </p:txBody>
      </p:sp>
      <p:sp>
        <p:nvSpPr>
          <p:cNvPr name="TextBox 11" id="11"/>
          <p:cNvSpPr txBox="true"/>
          <p:nvPr/>
        </p:nvSpPr>
        <p:spPr>
          <a:xfrm rot="0">
            <a:off x="5180988" y="370725"/>
            <a:ext cx="7926023"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AI in Healthcare</a:t>
            </a:r>
          </a:p>
        </p:txBody>
      </p:sp>
    </p:spTree>
  </p:cSld>
  <p:clrMapOvr>
    <a:masterClrMapping/>
  </p:clrMapOvr>
</p:sld>
</file>

<file path=ppt/slides/slide2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4495346" y="807446"/>
            <a:ext cx="8811799"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Implications of AI</a:t>
            </a:r>
          </a:p>
        </p:txBody>
      </p:sp>
      <p:sp>
        <p:nvSpPr>
          <p:cNvPr name="TextBox 10" id="10"/>
          <p:cNvSpPr txBox="true"/>
          <p:nvPr/>
        </p:nvSpPr>
        <p:spPr>
          <a:xfrm rot="0">
            <a:off x="3491141" y="-65995"/>
            <a:ext cx="7827465" cy="1182600"/>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Social &amp; Culture</a:t>
            </a:r>
          </a:p>
        </p:txBody>
      </p:sp>
      <p:sp>
        <p:nvSpPr>
          <p:cNvPr name="Freeform 11" id="11"/>
          <p:cNvSpPr/>
          <p:nvPr/>
        </p:nvSpPr>
        <p:spPr>
          <a:xfrm flipH="false" flipV="false" rot="0">
            <a:off x="10396572" y="1926655"/>
            <a:ext cx="6433690" cy="6433690"/>
          </a:xfrm>
          <a:custGeom>
            <a:avLst/>
            <a:gdLst/>
            <a:ahLst/>
            <a:cxnLst/>
            <a:rect r="r" b="b" t="t" l="l"/>
            <a:pathLst>
              <a:path h="6433690" w="6433690">
                <a:moveTo>
                  <a:pt x="0" y="0"/>
                </a:moveTo>
                <a:lnTo>
                  <a:pt x="6433690" y="0"/>
                </a:lnTo>
                <a:lnTo>
                  <a:pt x="6433690" y="6433690"/>
                </a:lnTo>
                <a:lnTo>
                  <a:pt x="0" y="6433690"/>
                </a:lnTo>
                <a:lnTo>
                  <a:pt x="0" y="0"/>
                </a:lnTo>
                <a:close/>
              </a:path>
            </a:pathLst>
          </a:custGeom>
          <a:blipFill>
            <a:blip r:embed="rId4"/>
            <a:stretch>
              <a:fillRect l="0" t="0" r="0" b="0"/>
            </a:stretch>
          </a:blipFill>
        </p:spPr>
      </p:sp>
      <p:sp>
        <p:nvSpPr>
          <p:cNvPr name="TextBox 12" id="12"/>
          <p:cNvSpPr txBox="true"/>
          <p:nvPr/>
        </p:nvSpPr>
        <p:spPr>
          <a:xfrm rot="0">
            <a:off x="1310538" y="2966418"/>
            <a:ext cx="9288826" cy="4297014"/>
          </a:xfrm>
          <a:prstGeom prst="rect">
            <a:avLst/>
          </a:prstGeom>
        </p:spPr>
        <p:txBody>
          <a:bodyPr anchor="t" rtlCol="false" tIns="0" lIns="0" bIns="0" rIns="0">
            <a:spAutoFit/>
          </a:bodyPr>
          <a:lstStyle/>
          <a:p>
            <a:pPr algn="l">
              <a:lnSpc>
                <a:spcPts val="4875"/>
              </a:lnSpc>
            </a:pPr>
            <a:r>
              <a:rPr lang="en-US" sz="3482">
                <a:solidFill>
                  <a:srgbClr val="F6E0F5"/>
                </a:solidFill>
                <a:latin typeface="Garet"/>
                <a:ea typeface="Garet"/>
                <a:cs typeface="Garet"/>
                <a:sym typeface="Garet"/>
              </a:rPr>
              <a:t>AI technologies like deepfakes and facial recognition raise privacy and misinformation concerns.</a:t>
            </a:r>
          </a:p>
          <a:p>
            <a:pPr algn="l">
              <a:lnSpc>
                <a:spcPts val="4875"/>
              </a:lnSpc>
            </a:pPr>
          </a:p>
          <a:p>
            <a:pPr algn="l">
              <a:lnSpc>
                <a:spcPts val="4875"/>
              </a:lnSpc>
              <a:spcBef>
                <a:spcPct val="0"/>
              </a:spcBef>
            </a:pPr>
            <a:r>
              <a:rPr lang="en-US" sz="3482">
                <a:solidFill>
                  <a:srgbClr val="F6E0F5"/>
                </a:solidFill>
                <a:latin typeface="Garet"/>
                <a:ea typeface="Garet"/>
                <a:cs typeface="Garet"/>
                <a:sym typeface="Garet"/>
              </a:rPr>
              <a:t>Example: A deepfake of Mark Zuckerberg highlighted the potential for misuse in media.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721297" y="-315593"/>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2053809" y="6069482"/>
            <a:ext cx="6532785" cy="3674692"/>
          </a:xfrm>
          <a:custGeom>
            <a:avLst/>
            <a:gdLst/>
            <a:ahLst/>
            <a:cxnLst/>
            <a:rect r="r" b="b" t="t" l="l"/>
            <a:pathLst>
              <a:path h="3674692" w="6532785">
                <a:moveTo>
                  <a:pt x="0" y="0"/>
                </a:moveTo>
                <a:lnTo>
                  <a:pt x="6532785" y="0"/>
                </a:lnTo>
                <a:lnTo>
                  <a:pt x="6532785" y="3674692"/>
                </a:lnTo>
                <a:lnTo>
                  <a:pt x="0" y="3674692"/>
                </a:lnTo>
                <a:lnTo>
                  <a:pt x="0" y="0"/>
                </a:lnTo>
                <a:close/>
              </a:path>
            </a:pathLst>
          </a:custGeom>
          <a:blipFill>
            <a:blip r:embed="rId6"/>
            <a:stretch>
              <a:fillRect l="0" t="0" r="0" b="0"/>
            </a:stretch>
          </a:blipFill>
        </p:spPr>
      </p:sp>
      <p:sp>
        <p:nvSpPr>
          <p:cNvPr name="Freeform 11" id="11"/>
          <p:cNvSpPr/>
          <p:nvPr/>
        </p:nvSpPr>
        <p:spPr>
          <a:xfrm flipH="false" flipV="false" rot="0">
            <a:off x="9261576" y="6069482"/>
            <a:ext cx="6900829" cy="3674692"/>
          </a:xfrm>
          <a:custGeom>
            <a:avLst/>
            <a:gdLst/>
            <a:ahLst/>
            <a:cxnLst/>
            <a:rect r="r" b="b" t="t" l="l"/>
            <a:pathLst>
              <a:path h="3674692" w="6900829">
                <a:moveTo>
                  <a:pt x="0" y="0"/>
                </a:moveTo>
                <a:lnTo>
                  <a:pt x="6900829" y="0"/>
                </a:lnTo>
                <a:lnTo>
                  <a:pt x="6900829" y="3674692"/>
                </a:lnTo>
                <a:lnTo>
                  <a:pt x="0" y="3674692"/>
                </a:lnTo>
                <a:lnTo>
                  <a:pt x="0" y="0"/>
                </a:lnTo>
                <a:close/>
              </a:path>
            </a:pathLst>
          </a:custGeom>
          <a:blipFill>
            <a:blip r:embed="rId7"/>
            <a:stretch>
              <a:fillRect l="0" t="0" r="0" b="0"/>
            </a:stretch>
          </a:blipFill>
        </p:spPr>
      </p:sp>
      <p:grpSp>
        <p:nvGrpSpPr>
          <p:cNvPr name="Group 12" id="12"/>
          <p:cNvGrpSpPr/>
          <p:nvPr/>
        </p:nvGrpSpPr>
        <p:grpSpPr>
          <a:xfrm rot="0">
            <a:off x="4664008" y="504064"/>
            <a:ext cx="10267739" cy="1049272"/>
            <a:chOff x="0" y="0"/>
            <a:chExt cx="13690319" cy="1399029"/>
          </a:xfrm>
        </p:grpSpPr>
        <p:sp>
          <p:nvSpPr>
            <p:cNvPr name="TextBox 13" id="13"/>
            <p:cNvSpPr txBox="true"/>
            <p:nvPr/>
          </p:nvSpPr>
          <p:spPr>
            <a:xfrm rot="0">
              <a:off x="2270700" y="-133350"/>
              <a:ext cx="11419618"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Warehouse</a:t>
              </a:r>
            </a:p>
          </p:txBody>
        </p:sp>
        <p:sp>
          <p:nvSpPr>
            <p:cNvPr name="TextBox 14" id="14"/>
            <p:cNvSpPr txBox="true"/>
            <p:nvPr/>
          </p:nvSpPr>
          <p:spPr>
            <a:xfrm rot="0">
              <a:off x="0" y="-133350"/>
              <a:ext cx="5148806"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Data</a:t>
              </a:r>
            </a:p>
          </p:txBody>
        </p:sp>
      </p:grpSp>
      <p:sp>
        <p:nvSpPr>
          <p:cNvPr name="TextBox 15" id="15"/>
          <p:cNvSpPr txBox="true"/>
          <p:nvPr/>
        </p:nvSpPr>
        <p:spPr>
          <a:xfrm rot="0">
            <a:off x="1692890" y="2411248"/>
            <a:ext cx="15137372" cy="438975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6E0F5"/>
                </a:solidFill>
                <a:latin typeface="Garet"/>
                <a:ea typeface="Garet"/>
                <a:cs typeface="Garet"/>
                <a:sym typeface="Garet"/>
              </a:rPr>
              <a:t>Data warehouse</a:t>
            </a:r>
            <a:r>
              <a:rPr lang="en-US" sz="2300">
                <a:solidFill>
                  <a:srgbClr val="F6E0F5"/>
                </a:solidFill>
                <a:latin typeface="Garet"/>
                <a:ea typeface="Garet"/>
                <a:cs typeface="Garet"/>
                <a:sym typeface="Garet"/>
              </a:rPr>
              <a:t> (DW or DWH), also known as an enterprise data warehouse (EDW), is a system used for </a:t>
            </a:r>
            <a:r>
              <a:rPr lang="en-US" sz="2300">
                <a:solidFill>
                  <a:srgbClr val="F6E0F5"/>
                </a:solidFill>
                <a:latin typeface="Garet"/>
                <a:ea typeface="Garet"/>
                <a:cs typeface="Garet"/>
                <a:sym typeface="Garet"/>
                <a:hlinkClick r:id="rId8" tooltip="https://en.wikipedia.org/wiki/Business_intelligence"/>
              </a:rPr>
              <a:t>reporting</a:t>
            </a:r>
            <a:r>
              <a:rPr lang="en-US" sz="2300">
                <a:solidFill>
                  <a:srgbClr val="F6E0F5"/>
                </a:solidFill>
                <a:latin typeface="Garet"/>
                <a:ea typeface="Garet"/>
                <a:cs typeface="Garet"/>
                <a:sym typeface="Garet"/>
              </a:rPr>
              <a:t> and </a:t>
            </a:r>
            <a:r>
              <a:rPr lang="en-US" sz="2300">
                <a:solidFill>
                  <a:srgbClr val="F6E0F5"/>
                </a:solidFill>
                <a:latin typeface="Garet"/>
                <a:ea typeface="Garet"/>
                <a:cs typeface="Garet"/>
                <a:sym typeface="Garet"/>
                <a:hlinkClick r:id="rId9" tooltip="https://en.wikipedia.org/wiki/Data_analysis"/>
              </a:rPr>
              <a:t>data analysis</a:t>
            </a:r>
            <a:r>
              <a:rPr lang="en-US" sz="2300">
                <a:solidFill>
                  <a:srgbClr val="F6E0F5"/>
                </a:solidFill>
                <a:latin typeface="Garet"/>
                <a:ea typeface="Garet"/>
                <a:cs typeface="Garet"/>
                <a:sym typeface="Garet"/>
              </a:rPr>
              <a:t> and is a core component of </a:t>
            </a:r>
            <a:r>
              <a:rPr lang="en-US" sz="2300">
                <a:solidFill>
                  <a:srgbClr val="F6E0F5"/>
                </a:solidFill>
                <a:latin typeface="Garet"/>
                <a:ea typeface="Garet"/>
                <a:cs typeface="Garet"/>
                <a:sym typeface="Garet"/>
                <a:hlinkClick r:id="rId10" tooltip="https://en.wikipedia.org/wiki/Business_intelligence"/>
              </a:rPr>
              <a:t>business intelligence</a:t>
            </a:r>
            <a:r>
              <a:rPr lang="en-US" sz="2300">
                <a:solidFill>
                  <a:srgbClr val="F6E0F5"/>
                </a:solidFill>
                <a:latin typeface="Garet"/>
                <a:ea typeface="Garet"/>
                <a:cs typeface="Garet"/>
                <a:sym typeface="Garet"/>
              </a:rPr>
              <a:t>.</a:t>
            </a:r>
          </a:p>
          <a:p>
            <a:pPr algn="l">
              <a:lnSpc>
                <a:spcPts val="3220"/>
              </a:lnSpc>
            </a:pPr>
          </a:p>
          <a:p>
            <a:pPr algn="l" marL="496571" indent="-248285" lvl="1">
              <a:lnSpc>
                <a:spcPts val="3220"/>
              </a:lnSpc>
              <a:buFont typeface="Arial"/>
              <a:buChar char="•"/>
            </a:pPr>
            <a:r>
              <a:rPr lang="en-US" sz="2300">
                <a:solidFill>
                  <a:srgbClr val="F6E0F5"/>
                </a:solidFill>
                <a:latin typeface="Garet"/>
                <a:ea typeface="Garet"/>
                <a:cs typeface="Garet"/>
                <a:sym typeface="Garet"/>
              </a:rPr>
              <a:t> Data warehouses are central </a:t>
            </a:r>
            <a:r>
              <a:rPr lang="en-US" sz="2300">
                <a:solidFill>
                  <a:srgbClr val="F6E0F5"/>
                </a:solidFill>
                <a:latin typeface="Garet"/>
                <a:ea typeface="Garet"/>
                <a:cs typeface="Garet"/>
                <a:sym typeface="Garet"/>
                <a:hlinkClick r:id="rId11" tooltip="https://en.wikipedia.org/wiki/Repository_(version_control)"/>
              </a:rPr>
              <a:t>repositories</a:t>
            </a:r>
            <a:r>
              <a:rPr lang="en-US" sz="2300">
                <a:solidFill>
                  <a:srgbClr val="F6E0F5"/>
                </a:solidFill>
                <a:latin typeface="Garet"/>
                <a:ea typeface="Garet"/>
                <a:cs typeface="Garet"/>
                <a:sym typeface="Garet"/>
              </a:rPr>
              <a:t> of data integrated from disparate sources. They store current and historical data organized so as to make it easy to create reports, query and get insights from the data.</a:t>
            </a:r>
          </a:p>
          <a:p>
            <a:pPr algn="l">
              <a:lnSpc>
                <a:spcPts val="3220"/>
              </a:lnSpc>
            </a:pPr>
          </a:p>
          <a:p>
            <a:pPr algn="l" marL="496571" indent="-248285" lvl="1">
              <a:lnSpc>
                <a:spcPts val="3220"/>
              </a:lnSpc>
              <a:buFont typeface="Arial"/>
              <a:buChar char="•"/>
            </a:pPr>
            <a:r>
              <a:rPr lang="en-US" sz="2300">
                <a:solidFill>
                  <a:srgbClr val="F6E0F5"/>
                </a:solidFill>
                <a:latin typeface="Garet"/>
                <a:ea typeface="Garet"/>
                <a:cs typeface="Garet"/>
                <a:sym typeface="Garet"/>
              </a:rPr>
              <a:t> Unlike databases, they are intended to be used by analysts and managers to help make organizational decisions</a:t>
            </a:r>
          </a:p>
          <a:p>
            <a:pPr algn="l">
              <a:lnSpc>
                <a:spcPts val="3220"/>
              </a:lnSpc>
            </a:pPr>
          </a:p>
          <a:p>
            <a:pPr algn="l">
              <a:lnSpc>
                <a:spcPts val="3220"/>
              </a:lnSpc>
            </a:pPr>
          </a:p>
        </p:txBody>
      </p:sp>
      <p:sp>
        <p:nvSpPr>
          <p:cNvPr name="TextBox 16" id="16"/>
          <p:cNvSpPr txBox="true"/>
          <p:nvPr/>
        </p:nvSpPr>
        <p:spPr>
          <a:xfrm rot="0">
            <a:off x="1028700" y="1577810"/>
            <a:ext cx="6722269" cy="596900"/>
          </a:xfrm>
          <a:prstGeom prst="rect">
            <a:avLst/>
          </a:prstGeom>
        </p:spPr>
        <p:txBody>
          <a:bodyPr anchor="t" rtlCol="false" tIns="0" lIns="0" bIns="0" rIns="0">
            <a:spAutoFit/>
          </a:bodyPr>
          <a:lstStyle/>
          <a:p>
            <a:pPr algn="ctr">
              <a:lnSpc>
                <a:spcPts val="4900"/>
              </a:lnSpc>
              <a:spcBef>
                <a:spcPct val="0"/>
              </a:spcBef>
            </a:pPr>
            <a:r>
              <a:rPr lang="en-US" b="true" sz="3500">
                <a:solidFill>
                  <a:srgbClr val="FFFFFF"/>
                </a:solidFill>
                <a:latin typeface="Garet Bold"/>
                <a:ea typeface="Garet Bold"/>
                <a:cs typeface="Garet Bold"/>
                <a:sym typeface="Garet Bold"/>
              </a:rPr>
              <a:t>WHAT IS DATA WAREHOUSE?</a:t>
            </a:r>
          </a:p>
        </p:txBody>
      </p:sp>
    </p:spTree>
  </p:cSld>
  <p:clrMapOvr>
    <a:masterClrMapping/>
  </p:clrMapOvr>
</p:sld>
</file>

<file path=ppt/slides/slide2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3327743">
            <a:off x="13860841" y="-1740071"/>
            <a:ext cx="5550368" cy="6450925"/>
          </a:xfrm>
          <a:custGeom>
            <a:avLst/>
            <a:gdLst/>
            <a:ahLst/>
            <a:cxnLst/>
            <a:rect r="r" b="b" t="t" l="l"/>
            <a:pathLst>
              <a:path h="6450925" w="5550368">
                <a:moveTo>
                  <a:pt x="0" y="0"/>
                </a:moveTo>
                <a:lnTo>
                  <a:pt x="5550368" y="0"/>
                </a:lnTo>
                <a:lnTo>
                  <a:pt x="5550368" y="6450924"/>
                </a:lnTo>
                <a:lnTo>
                  <a:pt x="0" y="6450924"/>
                </a:lnTo>
                <a:lnTo>
                  <a:pt x="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6049078" y="2229440"/>
            <a:ext cx="6180318" cy="6109958"/>
          </a:xfrm>
          <a:custGeom>
            <a:avLst/>
            <a:gdLst/>
            <a:ahLst/>
            <a:cxnLst/>
            <a:rect r="r" b="b" t="t" l="l"/>
            <a:pathLst>
              <a:path h="6109958" w="6180318">
                <a:moveTo>
                  <a:pt x="0" y="0"/>
                </a:moveTo>
                <a:lnTo>
                  <a:pt x="6180319" y="0"/>
                </a:lnTo>
                <a:lnTo>
                  <a:pt x="6180319" y="6109958"/>
                </a:lnTo>
                <a:lnTo>
                  <a:pt x="0" y="6109958"/>
                </a:lnTo>
                <a:lnTo>
                  <a:pt x="0" y="0"/>
                </a:lnTo>
                <a:close/>
              </a:path>
            </a:pathLst>
          </a:custGeom>
          <a:blipFill>
            <a:blip r:embed="rId5"/>
            <a:stretch>
              <a:fillRect l="-50465" t="0" r="-46273" b="0"/>
            </a:stretch>
          </a:blipFill>
        </p:spPr>
      </p:sp>
      <p:sp>
        <p:nvSpPr>
          <p:cNvPr name="Freeform 11" id="11"/>
          <p:cNvSpPr/>
          <p:nvPr/>
        </p:nvSpPr>
        <p:spPr>
          <a:xfrm flipH="false" flipV="false" rot="940031">
            <a:off x="-2172172" y="6648034"/>
            <a:ext cx="7004580" cy="4607480"/>
          </a:xfrm>
          <a:custGeom>
            <a:avLst/>
            <a:gdLst/>
            <a:ahLst/>
            <a:cxnLst/>
            <a:rect r="r" b="b" t="t" l="l"/>
            <a:pathLst>
              <a:path h="4607480" w="7004580">
                <a:moveTo>
                  <a:pt x="0" y="0"/>
                </a:moveTo>
                <a:lnTo>
                  <a:pt x="7004580" y="0"/>
                </a:lnTo>
                <a:lnTo>
                  <a:pt x="7004580" y="4607480"/>
                </a:lnTo>
                <a:lnTo>
                  <a:pt x="0" y="4607480"/>
                </a:lnTo>
                <a:lnTo>
                  <a:pt x="0" y="0"/>
                </a:lnTo>
                <a:close/>
              </a:path>
            </a:pathLst>
          </a:custGeom>
          <a:blipFill>
            <a:blip r:embed="rId6"/>
            <a:stretch>
              <a:fillRect l="0" t="0" r="0" b="0"/>
            </a:stretch>
          </a:blipFill>
        </p:spPr>
      </p:sp>
      <p:sp>
        <p:nvSpPr>
          <p:cNvPr name="TextBox 12" id="12"/>
          <p:cNvSpPr txBox="true"/>
          <p:nvPr/>
        </p:nvSpPr>
        <p:spPr>
          <a:xfrm rot="0">
            <a:off x="3988481" y="158480"/>
            <a:ext cx="10301513" cy="1845216"/>
          </a:xfrm>
          <a:prstGeom prst="rect">
            <a:avLst/>
          </a:prstGeom>
        </p:spPr>
        <p:txBody>
          <a:bodyPr anchor="t" rtlCol="false" tIns="0" lIns="0" bIns="0" rIns="0">
            <a:spAutoFit/>
          </a:bodyPr>
          <a:lstStyle/>
          <a:p>
            <a:pPr algn="ctr">
              <a:lnSpc>
                <a:spcPts val="7177"/>
              </a:lnSpc>
            </a:pPr>
            <a:r>
              <a:rPr lang="en-US" sz="6901" b="true">
                <a:solidFill>
                  <a:srgbClr val="F6E0F5"/>
                </a:solidFill>
                <a:latin typeface="Garet Bold"/>
                <a:ea typeface="Garet Bold"/>
                <a:cs typeface="Garet Bold"/>
                <a:sym typeface="Garet Bold"/>
              </a:rPr>
              <a:t>Legal and Policy Frameworks</a:t>
            </a:r>
          </a:p>
        </p:txBody>
      </p:sp>
    </p:spTree>
  </p:cSld>
  <p:clrMapOvr>
    <a:masterClrMapping/>
  </p:clrMapOvr>
</p:sld>
</file>

<file path=ppt/slides/slide2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156" t="0" r="-2479" b="-1848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891511" y="-891511"/>
            <a:ext cx="4240473" cy="4240473"/>
          </a:xfrm>
          <a:custGeom>
            <a:avLst/>
            <a:gdLst/>
            <a:ahLst/>
            <a:cxnLst/>
            <a:rect r="r" b="b" t="t" l="l"/>
            <a:pathLst>
              <a:path h="4240473" w="4240473">
                <a:moveTo>
                  <a:pt x="0" y="0"/>
                </a:moveTo>
                <a:lnTo>
                  <a:pt x="4240472" y="0"/>
                </a:lnTo>
                <a:lnTo>
                  <a:pt x="4240472" y="4240472"/>
                </a:lnTo>
                <a:lnTo>
                  <a:pt x="0" y="4240472"/>
                </a:lnTo>
                <a:lnTo>
                  <a:pt x="0" y="0"/>
                </a:lnTo>
                <a:close/>
              </a:path>
            </a:pathLst>
          </a:custGeom>
          <a:blipFill>
            <a:blip r:embed="rId4"/>
            <a:stretch>
              <a:fillRect l="0" t="0" r="0" b="0"/>
            </a:stretch>
          </a:blipFill>
        </p:spPr>
      </p:sp>
      <p:sp>
        <p:nvSpPr>
          <p:cNvPr name="Freeform 5" id="5"/>
          <p:cNvSpPr/>
          <p:nvPr/>
        </p:nvSpPr>
        <p:spPr>
          <a:xfrm flipH="false" flipV="false" rot="0">
            <a:off x="15691514" y="6933276"/>
            <a:ext cx="4240473" cy="4240473"/>
          </a:xfrm>
          <a:custGeom>
            <a:avLst/>
            <a:gdLst/>
            <a:ahLst/>
            <a:cxnLst/>
            <a:rect r="r" b="b" t="t" l="l"/>
            <a:pathLst>
              <a:path h="4240473" w="4240473">
                <a:moveTo>
                  <a:pt x="0" y="0"/>
                </a:moveTo>
                <a:lnTo>
                  <a:pt x="4240472" y="0"/>
                </a:lnTo>
                <a:lnTo>
                  <a:pt x="4240472" y="4240473"/>
                </a:lnTo>
                <a:lnTo>
                  <a:pt x="0" y="4240473"/>
                </a:lnTo>
                <a:lnTo>
                  <a:pt x="0" y="0"/>
                </a:lnTo>
                <a:close/>
              </a:path>
            </a:pathLst>
          </a:custGeom>
          <a:blipFill>
            <a:blip r:embed="rId4"/>
            <a:stretch>
              <a:fillRect l="0" t="0" r="0" b="0"/>
            </a:stretch>
          </a:blipFill>
        </p:spPr>
      </p:sp>
      <p:sp>
        <p:nvSpPr>
          <p:cNvPr name="Freeform 6" id="6"/>
          <p:cNvSpPr/>
          <p:nvPr/>
        </p:nvSpPr>
        <p:spPr>
          <a:xfrm flipH="false" flipV="false" rot="0">
            <a:off x="7066164" y="426572"/>
            <a:ext cx="3286186" cy="3029065"/>
          </a:xfrm>
          <a:custGeom>
            <a:avLst/>
            <a:gdLst/>
            <a:ahLst/>
            <a:cxnLst/>
            <a:rect r="r" b="b" t="t" l="l"/>
            <a:pathLst>
              <a:path h="3029065" w="3286186">
                <a:moveTo>
                  <a:pt x="0" y="0"/>
                </a:moveTo>
                <a:lnTo>
                  <a:pt x="3286185" y="0"/>
                </a:lnTo>
                <a:lnTo>
                  <a:pt x="3286185" y="3029066"/>
                </a:lnTo>
                <a:lnTo>
                  <a:pt x="0" y="3029066"/>
                </a:lnTo>
                <a:lnTo>
                  <a:pt x="0" y="0"/>
                </a:lnTo>
                <a:close/>
              </a:path>
            </a:pathLst>
          </a:custGeom>
          <a:blipFill>
            <a:blip r:embed="rId5"/>
            <a:stretch>
              <a:fillRect l="0" t="0" r="0" b="-8488"/>
            </a:stretch>
          </a:blipFill>
        </p:spPr>
      </p:sp>
      <p:sp>
        <p:nvSpPr>
          <p:cNvPr name="TextBox 7" id="7"/>
          <p:cNvSpPr txBox="true"/>
          <p:nvPr/>
        </p:nvSpPr>
        <p:spPr>
          <a:xfrm rot="0">
            <a:off x="2299650" y="3188938"/>
            <a:ext cx="13102912" cy="2432097"/>
          </a:xfrm>
          <a:prstGeom prst="rect">
            <a:avLst/>
          </a:prstGeom>
        </p:spPr>
        <p:txBody>
          <a:bodyPr anchor="t" rtlCol="false" tIns="0" lIns="0" bIns="0" rIns="0">
            <a:spAutoFit/>
          </a:bodyPr>
          <a:lstStyle/>
          <a:p>
            <a:pPr algn="ctr">
              <a:lnSpc>
                <a:spcPts val="19900"/>
              </a:lnSpc>
              <a:spcBef>
                <a:spcPct val="0"/>
              </a:spcBef>
            </a:pPr>
            <a:r>
              <a:rPr lang="en-US" b="true" sz="14214">
                <a:solidFill>
                  <a:srgbClr val="F6E0F5"/>
                </a:solidFill>
                <a:latin typeface="Garet Bold"/>
                <a:ea typeface="Garet Bold"/>
                <a:cs typeface="Garet Bold"/>
                <a:sym typeface="Garet Bold"/>
              </a:rPr>
              <a:t>THANK YOU!</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721297" y="-315593"/>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2541360" y="1780498"/>
            <a:ext cx="13901406" cy="6726003"/>
          </a:xfrm>
          <a:custGeom>
            <a:avLst/>
            <a:gdLst/>
            <a:ahLst/>
            <a:cxnLst/>
            <a:rect r="r" b="b" t="t" l="l"/>
            <a:pathLst>
              <a:path h="6726003" w="13901406">
                <a:moveTo>
                  <a:pt x="0" y="0"/>
                </a:moveTo>
                <a:lnTo>
                  <a:pt x="13901406" y="0"/>
                </a:lnTo>
                <a:lnTo>
                  <a:pt x="13901406" y="6726004"/>
                </a:lnTo>
                <a:lnTo>
                  <a:pt x="0" y="6726004"/>
                </a:lnTo>
                <a:lnTo>
                  <a:pt x="0" y="0"/>
                </a:lnTo>
                <a:close/>
              </a:path>
            </a:pathLst>
          </a:custGeom>
          <a:blipFill>
            <a:blip r:embed="rId6"/>
            <a:stretch>
              <a:fillRect l="0" t="-9541"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493520" y="-432037"/>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aphicFrame>
        <p:nvGraphicFramePr>
          <p:cNvPr name="Table 10" id="10"/>
          <p:cNvGraphicFramePr>
            <a:graphicFrameLocks noGrp="true"/>
          </p:cNvGraphicFramePr>
          <p:nvPr/>
        </p:nvGraphicFramePr>
        <p:xfrm>
          <a:off x="1028700" y="2224675"/>
          <a:ext cx="16230600" cy="7391400"/>
        </p:xfrm>
        <a:graphic>
          <a:graphicData uri="http://schemas.openxmlformats.org/drawingml/2006/table">
            <a:tbl>
              <a:tblPr/>
              <a:tblGrid>
                <a:gridCol w="2545490"/>
                <a:gridCol w="7018191"/>
                <a:gridCol w="6666919"/>
              </a:tblGrid>
              <a:tr h="895350">
                <a:tc>
                  <a:txBody>
                    <a:bodyPr anchor="t" rtlCol="false"/>
                    <a:lstStyle/>
                    <a:p>
                      <a:pPr algn="ctr" marL="0" indent="0" lvl="0">
                        <a:lnSpc>
                          <a:spcPts val="4199"/>
                        </a:lnSpc>
                        <a:spcBef>
                          <a:spcPct val="0"/>
                        </a:spcBef>
                        <a:defRPr/>
                      </a:pPr>
                      <a:r>
                        <a:rPr lang="en-US" b="true" sz="2999" strike="noStrike" u="none">
                          <a:solidFill>
                            <a:srgbClr val="000000"/>
                          </a:solidFill>
                          <a:latin typeface="Garet Bold"/>
                          <a:ea typeface="Garet Bold"/>
                          <a:cs typeface="Garet Bold"/>
                          <a:sym typeface="Garet Bold"/>
                        </a:rPr>
                        <a:t>Aspect</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BB99FF"/>
                    </a:solidFill>
                  </a:tcPr>
                </a:tc>
                <a:tc>
                  <a:txBody>
                    <a:bodyPr anchor="t" rtlCol="false"/>
                    <a:lstStyle/>
                    <a:p>
                      <a:pPr algn="ctr" marL="0" indent="0" lvl="0">
                        <a:lnSpc>
                          <a:spcPts val="4199"/>
                        </a:lnSpc>
                        <a:spcBef>
                          <a:spcPct val="0"/>
                        </a:spcBef>
                        <a:defRPr/>
                      </a:pPr>
                      <a:r>
                        <a:rPr lang="en-US" b="true" sz="2999" strike="noStrike" u="none">
                          <a:solidFill>
                            <a:srgbClr val="000000"/>
                          </a:solidFill>
                          <a:latin typeface="Garet Bold"/>
                          <a:ea typeface="Garet Bold"/>
                          <a:cs typeface="Garet Bold"/>
                          <a:sym typeface="Garet Bold"/>
                        </a:rPr>
                        <a:t>Big Data</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BB99FF"/>
                    </a:solidFill>
                  </a:tcPr>
                </a:tc>
                <a:tc>
                  <a:txBody>
                    <a:bodyPr anchor="t" rtlCol="false"/>
                    <a:lstStyle/>
                    <a:p>
                      <a:pPr algn="ctr" marL="0" indent="0" lvl="0">
                        <a:lnSpc>
                          <a:spcPts val="4199"/>
                        </a:lnSpc>
                        <a:spcBef>
                          <a:spcPct val="0"/>
                        </a:spcBef>
                        <a:defRPr/>
                      </a:pPr>
                      <a:r>
                        <a:rPr lang="en-US" b="true" sz="2999" strike="noStrike" u="none">
                          <a:solidFill>
                            <a:srgbClr val="000000"/>
                          </a:solidFill>
                          <a:latin typeface="Garet Bold"/>
                          <a:ea typeface="Garet Bold"/>
                          <a:cs typeface="Garet Bold"/>
                          <a:sym typeface="Garet Bold"/>
                        </a:rPr>
                        <a:t>Data Warehouse</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BB99FF"/>
                    </a:solidFill>
                  </a:tcPr>
                </a:tc>
              </a:tr>
              <a:tr h="1019175">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Data Type</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Structured, semi-structured, unstructured (e.g., text, video, social media).</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Primarily structured data from business operations.</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r>
              <a:tr h="685800">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Purpose</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Real-time analytics for immediate actions.</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Historical analysis for strategic decisions.</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r>
              <a:tr h="685800">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Processing</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Uses tools like Hadoop, Spark for large, complex data.</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Relies on SQL queries for structured data.</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r>
              <a:tr h="685800">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Storage</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Distributed systems (cloud, NoSQL).</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Centralized relational databases.</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r>
              <a:tr h="685800">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Scalability</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Highly scalable for growing data sources.</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Less scalable, designed for stable data.</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r>
              <a:tr h="685800">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Speed</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Optimized for real-time processing.</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Batch processing, focusing on past data.</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r>
              <a:tr h="685800">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Sources</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IoT, social media, streaming services.</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Internal systems (ERP, CRM).</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r>
              <a:tr h="685800">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Use Case</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Predictive analytics, streaming data.</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Business reports, trend analysis.</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ECE3FF"/>
                    </a:solidFill>
                  </a:tcPr>
                </a:tc>
              </a:tr>
              <a:tr h="676275">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Cost</a:t>
                      </a:r>
                      <a:endParaRPr lang="en-US" sz="1100"/>
                    </a:p>
                  </a:txBody>
                  <a:tcPr marL="133350" marR="133350" marT="133350" marB="133350" anchor="ctr">
                    <a:lnL cmpd="sng" algn="ctr" cap="flat" w="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Higher due to complex infrastructure.</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marL="0" indent="0" lvl="0">
                        <a:lnSpc>
                          <a:spcPts val="2659"/>
                        </a:lnSpc>
                        <a:spcBef>
                          <a:spcPct val="0"/>
                        </a:spcBef>
                        <a:defRPr/>
                      </a:pPr>
                      <a:r>
                        <a:rPr lang="en-US" sz="1899" strike="noStrike" u="none">
                          <a:solidFill>
                            <a:srgbClr val="000000"/>
                          </a:solidFill>
                          <a:latin typeface="Garet"/>
                          <a:ea typeface="Garet"/>
                          <a:cs typeface="Garet"/>
                          <a:sym typeface="Garet"/>
                        </a:rPr>
                        <a:t>More cost-efficient for stable data needs.</a:t>
                      </a:r>
                      <a:endParaRPr lang="en-US" sz="1100"/>
                    </a:p>
                  </a:txBody>
                  <a:tcPr marL="133350" marR="133350" marT="133350" marB="133350" anchor="ctr">
                    <a:lnL cmpd="sng" algn="ctr" cap="flat" w="1905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sp>
        <p:nvSpPr>
          <p:cNvPr name="TextBox 11" id="11"/>
          <p:cNvSpPr txBox="true"/>
          <p:nvPr/>
        </p:nvSpPr>
        <p:spPr>
          <a:xfrm rot="0">
            <a:off x="2370780" y="1061104"/>
            <a:ext cx="13901406" cy="946107"/>
          </a:xfrm>
          <a:prstGeom prst="rect">
            <a:avLst/>
          </a:prstGeom>
        </p:spPr>
        <p:txBody>
          <a:bodyPr anchor="t" rtlCol="false" tIns="0" lIns="0" bIns="0" rIns="0">
            <a:spAutoFit/>
          </a:bodyPr>
          <a:lstStyle/>
          <a:p>
            <a:pPr algn="ctr">
              <a:lnSpc>
                <a:spcPts val="7702"/>
              </a:lnSpc>
              <a:spcBef>
                <a:spcPct val="0"/>
              </a:spcBef>
            </a:pPr>
            <a:r>
              <a:rPr lang="en-US" b="true" sz="5501">
                <a:solidFill>
                  <a:srgbClr val="F6E0F5"/>
                </a:solidFill>
                <a:latin typeface="Garet Bold"/>
                <a:ea typeface="Garet Bold"/>
                <a:cs typeface="Garet Bold"/>
                <a:sym typeface="Garet Bold"/>
              </a:rPr>
              <a:t>Big Data and Data Warehouse</a:t>
            </a:r>
          </a:p>
        </p:txBody>
      </p:sp>
      <p:sp>
        <p:nvSpPr>
          <p:cNvPr name="TextBox 12" id="12"/>
          <p:cNvSpPr txBox="true"/>
          <p:nvPr/>
        </p:nvSpPr>
        <p:spPr>
          <a:xfrm rot="0">
            <a:off x="3848655" y="110845"/>
            <a:ext cx="10945656" cy="946107"/>
          </a:xfrm>
          <a:prstGeom prst="rect">
            <a:avLst/>
          </a:prstGeom>
        </p:spPr>
        <p:txBody>
          <a:bodyPr anchor="t" rtlCol="false" tIns="0" lIns="0" bIns="0" rIns="0">
            <a:spAutoFit/>
          </a:bodyPr>
          <a:lstStyle/>
          <a:p>
            <a:pPr algn="ctr">
              <a:lnSpc>
                <a:spcPts val="7702"/>
              </a:lnSpc>
              <a:spcBef>
                <a:spcPct val="0"/>
              </a:spcBef>
            </a:pPr>
            <a:r>
              <a:rPr lang="en-US" b="true" sz="5501">
                <a:solidFill>
                  <a:srgbClr val="A280EC"/>
                </a:solidFill>
                <a:latin typeface="Garet Bold"/>
                <a:ea typeface="Garet Bold"/>
                <a:cs typeface="Garet Bold"/>
                <a:sym typeface="Garet Bold"/>
              </a:rPr>
              <a:t>Differences between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721297" y="-315593"/>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10" id="10"/>
          <p:cNvGrpSpPr/>
          <p:nvPr/>
        </p:nvGrpSpPr>
        <p:grpSpPr>
          <a:xfrm rot="0">
            <a:off x="3241446" y="2195989"/>
            <a:ext cx="5138009" cy="6442644"/>
            <a:chOff x="0" y="0"/>
            <a:chExt cx="6850678" cy="8590192"/>
          </a:xfrm>
        </p:grpSpPr>
        <p:sp>
          <p:nvSpPr>
            <p:cNvPr name="Freeform 11" id="11"/>
            <p:cNvSpPr/>
            <p:nvPr/>
          </p:nvSpPr>
          <p:spPr>
            <a:xfrm flipH="false" flipV="false" rot="0">
              <a:off x="0" y="0"/>
              <a:ext cx="6850678" cy="8590192"/>
            </a:xfrm>
            <a:custGeom>
              <a:avLst/>
              <a:gdLst/>
              <a:ahLst/>
              <a:cxnLst/>
              <a:rect r="r" b="b" t="t" l="l"/>
              <a:pathLst>
                <a:path h="8590192" w="6850678">
                  <a:moveTo>
                    <a:pt x="0" y="0"/>
                  </a:moveTo>
                  <a:lnTo>
                    <a:pt x="6850678" y="0"/>
                  </a:lnTo>
                  <a:lnTo>
                    <a:pt x="6850678" y="8590192"/>
                  </a:lnTo>
                  <a:lnTo>
                    <a:pt x="0" y="85901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274476" y="282220"/>
              <a:ext cx="5169189" cy="1000295"/>
            </a:xfrm>
            <a:prstGeom prst="rect">
              <a:avLst/>
            </a:prstGeom>
          </p:spPr>
          <p:txBody>
            <a:bodyPr anchor="t" rtlCol="false" tIns="0" lIns="0" bIns="0" rIns="0">
              <a:spAutoFit/>
            </a:bodyPr>
            <a:lstStyle/>
            <a:p>
              <a:pPr algn="ctr">
                <a:lnSpc>
                  <a:spcPts val="2845"/>
                </a:lnSpc>
              </a:pPr>
              <a:r>
                <a:rPr lang="en-US" sz="2845" b="true">
                  <a:solidFill>
                    <a:srgbClr val="000000"/>
                  </a:solidFill>
                  <a:latin typeface="Garet Bold"/>
                  <a:ea typeface="Garet Bold"/>
                  <a:cs typeface="Garet Bold"/>
                  <a:sym typeface="Garet Bold"/>
                </a:rPr>
                <a:t>Technological </a:t>
              </a:r>
            </a:p>
            <a:p>
              <a:pPr algn="ctr">
                <a:lnSpc>
                  <a:spcPts val="2845"/>
                </a:lnSpc>
              </a:pPr>
              <a:r>
                <a:rPr lang="en-US" b="true" sz="2845">
                  <a:solidFill>
                    <a:srgbClr val="000000"/>
                  </a:solidFill>
                  <a:latin typeface="Garet Bold"/>
                  <a:ea typeface="Garet Bold"/>
                  <a:cs typeface="Garet Bold"/>
                  <a:sym typeface="Garet Bold"/>
                </a:rPr>
                <a:t>Innovations</a:t>
              </a:r>
            </a:p>
          </p:txBody>
        </p:sp>
        <p:sp>
          <p:nvSpPr>
            <p:cNvPr name="TextBox 13" id="13"/>
            <p:cNvSpPr txBox="true"/>
            <p:nvPr/>
          </p:nvSpPr>
          <p:spPr>
            <a:xfrm rot="0">
              <a:off x="1274476" y="2086934"/>
              <a:ext cx="5169189" cy="1000295"/>
            </a:xfrm>
            <a:prstGeom prst="rect">
              <a:avLst/>
            </a:prstGeom>
          </p:spPr>
          <p:txBody>
            <a:bodyPr anchor="t" rtlCol="false" tIns="0" lIns="0" bIns="0" rIns="0">
              <a:spAutoFit/>
            </a:bodyPr>
            <a:lstStyle/>
            <a:p>
              <a:pPr algn="ctr">
                <a:lnSpc>
                  <a:spcPts val="2845"/>
                </a:lnSpc>
              </a:pPr>
              <a:r>
                <a:rPr lang="en-US" b="true" sz="2845">
                  <a:solidFill>
                    <a:srgbClr val="000000"/>
                  </a:solidFill>
                  <a:latin typeface="Garet Bold"/>
                  <a:ea typeface="Garet Bold"/>
                  <a:cs typeface="Garet Bold"/>
                  <a:sym typeface="Garet Bold"/>
                </a:rPr>
                <a:t>Cloud and Data Infrastructures</a:t>
              </a:r>
            </a:p>
          </p:txBody>
        </p:sp>
        <p:sp>
          <p:nvSpPr>
            <p:cNvPr name="TextBox 14" id="14"/>
            <p:cNvSpPr txBox="true"/>
            <p:nvPr/>
          </p:nvSpPr>
          <p:spPr>
            <a:xfrm rot="0">
              <a:off x="1274476" y="3857557"/>
              <a:ext cx="5169189" cy="1000295"/>
            </a:xfrm>
            <a:prstGeom prst="rect">
              <a:avLst/>
            </a:prstGeom>
          </p:spPr>
          <p:txBody>
            <a:bodyPr anchor="t" rtlCol="false" tIns="0" lIns="0" bIns="0" rIns="0">
              <a:spAutoFit/>
            </a:bodyPr>
            <a:lstStyle/>
            <a:p>
              <a:pPr algn="ctr">
                <a:lnSpc>
                  <a:spcPts val="2845"/>
                </a:lnSpc>
              </a:pPr>
              <a:r>
                <a:rPr lang="en-US" b="true" sz="2845">
                  <a:solidFill>
                    <a:srgbClr val="000000"/>
                  </a:solidFill>
                  <a:latin typeface="Garet Bold"/>
                  <a:ea typeface="Garet Bold"/>
                  <a:cs typeface="Garet Bold"/>
                  <a:sym typeface="Garet Bold"/>
                </a:rPr>
                <a:t>Analytics and Business Value</a:t>
              </a:r>
            </a:p>
          </p:txBody>
        </p:sp>
        <p:sp>
          <p:nvSpPr>
            <p:cNvPr name="TextBox 15" id="15"/>
            <p:cNvSpPr txBox="true"/>
            <p:nvPr/>
          </p:nvSpPr>
          <p:spPr>
            <a:xfrm rot="0">
              <a:off x="1274476" y="5554862"/>
              <a:ext cx="5169189" cy="1000295"/>
            </a:xfrm>
            <a:prstGeom prst="rect">
              <a:avLst/>
            </a:prstGeom>
          </p:spPr>
          <p:txBody>
            <a:bodyPr anchor="t" rtlCol="false" tIns="0" lIns="0" bIns="0" rIns="0">
              <a:spAutoFit/>
            </a:bodyPr>
            <a:lstStyle/>
            <a:p>
              <a:pPr algn="ctr">
                <a:lnSpc>
                  <a:spcPts val="2845"/>
                </a:lnSpc>
              </a:pPr>
              <a:r>
                <a:rPr lang="en-US" sz="2845" b="true">
                  <a:solidFill>
                    <a:srgbClr val="000000"/>
                  </a:solidFill>
                  <a:latin typeface="Garet Bold"/>
                  <a:ea typeface="Garet Bold"/>
                  <a:cs typeface="Garet Bold"/>
                  <a:sym typeface="Garet Bold"/>
                </a:rPr>
                <a:t>Governance</a:t>
              </a:r>
            </a:p>
            <a:p>
              <a:pPr algn="ctr">
                <a:lnSpc>
                  <a:spcPts val="2845"/>
                </a:lnSpc>
              </a:pPr>
              <a:r>
                <a:rPr lang="en-US" b="true" sz="2845">
                  <a:solidFill>
                    <a:srgbClr val="000000"/>
                  </a:solidFill>
                  <a:latin typeface="Garet Bold"/>
                  <a:ea typeface="Garet Bold"/>
                  <a:cs typeface="Garet Bold"/>
                  <a:sym typeface="Garet Bold"/>
                </a:rPr>
                <a:t> and Security</a:t>
              </a:r>
            </a:p>
          </p:txBody>
        </p:sp>
        <p:sp>
          <p:nvSpPr>
            <p:cNvPr name="TextBox 16" id="16"/>
            <p:cNvSpPr txBox="true"/>
            <p:nvPr/>
          </p:nvSpPr>
          <p:spPr>
            <a:xfrm rot="0">
              <a:off x="1274476" y="7401472"/>
              <a:ext cx="5169189" cy="1000295"/>
            </a:xfrm>
            <a:prstGeom prst="rect">
              <a:avLst/>
            </a:prstGeom>
          </p:spPr>
          <p:txBody>
            <a:bodyPr anchor="t" rtlCol="false" tIns="0" lIns="0" bIns="0" rIns="0">
              <a:spAutoFit/>
            </a:bodyPr>
            <a:lstStyle/>
            <a:p>
              <a:pPr algn="ctr">
                <a:lnSpc>
                  <a:spcPts val="2845"/>
                </a:lnSpc>
              </a:pPr>
              <a:r>
                <a:rPr lang="en-US" b="true" sz="2845">
                  <a:solidFill>
                    <a:srgbClr val="000000"/>
                  </a:solidFill>
                  <a:latin typeface="Garet Bold"/>
                  <a:ea typeface="Garet Bold"/>
                  <a:cs typeface="Garet Bold"/>
                  <a:sym typeface="Garet Bold"/>
                </a:rPr>
                <a:t>Automation and Democratization</a:t>
              </a:r>
            </a:p>
          </p:txBody>
        </p:sp>
      </p:grpSp>
      <p:sp>
        <p:nvSpPr>
          <p:cNvPr name="Freeform 17" id="17"/>
          <p:cNvSpPr/>
          <p:nvPr/>
        </p:nvSpPr>
        <p:spPr>
          <a:xfrm flipH="false" flipV="false" rot="0">
            <a:off x="9658916" y="2281675"/>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8"/>
            <a:stretch>
              <a:fillRect l="0" t="0" r="0" b="0"/>
            </a:stretch>
          </a:blipFill>
        </p:spPr>
      </p:sp>
      <p:grpSp>
        <p:nvGrpSpPr>
          <p:cNvPr name="Group 18" id="18"/>
          <p:cNvGrpSpPr/>
          <p:nvPr/>
        </p:nvGrpSpPr>
        <p:grpSpPr>
          <a:xfrm rot="0">
            <a:off x="3838316" y="595213"/>
            <a:ext cx="11947594" cy="1049272"/>
            <a:chOff x="0" y="0"/>
            <a:chExt cx="15930126" cy="1399029"/>
          </a:xfrm>
        </p:grpSpPr>
        <p:sp>
          <p:nvSpPr>
            <p:cNvPr name="TextBox 19" id="19"/>
            <p:cNvSpPr txBox="true"/>
            <p:nvPr/>
          </p:nvSpPr>
          <p:spPr>
            <a:xfrm rot="0">
              <a:off x="4510507" y="-133350"/>
              <a:ext cx="11419618"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Future Trends </a:t>
              </a:r>
            </a:p>
          </p:txBody>
        </p:sp>
        <p:sp>
          <p:nvSpPr>
            <p:cNvPr name="TextBox 20" id="20"/>
            <p:cNvSpPr txBox="true"/>
            <p:nvPr/>
          </p:nvSpPr>
          <p:spPr>
            <a:xfrm rot="0">
              <a:off x="0" y="-133350"/>
              <a:ext cx="5604360"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Big Data</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323988" y="404442"/>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721297" y="-315593"/>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10" id="10"/>
          <p:cNvGrpSpPr/>
          <p:nvPr/>
        </p:nvGrpSpPr>
        <p:grpSpPr>
          <a:xfrm rot="0">
            <a:off x="9651464" y="5995930"/>
            <a:ext cx="5022155" cy="1076918"/>
            <a:chOff x="0" y="0"/>
            <a:chExt cx="1322708" cy="283633"/>
          </a:xfrm>
        </p:grpSpPr>
        <p:sp>
          <p:nvSpPr>
            <p:cNvPr name="Freeform 11" id="11"/>
            <p:cNvSpPr/>
            <p:nvPr/>
          </p:nvSpPr>
          <p:spPr>
            <a:xfrm flipH="false" flipV="false" rot="0">
              <a:off x="0" y="0"/>
              <a:ext cx="1322708" cy="283633"/>
            </a:xfrm>
            <a:custGeom>
              <a:avLst/>
              <a:gdLst/>
              <a:ahLst/>
              <a:cxnLst/>
              <a:rect r="r" b="b" t="t" l="l"/>
              <a:pathLst>
                <a:path h="283633" w="1322708">
                  <a:moveTo>
                    <a:pt x="78619" y="0"/>
                  </a:moveTo>
                  <a:lnTo>
                    <a:pt x="1244088" y="0"/>
                  </a:lnTo>
                  <a:cubicBezTo>
                    <a:pt x="1287509" y="0"/>
                    <a:pt x="1322708" y="35199"/>
                    <a:pt x="1322708" y="78619"/>
                  </a:cubicBezTo>
                  <a:lnTo>
                    <a:pt x="1322708" y="205014"/>
                  </a:lnTo>
                  <a:cubicBezTo>
                    <a:pt x="1322708" y="225865"/>
                    <a:pt x="1314425" y="245862"/>
                    <a:pt x="1299681" y="260606"/>
                  </a:cubicBezTo>
                  <a:cubicBezTo>
                    <a:pt x="1284937" y="275350"/>
                    <a:pt x="1264939" y="283633"/>
                    <a:pt x="1244088" y="283633"/>
                  </a:cubicBezTo>
                  <a:lnTo>
                    <a:pt x="78619" y="283633"/>
                  </a:lnTo>
                  <a:cubicBezTo>
                    <a:pt x="35199" y="283633"/>
                    <a:pt x="0" y="248434"/>
                    <a:pt x="0" y="205014"/>
                  </a:cubicBezTo>
                  <a:lnTo>
                    <a:pt x="0" y="78619"/>
                  </a:lnTo>
                  <a:cubicBezTo>
                    <a:pt x="0" y="35199"/>
                    <a:pt x="35199" y="0"/>
                    <a:pt x="78619" y="0"/>
                  </a:cubicBezTo>
                  <a:close/>
                </a:path>
              </a:pathLst>
            </a:custGeom>
            <a:solidFill>
              <a:srgbClr val="F8F8F8"/>
            </a:solidFill>
          </p:spPr>
        </p:sp>
        <p:sp>
          <p:nvSpPr>
            <p:cNvPr name="TextBox 12" id="12"/>
            <p:cNvSpPr txBox="true"/>
            <p:nvPr/>
          </p:nvSpPr>
          <p:spPr>
            <a:xfrm>
              <a:off x="0" y="-28575"/>
              <a:ext cx="1322708" cy="312208"/>
            </a:xfrm>
            <a:prstGeom prst="rect">
              <a:avLst/>
            </a:prstGeom>
          </p:spPr>
          <p:txBody>
            <a:bodyPr anchor="ctr" rtlCol="false" tIns="50800" lIns="50800" bIns="50800" rIns="50800"/>
            <a:lstStyle/>
            <a:p>
              <a:pPr algn="ctr">
                <a:lnSpc>
                  <a:spcPts val="2645"/>
                </a:lnSpc>
              </a:pPr>
            </a:p>
          </p:txBody>
        </p:sp>
      </p:grpSp>
      <p:grpSp>
        <p:nvGrpSpPr>
          <p:cNvPr name="Group 13" id="13"/>
          <p:cNvGrpSpPr/>
          <p:nvPr/>
        </p:nvGrpSpPr>
        <p:grpSpPr>
          <a:xfrm rot="0">
            <a:off x="3507150" y="5995930"/>
            <a:ext cx="3869681" cy="1076918"/>
            <a:chOff x="0" y="0"/>
            <a:chExt cx="1019175" cy="283633"/>
          </a:xfrm>
        </p:grpSpPr>
        <p:sp>
          <p:nvSpPr>
            <p:cNvPr name="Freeform 14" id="14"/>
            <p:cNvSpPr/>
            <p:nvPr/>
          </p:nvSpPr>
          <p:spPr>
            <a:xfrm flipH="false" flipV="false" rot="0">
              <a:off x="0" y="0"/>
              <a:ext cx="1019175" cy="283633"/>
            </a:xfrm>
            <a:custGeom>
              <a:avLst/>
              <a:gdLst/>
              <a:ahLst/>
              <a:cxnLst/>
              <a:rect r="r" b="b" t="t" l="l"/>
              <a:pathLst>
                <a:path h="283633" w="1019175">
                  <a:moveTo>
                    <a:pt x="102034" y="0"/>
                  </a:moveTo>
                  <a:lnTo>
                    <a:pt x="917141" y="0"/>
                  </a:lnTo>
                  <a:cubicBezTo>
                    <a:pt x="973493" y="0"/>
                    <a:pt x="1019175" y="45682"/>
                    <a:pt x="1019175" y="102034"/>
                  </a:cubicBezTo>
                  <a:lnTo>
                    <a:pt x="1019175" y="181599"/>
                  </a:lnTo>
                  <a:cubicBezTo>
                    <a:pt x="1019175" y="237951"/>
                    <a:pt x="973493" y="283633"/>
                    <a:pt x="917141" y="283633"/>
                  </a:cubicBezTo>
                  <a:lnTo>
                    <a:pt x="102034" y="283633"/>
                  </a:lnTo>
                  <a:cubicBezTo>
                    <a:pt x="45682" y="283633"/>
                    <a:pt x="0" y="237951"/>
                    <a:pt x="0" y="181599"/>
                  </a:cubicBezTo>
                  <a:lnTo>
                    <a:pt x="0" y="102034"/>
                  </a:lnTo>
                  <a:cubicBezTo>
                    <a:pt x="0" y="45682"/>
                    <a:pt x="45682" y="0"/>
                    <a:pt x="102034" y="0"/>
                  </a:cubicBezTo>
                  <a:close/>
                </a:path>
              </a:pathLst>
            </a:custGeom>
            <a:solidFill>
              <a:srgbClr val="F8F8F8"/>
            </a:solidFill>
          </p:spPr>
        </p:sp>
        <p:sp>
          <p:nvSpPr>
            <p:cNvPr name="TextBox 15" id="15"/>
            <p:cNvSpPr txBox="true"/>
            <p:nvPr/>
          </p:nvSpPr>
          <p:spPr>
            <a:xfrm>
              <a:off x="0" y="-28575"/>
              <a:ext cx="1019175" cy="312208"/>
            </a:xfrm>
            <a:prstGeom prst="rect">
              <a:avLst/>
            </a:prstGeom>
          </p:spPr>
          <p:txBody>
            <a:bodyPr anchor="ctr" rtlCol="false" tIns="50800" lIns="50800" bIns="50800" rIns="50800"/>
            <a:lstStyle/>
            <a:p>
              <a:pPr algn="ctr">
                <a:lnSpc>
                  <a:spcPts val="2645"/>
                </a:lnSpc>
              </a:pPr>
            </a:p>
          </p:txBody>
        </p:sp>
      </p:grpSp>
      <p:grpSp>
        <p:nvGrpSpPr>
          <p:cNvPr name="Group 16" id="16"/>
          <p:cNvGrpSpPr/>
          <p:nvPr/>
        </p:nvGrpSpPr>
        <p:grpSpPr>
          <a:xfrm rot="0">
            <a:off x="12889342" y="1908321"/>
            <a:ext cx="3869681" cy="1076918"/>
            <a:chOff x="0" y="0"/>
            <a:chExt cx="1019175" cy="283633"/>
          </a:xfrm>
        </p:grpSpPr>
        <p:sp>
          <p:nvSpPr>
            <p:cNvPr name="Freeform 17" id="17"/>
            <p:cNvSpPr/>
            <p:nvPr/>
          </p:nvSpPr>
          <p:spPr>
            <a:xfrm flipH="false" flipV="false" rot="0">
              <a:off x="0" y="0"/>
              <a:ext cx="1019175" cy="283633"/>
            </a:xfrm>
            <a:custGeom>
              <a:avLst/>
              <a:gdLst/>
              <a:ahLst/>
              <a:cxnLst/>
              <a:rect r="r" b="b" t="t" l="l"/>
              <a:pathLst>
                <a:path h="283633" w="1019175">
                  <a:moveTo>
                    <a:pt x="102034" y="0"/>
                  </a:moveTo>
                  <a:lnTo>
                    <a:pt x="917141" y="0"/>
                  </a:lnTo>
                  <a:cubicBezTo>
                    <a:pt x="973493" y="0"/>
                    <a:pt x="1019175" y="45682"/>
                    <a:pt x="1019175" y="102034"/>
                  </a:cubicBezTo>
                  <a:lnTo>
                    <a:pt x="1019175" y="181599"/>
                  </a:lnTo>
                  <a:cubicBezTo>
                    <a:pt x="1019175" y="237951"/>
                    <a:pt x="973493" y="283633"/>
                    <a:pt x="917141" y="283633"/>
                  </a:cubicBezTo>
                  <a:lnTo>
                    <a:pt x="102034" y="283633"/>
                  </a:lnTo>
                  <a:cubicBezTo>
                    <a:pt x="45682" y="283633"/>
                    <a:pt x="0" y="237951"/>
                    <a:pt x="0" y="181599"/>
                  </a:cubicBezTo>
                  <a:lnTo>
                    <a:pt x="0" y="102034"/>
                  </a:lnTo>
                  <a:cubicBezTo>
                    <a:pt x="0" y="45682"/>
                    <a:pt x="45682" y="0"/>
                    <a:pt x="102034" y="0"/>
                  </a:cubicBezTo>
                  <a:close/>
                </a:path>
              </a:pathLst>
            </a:custGeom>
            <a:solidFill>
              <a:srgbClr val="F8F8F8"/>
            </a:solidFill>
          </p:spPr>
        </p:sp>
        <p:sp>
          <p:nvSpPr>
            <p:cNvPr name="TextBox 18" id="18"/>
            <p:cNvSpPr txBox="true"/>
            <p:nvPr/>
          </p:nvSpPr>
          <p:spPr>
            <a:xfrm>
              <a:off x="0" y="-28575"/>
              <a:ext cx="1019175" cy="312208"/>
            </a:xfrm>
            <a:prstGeom prst="rect">
              <a:avLst/>
            </a:prstGeom>
          </p:spPr>
          <p:txBody>
            <a:bodyPr anchor="ctr" rtlCol="false" tIns="50800" lIns="50800" bIns="50800" rIns="50800"/>
            <a:lstStyle/>
            <a:p>
              <a:pPr algn="ctr">
                <a:lnSpc>
                  <a:spcPts val="2645"/>
                </a:lnSpc>
              </a:pPr>
            </a:p>
          </p:txBody>
        </p:sp>
      </p:grpSp>
      <p:grpSp>
        <p:nvGrpSpPr>
          <p:cNvPr name="Group 19" id="19"/>
          <p:cNvGrpSpPr/>
          <p:nvPr/>
        </p:nvGrpSpPr>
        <p:grpSpPr>
          <a:xfrm rot="0">
            <a:off x="6631789" y="1908321"/>
            <a:ext cx="4231334" cy="1076918"/>
            <a:chOff x="0" y="0"/>
            <a:chExt cx="1114425" cy="283633"/>
          </a:xfrm>
        </p:grpSpPr>
        <p:sp>
          <p:nvSpPr>
            <p:cNvPr name="Freeform 20" id="20"/>
            <p:cNvSpPr/>
            <p:nvPr/>
          </p:nvSpPr>
          <p:spPr>
            <a:xfrm flipH="false" flipV="false" rot="0">
              <a:off x="0" y="0"/>
              <a:ext cx="1114425" cy="283633"/>
            </a:xfrm>
            <a:custGeom>
              <a:avLst/>
              <a:gdLst/>
              <a:ahLst/>
              <a:cxnLst/>
              <a:rect r="r" b="b" t="t" l="l"/>
              <a:pathLst>
                <a:path h="283633" w="1114425">
                  <a:moveTo>
                    <a:pt x="93313" y="0"/>
                  </a:moveTo>
                  <a:lnTo>
                    <a:pt x="1021112" y="0"/>
                  </a:lnTo>
                  <a:cubicBezTo>
                    <a:pt x="1045860" y="0"/>
                    <a:pt x="1069595" y="9831"/>
                    <a:pt x="1087095" y="27331"/>
                  </a:cubicBezTo>
                  <a:cubicBezTo>
                    <a:pt x="1104594" y="44830"/>
                    <a:pt x="1114425" y="68565"/>
                    <a:pt x="1114425" y="93313"/>
                  </a:cubicBezTo>
                  <a:lnTo>
                    <a:pt x="1114425" y="190320"/>
                  </a:lnTo>
                  <a:cubicBezTo>
                    <a:pt x="1114425" y="215068"/>
                    <a:pt x="1104594" y="238803"/>
                    <a:pt x="1087095" y="256302"/>
                  </a:cubicBezTo>
                  <a:cubicBezTo>
                    <a:pt x="1069595" y="273802"/>
                    <a:pt x="1045860" y="283633"/>
                    <a:pt x="1021112" y="283633"/>
                  </a:cubicBezTo>
                  <a:lnTo>
                    <a:pt x="93313" y="283633"/>
                  </a:lnTo>
                  <a:cubicBezTo>
                    <a:pt x="68565" y="283633"/>
                    <a:pt x="44830" y="273802"/>
                    <a:pt x="27331" y="256302"/>
                  </a:cubicBezTo>
                  <a:cubicBezTo>
                    <a:pt x="9831" y="238803"/>
                    <a:pt x="0" y="215068"/>
                    <a:pt x="0" y="190320"/>
                  </a:cubicBezTo>
                  <a:lnTo>
                    <a:pt x="0" y="93313"/>
                  </a:lnTo>
                  <a:cubicBezTo>
                    <a:pt x="0" y="68565"/>
                    <a:pt x="9831" y="44830"/>
                    <a:pt x="27331" y="27331"/>
                  </a:cubicBezTo>
                  <a:cubicBezTo>
                    <a:pt x="44830" y="9831"/>
                    <a:pt x="68565" y="0"/>
                    <a:pt x="93313" y="0"/>
                  </a:cubicBezTo>
                  <a:close/>
                </a:path>
              </a:pathLst>
            </a:custGeom>
            <a:solidFill>
              <a:srgbClr val="F8F8F8"/>
            </a:solidFill>
          </p:spPr>
        </p:sp>
        <p:sp>
          <p:nvSpPr>
            <p:cNvPr name="TextBox 21" id="21"/>
            <p:cNvSpPr txBox="true"/>
            <p:nvPr/>
          </p:nvSpPr>
          <p:spPr>
            <a:xfrm>
              <a:off x="0" y="-28575"/>
              <a:ext cx="1114425" cy="312208"/>
            </a:xfrm>
            <a:prstGeom prst="rect">
              <a:avLst/>
            </a:prstGeom>
          </p:spPr>
          <p:txBody>
            <a:bodyPr anchor="ctr" rtlCol="false" tIns="50800" lIns="50800" bIns="50800" rIns="50800"/>
            <a:lstStyle/>
            <a:p>
              <a:pPr algn="ctr">
                <a:lnSpc>
                  <a:spcPts val="2645"/>
                </a:lnSpc>
              </a:pPr>
            </a:p>
          </p:txBody>
        </p:sp>
      </p:grpSp>
      <p:grpSp>
        <p:nvGrpSpPr>
          <p:cNvPr name="Group 22" id="22"/>
          <p:cNvGrpSpPr/>
          <p:nvPr/>
        </p:nvGrpSpPr>
        <p:grpSpPr>
          <a:xfrm rot="0">
            <a:off x="1151477" y="1846351"/>
            <a:ext cx="3869681" cy="1076918"/>
            <a:chOff x="0" y="0"/>
            <a:chExt cx="1019175" cy="283633"/>
          </a:xfrm>
        </p:grpSpPr>
        <p:sp>
          <p:nvSpPr>
            <p:cNvPr name="Freeform 23" id="23"/>
            <p:cNvSpPr/>
            <p:nvPr/>
          </p:nvSpPr>
          <p:spPr>
            <a:xfrm flipH="false" flipV="false" rot="0">
              <a:off x="0" y="0"/>
              <a:ext cx="1019175" cy="283633"/>
            </a:xfrm>
            <a:custGeom>
              <a:avLst/>
              <a:gdLst/>
              <a:ahLst/>
              <a:cxnLst/>
              <a:rect r="r" b="b" t="t" l="l"/>
              <a:pathLst>
                <a:path h="283633" w="1019175">
                  <a:moveTo>
                    <a:pt x="102034" y="0"/>
                  </a:moveTo>
                  <a:lnTo>
                    <a:pt x="917141" y="0"/>
                  </a:lnTo>
                  <a:cubicBezTo>
                    <a:pt x="973493" y="0"/>
                    <a:pt x="1019175" y="45682"/>
                    <a:pt x="1019175" y="102034"/>
                  </a:cubicBezTo>
                  <a:lnTo>
                    <a:pt x="1019175" y="181599"/>
                  </a:lnTo>
                  <a:cubicBezTo>
                    <a:pt x="1019175" y="237951"/>
                    <a:pt x="973493" y="283633"/>
                    <a:pt x="917141" y="283633"/>
                  </a:cubicBezTo>
                  <a:lnTo>
                    <a:pt x="102034" y="283633"/>
                  </a:lnTo>
                  <a:cubicBezTo>
                    <a:pt x="45682" y="283633"/>
                    <a:pt x="0" y="237951"/>
                    <a:pt x="0" y="181599"/>
                  </a:cubicBezTo>
                  <a:lnTo>
                    <a:pt x="0" y="102034"/>
                  </a:lnTo>
                  <a:cubicBezTo>
                    <a:pt x="0" y="45682"/>
                    <a:pt x="45682" y="0"/>
                    <a:pt x="102034" y="0"/>
                  </a:cubicBezTo>
                  <a:close/>
                </a:path>
              </a:pathLst>
            </a:custGeom>
            <a:solidFill>
              <a:srgbClr val="F8F8F8"/>
            </a:solidFill>
          </p:spPr>
        </p:sp>
        <p:sp>
          <p:nvSpPr>
            <p:cNvPr name="TextBox 24" id="24"/>
            <p:cNvSpPr txBox="true"/>
            <p:nvPr/>
          </p:nvSpPr>
          <p:spPr>
            <a:xfrm>
              <a:off x="0" y="-28575"/>
              <a:ext cx="1019175" cy="312208"/>
            </a:xfrm>
            <a:prstGeom prst="rect">
              <a:avLst/>
            </a:prstGeom>
          </p:spPr>
          <p:txBody>
            <a:bodyPr anchor="ctr" rtlCol="false" tIns="50800" lIns="50800" bIns="50800" rIns="50800"/>
            <a:lstStyle/>
            <a:p>
              <a:pPr algn="ctr">
                <a:lnSpc>
                  <a:spcPts val="2645"/>
                </a:lnSpc>
              </a:pPr>
            </a:p>
          </p:txBody>
        </p:sp>
      </p:grpSp>
      <p:sp>
        <p:nvSpPr>
          <p:cNvPr name="TextBox 25" id="25"/>
          <p:cNvSpPr txBox="true"/>
          <p:nvPr/>
        </p:nvSpPr>
        <p:spPr>
          <a:xfrm rot="0">
            <a:off x="741133" y="2036966"/>
            <a:ext cx="4700857" cy="886303"/>
          </a:xfrm>
          <a:prstGeom prst="rect">
            <a:avLst/>
          </a:prstGeom>
        </p:spPr>
        <p:txBody>
          <a:bodyPr anchor="t" rtlCol="false" tIns="0" lIns="0" bIns="0" rIns="0">
            <a:spAutoFit/>
          </a:bodyPr>
          <a:lstStyle/>
          <a:p>
            <a:pPr algn="ctr">
              <a:lnSpc>
                <a:spcPts val="3450"/>
              </a:lnSpc>
            </a:pPr>
            <a:r>
              <a:rPr lang="en-US" sz="3450" b="true">
                <a:solidFill>
                  <a:srgbClr val="4A2868"/>
                </a:solidFill>
                <a:latin typeface="Garet Bold"/>
                <a:ea typeface="Garet Bold"/>
                <a:cs typeface="Garet Bold"/>
                <a:sym typeface="Garet Bold"/>
              </a:rPr>
              <a:t>Technological </a:t>
            </a:r>
          </a:p>
          <a:p>
            <a:pPr algn="ctr">
              <a:lnSpc>
                <a:spcPts val="3450"/>
              </a:lnSpc>
            </a:pPr>
            <a:r>
              <a:rPr lang="en-US" b="true" sz="3450">
                <a:solidFill>
                  <a:srgbClr val="4A2868"/>
                </a:solidFill>
                <a:latin typeface="Garet Bold"/>
                <a:ea typeface="Garet Bold"/>
                <a:cs typeface="Garet Bold"/>
                <a:sym typeface="Garet Bold"/>
              </a:rPr>
              <a:t>Innovations</a:t>
            </a:r>
          </a:p>
        </p:txBody>
      </p:sp>
      <p:sp>
        <p:nvSpPr>
          <p:cNvPr name="TextBox 26" id="26"/>
          <p:cNvSpPr txBox="true"/>
          <p:nvPr/>
        </p:nvSpPr>
        <p:spPr>
          <a:xfrm rot="0">
            <a:off x="6810235" y="2038464"/>
            <a:ext cx="3874441" cy="886303"/>
          </a:xfrm>
          <a:prstGeom prst="rect">
            <a:avLst/>
          </a:prstGeom>
        </p:spPr>
        <p:txBody>
          <a:bodyPr anchor="t" rtlCol="false" tIns="0" lIns="0" bIns="0" rIns="0">
            <a:spAutoFit/>
          </a:bodyPr>
          <a:lstStyle/>
          <a:p>
            <a:pPr algn="ctr">
              <a:lnSpc>
                <a:spcPts val="3450"/>
              </a:lnSpc>
            </a:pPr>
            <a:r>
              <a:rPr lang="en-US" b="true" sz="3450">
                <a:solidFill>
                  <a:srgbClr val="4A2868"/>
                </a:solidFill>
                <a:latin typeface="Garet Bold"/>
                <a:ea typeface="Garet Bold"/>
                <a:cs typeface="Garet Bold"/>
                <a:sym typeface="Garet Bold"/>
              </a:rPr>
              <a:t>Cloud and Data Infrastructures</a:t>
            </a:r>
          </a:p>
        </p:txBody>
      </p:sp>
      <p:sp>
        <p:nvSpPr>
          <p:cNvPr name="TextBox 27" id="27"/>
          <p:cNvSpPr txBox="true"/>
          <p:nvPr/>
        </p:nvSpPr>
        <p:spPr>
          <a:xfrm rot="0">
            <a:off x="12473754" y="2036966"/>
            <a:ext cx="4700857" cy="886303"/>
          </a:xfrm>
          <a:prstGeom prst="rect">
            <a:avLst/>
          </a:prstGeom>
        </p:spPr>
        <p:txBody>
          <a:bodyPr anchor="t" rtlCol="false" tIns="0" lIns="0" bIns="0" rIns="0">
            <a:spAutoFit/>
          </a:bodyPr>
          <a:lstStyle/>
          <a:p>
            <a:pPr algn="ctr">
              <a:lnSpc>
                <a:spcPts val="3450"/>
              </a:lnSpc>
            </a:pPr>
            <a:r>
              <a:rPr lang="en-US" b="true" sz="3450">
                <a:solidFill>
                  <a:srgbClr val="4A2868"/>
                </a:solidFill>
                <a:latin typeface="Garet Bold"/>
                <a:ea typeface="Garet Bold"/>
                <a:cs typeface="Garet Bold"/>
                <a:sym typeface="Garet Bold"/>
              </a:rPr>
              <a:t>Analytics and Business Value</a:t>
            </a:r>
          </a:p>
        </p:txBody>
      </p:sp>
      <p:grpSp>
        <p:nvGrpSpPr>
          <p:cNvPr name="Group 28" id="28"/>
          <p:cNvGrpSpPr/>
          <p:nvPr/>
        </p:nvGrpSpPr>
        <p:grpSpPr>
          <a:xfrm rot="0">
            <a:off x="3838316" y="595213"/>
            <a:ext cx="11947594" cy="1049272"/>
            <a:chOff x="0" y="0"/>
            <a:chExt cx="15930126" cy="1399029"/>
          </a:xfrm>
        </p:grpSpPr>
        <p:sp>
          <p:nvSpPr>
            <p:cNvPr name="TextBox 29" id="29"/>
            <p:cNvSpPr txBox="true"/>
            <p:nvPr/>
          </p:nvSpPr>
          <p:spPr>
            <a:xfrm rot="0">
              <a:off x="4510507" y="-133350"/>
              <a:ext cx="11419618"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Future Trends </a:t>
              </a:r>
            </a:p>
          </p:txBody>
        </p:sp>
        <p:sp>
          <p:nvSpPr>
            <p:cNvPr name="TextBox 30" id="30"/>
            <p:cNvSpPr txBox="true"/>
            <p:nvPr/>
          </p:nvSpPr>
          <p:spPr>
            <a:xfrm rot="0">
              <a:off x="0" y="-133350"/>
              <a:ext cx="5604360"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Big Data</a:t>
              </a:r>
            </a:p>
          </p:txBody>
        </p:sp>
      </p:grpSp>
      <p:sp>
        <p:nvSpPr>
          <p:cNvPr name="TextBox 31" id="31"/>
          <p:cNvSpPr txBox="true"/>
          <p:nvPr/>
        </p:nvSpPr>
        <p:spPr>
          <a:xfrm rot="0">
            <a:off x="1028700" y="3110599"/>
            <a:ext cx="4910809" cy="3106420"/>
          </a:xfrm>
          <a:prstGeom prst="rect">
            <a:avLst/>
          </a:prstGeom>
        </p:spPr>
        <p:txBody>
          <a:bodyPr anchor="t" rtlCol="false" tIns="0" lIns="0" bIns="0" rIns="0">
            <a:spAutoFit/>
          </a:bodyPr>
          <a:lstStyle/>
          <a:p>
            <a:pPr algn="l">
              <a:lnSpc>
                <a:spcPts val="3079"/>
              </a:lnSpc>
            </a:pPr>
            <a:r>
              <a:rPr lang="en-US" sz="2199">
                <a:solidFill>
                  <a:srgbClr val="F6E0F5"/>
                </a:solidFill>
                <a:latin typeface="Garet"/>
                <a:ea typeface="Garet"/>
                <a:cs typeface="Garet"/>
                <a:sym typeface="Garet"/>
              </a:rPr>
              <a:t>How big data is processes and analyzed</a:t>
            </a:r>
          </a:p>
          <a:p>
            <a:pPr algn="l" marL="474979" indent="-237490" lvl="1">
              <a:lnSpc>
                <a:spcPts val="3079"/>
              </a:lnSpc>
              <a:buFont typeface="Arial"/>
              <a:buChar char="•"/>
            </a:pPr>
            <a:r>
              <a:rPr lang="en-US" sz="2199">
                <a:solidFill>
                  <a:srgbClr val="F6E0F5"/>
                </a:solidFill>
                <a:latin typeface="Garet"/>
                <a:ea typeface="Garet"/>
                <a:cs typeface="Garet"/>
                <a:sym typeface="Garet"/>
              </a:rPr>
              <a:t>AI and Machine Learning</a:t>
            </a:r>
          </a:p>
          <a:p>
            <a:pPr algn="l" marL="474979" indent="-237490" lvl="1">
              <a:lnSpc>
                <a:spcPts val="3079"/>
              </a:lnSpc>
              <a:buFont typeface="Arial"/>
              <a:buChar char="•"/>
            </a:pPr>
            <a:r>
              <a:rPr lang="en-US" sz="2199">
                <a:solidFill>
                  <a:srgbClr val="F6E0F5"/>
                </a:solidFill>
                <a:latin typeface="Garet"/>
                <a:ea typeface="Garet"/>
                <a:cs typeface="Garet"/>
                <a:sym typeface="Garet"/>
              </a:rPr>
              <a:t>Quantum Computing</a:t>
            </a:r>
          </a:p>
          <a:p>
            <a:pPr algn="l" marL="474979" indent="-237490" lvl="1">
              <a:lnSpc>
                <a:spcPts val="3079"/>
              </a:lnSpc>
              <a:buFont typeface="Arial"/>
              <a:buChar char="•"/>
            </a:pPr>
            <a:r>
              <a:rPr lang="en-US" sz="2199">
                <a:solidFill>
                  <a:srgbClr val="F6E0F5"/>
                </a:solidFill>
                <a:latin typeface="Garet"/>
                <a:ea typeface="Garet"/>
                <a:cs typeface="Garet"/>
                <a:sym typeface="Garet"/>
              </a:rPr>
              <a:t>Edge Computing and IoT Integration</a:t>
            </a:r>
          </a:p>
          <a:p>
            <a:pPr algn="just">
              <a:lnSpc>
                <a:spcPts val="3079"/>
              </a:lnSpc>
            </a:pPr>
          </a:p>
          <a:p>
            <a:pPr algn="just">
              <a:lnSpc>
                <a:spcPts val="3079"/>
              </a:lnSpc>
              <a:spcBef>
                <a:spcPct val="0"/>
              </a:spcBef>
            </a:pPr>
          </a:p>
        </p:txBody>
      </p:sp>
      <p:sp>
        <p:nvSpPr>
          <p:cNvPr name="TextBox 32" id="32"/>
          <p:cNvSpPr txBox="true"/>
          <p:nvPr/>
        </p:nvSpPr>
        <p:spPr>
          <a:xfrm rot="0">
            <a:off x="6698321" y="3048592"/>
            <a:ext cx="4910809" cy="2715895"/>
          </a:xfrm>
          <a:prstGeom prst="rect">
            <a:avLst/>
          </a:prstGeom>
        </p:spPr>
        <p:txBody>
          <a:bodyPr anchor="t" rtlCol="false" tIns="0" lIns="0" bIns="0" rIns="0">
            <a:spAutoFit/>
          </a:bodyPr>
          <a:lstStyle/>
          <a:p>
            <a:pPr algn="l">
              <a:lnSpc>
                <a:spcPts val="3079"/>
              </a:lnSpc>
            </a:pPr>
            <a:r>
              <a:rPr lang="en-US" sz="2199">
                <a:solidFill>
                  <a:srgbClr val="F6E0F5"/>
                </a:solidFill>
                <a:latin typeface="Garet"/>
                <a:ea typeface="Garet"/>
                <a:cs typeface="Garet"/>
                <a:sym typeface="Garet"/>
              </a:rPr>
              <a:t>How companies store and manage data at scale</a:t>
            </a:r>
          </a:p>
          <a:p>
            <a:pPr algn="l" marL="474979" indent="-237490" lvl="1">
              <a:lnSpc>
                <a:spcPts val="3079"/>
              </a:lnSpc>
              <a:buFont typeface="Arial"/>
              <a:buChar char="•"/>
            </a:pPr>
            <a:r>
              <a:rPr lang="en-US" sz="2199">
                <a:solidFill>
                  <a:srgbClr val="F6E0F5"/>
                </a:solidFill>
                <a:latin typeface="Garet"/>
                <a:ea typeface="Garet"/>
                <a:cs typeface="Garet"/>
                <a:sym typeface="Garet"/>
              </a:rPr>
              <a:t>Hybrid Cloud Solutions</a:t>
            </a:r>
          </a:p>
          <a:p>
            <a:pPr algn="l" marL="474979" indent="-237490" lvl="1">
              <a:lnSpc>
                <a:spcPts val="3079"/>
              </a:lnSpc>
              <a:buFont typeface="Arial"/>
              <a:buChar char="•"/>
            </a:pPr>
            <a:r>
              <a:rPr lang="en-US" sz="2199">
                <a:solidFill>
                  <a:srgbClr val="F6E0F5"/>
                </a:solidFill>
                <a:latin typeface="Garet"/>
                <a:ea typeface="Garet"/>
                <a:cs typeface="Garet"/>
                <a:sym typeface="Garet"/>
              </a:rPr>
              <a:t>Data Lakes and Lakehouses</a:t>
            </a:r>
          </a:p>
          <a:p>
            <a:pPr algn="l" marL="474979" indent="-237490" lvl="1">
              <a:lnSpc>
                <a:spcPts val="3079"/>
              </a:lnSpc>
              <a:buFont typeface="Arial"/>
              <a:buChar char="•"/>
            </a:pPr>
            <a:r>
              <a:rPr lang="en-US" sz="2199">
                <a:solidFill>
                  <a:srgbClr val="F6E0F5"/>
                </a:solidFill>
                <a:latin typeface="Garet"/>
                <a:ea typeface="Garet"/>
                <a:cs typeface="Garet"/>
                <a:sym typeface="Garet"/>
              </a:rPr>
              <a:t>Data Fabric Architecture</a:t>
            </a:r>
          </a:p>
          <a:p>
            <a:pPr algn="just">
              <a:lnSpc>
                <a:spcPts val="3079"/>
              </a:lnSpc>
            </a:pPr>
          </a:p>
          <a:p>
            <a:pPr algn="just">
              <a:lnSpc>
                <a:spcPts val="3079"/>
              </a:lnSpc>
              <a:spcBef>
                <a:spcPct val="0"/>
              </a:spcBef>
            </a:pPr>
          </a:p>
        </p:txBody>
      </p:sp>
      <p:sp>
        <p:nvSpPr>
          <p:cNvPr name="TextBox 33" id="33"/>
          <p:cNvSpPr txBox="true"/>
          <p:nvPr/>
        </p:nvSpPr>
        <p:spPr>
          <a:xfrm rot="0">
            <a:off x="12399705" y="3048592"/>
            <a:ext cx="5391132" cy="3496945"/>
          </a:xfrm>
          <a:prstGeom prst="rect">
            <a:avLst/>
          </a:prstGeom>
        </p:spPr>
        <p:txBody>
          <a:bodyPr anchor="t" rtlCol="false" tIns="0" lIns="0" bIns="0" rIns="0">
            <a:spAutoFit/>
          </a:bodyPr>
          <a:lstStyle/>
          <a:p>
            <a:pPr algn="l">
              <a:lnSpc>
                <a:spcPts val="3079"/>
              </a:lnSpc>
            </a:pPr>
            <a:r>
              <a:rPr lang="en-US" sz="2199">
                <a:solidFill>
                  <a:srgbClr val="F6E0F5"/>
                </a:solidFill>
                <a:latin typeface="Garet"/>
                <a:ea typeface="Garet"/>
                <a:cs typeface="Garet"/>
                <a:sym typeface="Garet"/>
              </a:rPr>
              <a:t>How data can be used to derive actionable insights and drive decion-making</a:t>
            </a:r>
          </a:p>
          <a:p>
            <a:pPr algn="l" marL="474979" indent="-237490" lvl="1">
              <a:lnSpc>
                <a:spcPts val="3079"/>
              </a:lnSpc>
              <a:buFont typeface="Arial"/>
              <a:buChar char="•"/>
            </a:pPr>
            <a:r>
              <a:rPr lang="en-US" sz="2199">
                <a:solidFill>
                  <a:srgbClr val="F6E0F5"/>
                </a:solidFill>
                <a:latin typeface="Garet"/>
                <a:ea typeface="Garet"/>
                <a:cs typeface="Garet"/>
                <a:sym typeface="Garet"/>
              </a:rPr>
              <a:t>AI and Machine Learning</a:t>
            </a:r>
          </a:p>
          <a:p>
            <a:pPr algn="l" marL="474979" indent="-237490" lvl="1">
              <a:lnSpc>
                <a:spcPts val="3079"/>
              </a:lnSpc>
              <a:buFont typeface="Arial"/>
              <a:buChar char="•"/>
            </a:pPr>
            <a:r>
              <a:rPr lang="en-US" sz="2199">
                <a:solidFill>
                  <a:srgbClr val="F6E0F5"/>
                </a:solidFill>
                <a:latin typeface="Garet"/>
                <a:ea typeface="Garet"/>
                <a:cs typeface="Garet"/>
                <a:sym typeface="Garet"/>
              </a:rPr>
              <a:t>Quantum Computing</a:t>
            </a:r>
          </a:p>
          <a:p>
            <a:pPr algn="l" marL="474979" indent="-237490" lvl="1">
              <a:lnSpc>
                <a:spcPts val="3079"/>
              </a:lnSpc>
              <a:buFont typeface="Arial"/>
              <a:buChar char="•"/>
            </a:pPr>
            <a:r>
              <a:rPr lang="en-US" sz="2199">
                <a:solidFill>
                  <a:srgbClr val="F6E0F5"/>
                </a:solidFill>
                <a:latin typeface="Garet"/>
                <a:ea typeface="Garet"/>
                <a:cs typeface="Garet"/>
                <a:sym typeface="Garet"/>
              </a:rPr>
              <a:t>Edge Computing and IoT Integration</a:t>
            </a:r>
          </a:p>
          <a:p>
            <a:pPr algn="just">
              <a:lnSpc>
                <a:spcPts val="3079"/>
              </a:lnSpc>
            </a:pPr>
          </a:p>
          <a:p>
            <a:pPr algn="just">
              <a:lnSpc>
                <a:spcPts val="3079"/>
              </a:lnSpc>
              <a:spcBef>
                <a:spcPct val="0"/>
              </a:spcBef>
            </a:pPr>
          </a:p>
        </p:txBody>
      </p:sp>
      <p:sp>
        <p:nvSpPr>
          <p:cNvPr name="TextBox 34" id="34"/>
          <p:cNvSpPr txBox="true"/>
          <p:nvPr/>
        </p:nvSpPr>
        <p:spPr>
          <a:xfrm rot="0">
            <a:off x="2928856" y="6124575"/>
            <a:ext cx="4700857" cy="886303"/>
          </a:xfrm>
          <a:prstGeom prst="rect">
            <a:avLst/>
          </a:prstGeom>
        </p:spPr>
        <p:txBody>
          <a:bodyPr anchor="t" rtlCol="false" tIns="0" lIns="0" bIns="0" rIns="0">
            <a:spAutoFit/>
          </a:bodyPr>
          <a:lstStyle/>
          <a:p>
            <a:pPr algn="ctr">
              <a:lnSpc>
                <a:spcPts val="3450"/>
              </a:lnSpc>
            </a:pPr>
            <a:r>
              <a:rPr lang="en-US" sz="3450" b="true">
                <a:solidFill>
                  <a:srgbClr val="4A2868"/>
                </a:solidFill>
                <a:latin typeface="Garet Bold"/>
                <a:ea typeface="Garet Bold"/>
                <a:cs typeface="Garet Bold"/>
                <a:sym typeface="Garet Bold"/>
              </a:rPr>
              <a:t>Governance</a:t>
            </a:r>
          </a:p>
          <a:p>
            <a:pPr algn="ctr">
              <a:lnSpc>
                <a:spcPts val="3450"/>
              </a:lnSpc>
            </a:pPr>
            <a:r>
              <a:rPr lang="en-US" b="true" sz="3450">
                <a:solidFill>
                  <a:srgbClr val="4A2868"/>
                </a:solidFill>
                <a:latin typeface="Garet Bold"/>
                <a:ea typeface="Garet Bold"/>
                <a:cs typeface="Garet Bold"/>
                <a:sym typeface="Garet Bold"/>
              </a:rPr>
              <a:t> and Security</a:t>
            </a:r>
          </a:p>
        </p:txBody>
      </p:sp>
      <p:sp>
        <p:nvSpPr>
          <p:cNvPr name="TextBox 35" id="35"/>
          <p:cNvSpPr txBox="true"/>
          <p:nvPr/>
        </p:nvSpPr>
        <p:spPr>
          <a:xfrm rot="0">
            <a:off x="9812113" y="6124575"/>
            <a:ext cx="4700857" cy="886303"/>
          </a:xfrm>
          <a:prstGeom prst="rect">
            <a:avLst/>
          </a:prstGeom>
        </p:spPr>
        <p:txBody>
          <a:bodyPr anchor="t" rtlCol="false" tIns="0" lIns="0" bIns="0" rIns="0">
            <a:spAutoFit/>
          </a:bodyPr>
          <a:lstStyle/>
          <a:p>
            <a:pPr algn="ctr">
              <a:lnSpc>
                <a:spcPts val="3450"/>
              </a:lnSpc>
            </a:pPr>
            <a:r>
              <a:rPr lang="en-US" b="true" sz="3450">
                <a:solidFill>
                  <a:srgbClr val="4A2868"/>
                </a:solidFill>
                <a:latin typeface="Garet Bold"/>
                <a:ea typeface="Garet Bold"/>
                <a:cs typeface="Garet Bold"/>
                <a:sym typeface="Garet Bold"/>
              </a:rPr>
              <a:t>Automation and Democratization</a:t>
            </a:r>
          </a:p>
        </p:txBody>
      </p:sp>
      <p:sp>
        <p:nvSpPr>
          <p:cNvPr name="TextBox 36" id="36"/>
          <p:cNvSpPr txBox="true"/>
          <p:nvPr/>
        </p:nvSpPr>
        <p:spPr>
          <a:xfrm rot="0">
            <a:off x="2928856" y="7201378"/>
            <a:ext cx="5470287" cy="1934845"/>
          </a:xfrm>
          <a:prstGeom prst="rect">
            <a:avLst/>
          </a:prstGeom>
        </p:spPr>
        <p:txBody>
          <a:bodyPr anchor="t" rtlCol="false" tIns="0" lIns="0" bIns="0" rIns="0">
            <a:spAutoFit/>
          </a:bodyPr>
          <a:lstStyle/>
          <a:p>
            <a:pPr algn="l">
              <a:lnSpc>
                <a:spcPts val="3079"/>
              </a:lnSpc>
            </a:pPr>
            <a:r>
              <a:rPr lang="en-US" sz="2199">
                <a:solidFill>
                  <a:srgbClr val="F6E0F5"/>
                </a:solidFill>
                <a:latin typeface="Garet"/>
                <a:ea typeface="Garet"/>
                <a:cs typeface="Garet"/>
                <a:sym typeface="Garet"/>
              </a:rPr>
              <a:t>Managing data responsibly and ensuring regulatory compliance.</a:t>
            </a:r>
          </a:p>
          <a:p>
            <a:pPr algn="l" marL="474979" indent="-237490" lvl="1">
              <a:lnSpc>
                <a:spcPts val="3079"/>
              </a:lnSpc>
              <a:buFont typeface="Arial"/>
              <a:buChar char="•"/>
            </a:pPr>
            <a:r>
              <a:rPr lang="en-US" sz="2199">
                <a:solidFill>
                  <a:srgbClr val="F6E0F5"/>
                </a:solidFill>
                <a:latin typeface="Garet"/>
                <a:ea typeface="Garet"/>
                <a:cs typeface="Garet"/>
                <a:sym typeface="Garet"/>
              </a:rPr>
              <a:t>Stricter Data Governance</a:t>
            </a:r>
          </a:p>
          <a:p>
            <a:pPr algn="l" marL="474979" indent="-237490" lvl="1">
              <a:lnSpc>
                <a:spcPts val="3079"/>
              </a:lnSpc>
              <a:buFont typeface="Arial"/>
              <a:buChar char="•"/>
            </a:pPr>
            <a:r>
              <a:rPr lang="en-US" sz="2199">
                <a:solidFill>
                  <a:srgbClr val="F6E0F5"/>
                </a:solidFill>
                <a:latin typeface="Garet"/>
                <a:ea typeface="Garet"/>
                <a:cs typeface="Garet"/>
                <a:sym typeface="Garet"/>
              </a:rPr>
              <a:t>Data Ethics and Bias Mitigation</a:t>
            </a:r>
          </a:p>
          <a:p>
            <a:pPr algn="just">
              <a:lnSpc>
                <a:spcPts val="3079"/>
              </a:lnSpc>
              <a:spcBef>
                <a:spcPct val="0"/>
              </a:spcBef>
            </a:pPr>
          </a:p>
        </p:txBody>
      </p:sp>
      <p:sp>
        <p:nvSpPr>
          <p:cNvPr name="TextBox 37" id="37"/>
          <p:cNvSpPr txBox="true"/>
          <p:nvPr/>
        </p:nvSpPr>
        <p:spPr>
          <a:xfrm rot="0">
            <a:off x="9490815" y="7201378"/>
            <a:ext cx="7647560" cy="1934845"/>
          </a:xfrm>
          <a:prstGeom prst="rect">
            <a:avLst/>
          </a:prstGeom>
        </p:spPr>
        <p:txBody>
          <a:bodyPr anchor="t" rtlCol="false" tIns="0" lIns="0" bIns="0" rIns="0">
            <a:spAutoFit/>
          </a:bodyPr>
          <a:lstStyle/>
          <a:p>
            <a:pPr algn="l">
              <a:lnSpc>
                <a:spcPts val="3079"/>
              </a:lnSpc>
            </a:pPr>
            <a:r>
              <a:rPr lang="en-US" sz="2199">
                <a:solidFill>
                  <a:srgbClr val="F6E0F5"/>
                </a:solidFill>
                <a:latin typeface="Garet"/>
                <a:ea typeface="Garet"/>
                <a:cs typeface="Garet"/>
                <a:sym typeface="Garet"/>
              </a:rPr>
              <a:t>Makeing advanced analytics accessible to non-experts through automation and user-friendly tools.</a:t>
            </a:r>
          </a:p>
          <a:p>
            <a:pPr algn="l" marL="474979" indent="-237490" lvl="1">
              <a:lnSpc>
                <a:spcPts val="3079"/>
              </a:lnSpc>
              <a:buFont typeface="Arial"/>
              <a:buChar char="•"/>
            </a:pPr>
            <a:r>
              <a:rPr lang="en-US" sz="2199">
                <a:solidFill>
                  <a:srgbClr val="F6E0F5"/>
                </a:solidFill>
                <a:latin typeface="Garet"/>
                <a:ea typeface="Garet"/>
                <a:cs typeface="Garet"/>
                <a:sym typeface="Garet"/>
              </a:rPr>
              <a:t>AutoML and Low-Code Platforms</a:t>
            </a:r>
          </a:p>
          <a:p>
            <a:pPr algn="l" marL="474979" indent="-237490" lvl="1">
              <a:lnSpc>
                <a:spcPts val="3079"/>
              </a:lnSpc>
              <a:buFont typeface="Arial"/>
              <a:buChar char="•"/>
            </a:pPr>
            <a:r>
              <a:rPr lang="en-US" sz="2199">
                <a:solidFill>
                  <a:srgbClr val="F6E0F5"/>
                </a:solidFill>
                <a:latin typeface="Garet"/>
                <a:ea typeface="Garet"/>
                <a:cs typeface="Garet"/>
                <a:sym typeface="Garet"/>
              </a:rPr>
              <a:t>Data as a Service (DaaS)</a:t>
            </a:r>
          </a:p>
          <a:p>
            <a:pPr algn="just">
              <a:lnSpc>
                <a:spcPts val="307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721297" y="-315593"/>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1570543" y="1938036"/>
            <a:ext cx="6321070" cy="6528310"/>
          </a:xfrm>
          <a:custGeom>
            <a:avLst/>
            <a:gdLst/>
            <a:ahLst/>
            <a:cxnLst/>
            <a:rect r="r" b="b" t="t" l="l"/>
            <a:pathLst>
              <a:path h="6528310" w="6321070">
                <a:moveTo>
                  <a:pt x="0" y="0"/>
                </a:moveTo>
                <a:lnTo>
                  <a:pt x="6321070" y="0"/>
                </a:lnTo>
                <a:lnTo>
                  <a:pt x="6321070" y="6528310"/>
                </a:lnTo>
                <a:lnTo>
                  <a:pt x="0" y="6528310"/>
                </a:lnTo>
                <a:lnTo>
                  <a:pt x="0" y="0"/>
                </a:lnTo>
                <a:close/>
              </a:path>
            </a:pathLst>
          </a:custGeom>
          <a:blipFill>
            <a:blip r:embed="rId6"/>
            <a:stretch>
              <a:fillRect l="0" t="-21031" r="0" b="0"/>
            </a:stretch>
          </a:blipFill>
        </p:spPr>
      </p:sp>
      <p:grpSp>
        <p:nvGrpSpPr>
          <p:cNvPr name="Group 11" id="11"/>
          <p:cNvGrpSpPr/>
          <p:nvPr/>
        </p:nvGrpSpPr>
        <p:grpSpPr>
          <a:xfrm rot="0">
            <a:off x="3838316" y="595213"/>
            <a:ext cx="11947594" cy="1049272"/>
            <a:chOff x="0" y="0"/>
            <a:chExt cx="15930126" cy="1399029"/>
          </a:xfrm>
        </p:grpSpPr>
        <p:sp>
          <p:nvSpPr>
            <p:cNvPr name="TextBox 12" id="12"/>
            <p:cNvSpPr txBox="true"/>
            <p:nvPr/>
          </p:nvSpPr>
          <p:spPr>
            <a:xfrm rot="0">
              <a:off x="4510507" y="-133350"/>
              <a:ext cx="11419618"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Future Trends </a:t>
              </a:r>
            </a:p>
          </p:txBody>
        </p:sp>
        <p:sp>
          <p:nvSpPr>
            <p:cNvPr name="TextBox 13" id="13"/>
            <p:cNvSpPr txBox="true"/>
            <p:nvPr/>
          </p:nvSpPr>
          <p:spPr>
            <a:xfrm rot="0">
              <a:off x="0" y="-133350"/>
              <a:ext cx="5604360"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Big Data</a:t>
              </a:r>
            </a:p>
          </p:txBody>
        </p:sp>
      </p:grpSp>
      <p:sp>
        <p:nvSpPr>
          <p:cNvPr name="TextBox 14" id="14"/>
          <p:cNvSpPr txBox="true"/>
          <p:nvPr/>
        </p:nvSpPr>
        <p:spPr>
          <a:xfrm rot="0">
            <a:off x="9003998" y="3756270"/>
            <a:ext cx="6781912" cy="4803775"/>
          </a:xfrm>
          <a:prstGeom prst="rect">
            <a:avLst/>
          </a:prstGeom>
        </p:spPr>
        <p:txBody>
          <a:bodyPr anchor="t" rtlCol="false" tIns="0" lIns="0" bIns="0" rIns="0">
            <a:spAutoFit/>
          </a:bodyPr>
          <a:lstStyle/>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Digital Transformation Surge </a:t>
            </a:r>
          </a:p>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Climate Change Research</a:t>
            </a:r>
          </a:p>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Real-Time Analytics</a:t>
            </a:r>
          </a:p>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Local Retail </a:t>
            </a:r>
          </a:p>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Enterprise</a:t>
            </a:r>
            <a:r>
              <a:rPr lang="en-US" b="true" sz="2499">
                <a:solidFill>
                  <a:srgbClr val="F6E0F5"/>
                </a:solidFill>
                <a:latin typeface="Garet Bold"/>
                <a:ea typeface="Garet Bold"/>
                <a:cs typeface="Garet Bold"/>
                <a:sym typeface="Garet Bold"/>
              </a:rPr>
              <a:t> Growth</a:t>
            </a:r>
          </a:p>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Medical Solutions </a:t>
            </a:r>
          </a:p>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Driverless Technology </a:t>
            </a:r>
          </a:p>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Oil Fields &amp; Quantum </a:t>
            </a:r>
          </a:p>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Natural Language Processing (NLP) </a:t>
            </a:r>
          </a:p>
          <a:p>
            <a:pPr algn="l" marL="539748" indent="-269874" lvl="1">
              <a:lnSpc>
                <a:spcPts val="3499"/>
              </a:lnSpc>
              <a:buAutoNum type="arabicPeriod" startAt="1"/>
            </a:pPr>
            <a:r>
              <a:rPr lang="en-US" b="true" sz="2499">
                <a:solidFill>
                  <a:srgbClr val="F6E0F5"/>
                </a:solidFill>
                <a:latin typeface="Garet Bold"/>
                <a:ea typeface="Garet Bold"/>
                <a:cs typeface="Garet Bold"/>
                <a:sym typeface="Garet Bold"/>
              </a:rPr>
              <a:t>Data Governance</a:t>
            </a:r>
          </a:p>
          <a:p>
            <a:pPr algn="just">
              <a:lnSpc>
                <a:spcPts val="3499"/>
              </a:lnSpc>
            </a:pPr>
          </a:p>
        </p:txBody>
      </p:sp>
      <p:sp>
        <p:nvSpPr>
          <p:cNvPr name="TextBox 15" id="15"/>
          <p:cNvSpPr txBox="true"/>
          <p:nvPr/>
        </p:nvSpPr>
        <p:spPr>
          <a:xfrm rot="0">
            <a:off x="8034075" y="2306547"/>
            <a:ext cx="9225225" cy="897273"/>
          </a:xfrm>
          <a:prstGeom prst="rect">
            <a:avLst/>
          </a:prstGeom>
        </p:spPr>
        <p:txBody>
          <a:bodyPr anchor="t" rtlCol="false" tIns="0" lIns="0" bIns="0" rIns="0">
            <a:spAutoFit/>
          </a:bodyPr>
          <a:lstStyle/>
          <a:p>
            <a:pPr algn="ctr">
              <a:lnSpc>
                <a:spcPts val="3450"/>
              </a:lnSpc>
            </a:pPr>
            <a:r>
              <a:rPr lang="en-US" sz="3450">
                <a:solidFill>
                  <a:srgbClr val="F6E0F5"/>
                </a:solidFill>
                <a:latin typeface="Garet"/>
                <a:ea typeface="Garet"/>
                <a:cs typeface="Garet"/>
                <a:sym typeface="Garet"/>
              </a:rPr>
              <a:t>According to</a:t>
            </a:r>
            <a:r>
              <a:rPr lang="en-US" b="true" sz="3450">
                <a:solidFill>
                  <a:srgbClr val="F6E0F5"/>
                </a:solidFill>
                <a:latin typeface="Garet Bold"/>
                <a:ea typeface="Garet Bold"/>
                <a:cs typeface="Garet Bold"/>
                <a:sym typeface="Garet Bold"/>
              </a:rPr>
              <a:t> Innovature BPO, </a:t>
            </a:r>
            <a:r>
              <a:rPr lang="en-US" sz="3450">
                <a:solidFill>
                  <a:srgbClr val="F6E0F5"/>
                </a:solidFill>
                <a:latin typeface="Garet"/>
                <a:ea typeface="Garet"/>
                <a:cs typeface="Garet"/>
                <a:sym typeface="Garet"/>
              </a:rPr>
              <a:t>these are 10 crucial big data trends across areas: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526230" y="3478395"/>
            <a:ext cx="3967673" cy="8229600"/>
          </a:xfrm>
          <a:custGeom>
            <a:avLst/>
            <a:gdLst/>
            <a:ahLst/>
            <a:cxnLst/>
            <a:rect r="r" b="b" t="t" l="l"/>
            <a:pathLst>
              <a:path h="8229600" w="3967673">
                <a:moveTo>
                  <a:pt x="0" y="0"/>
                </a:moveTo>
                <a:lnTo>
                  <a:pt x="3967674" y="0"/>
                </a:lnTo>
                <a:lnTo>
                  <a:pt x="3967674" y="8229600"/>
                </a:lnTo>
                <a:lnTo>
                  <a:pt x="0" y="8229600"/>
                </a:lnTo>
                <a:lnTo>
                  <a:pt x="0" y="0"/>
                </a:lnTo>
                <a:close/>
              </a:path>
            </a:pathLst>
          </a:custGeom>
          <a:blipFill>
            <a:blip r:embed="rId4"/>
            <a:stretch>
              <a:fillRect l="0" t="0" r="0" b="0"/>
            </a:stretch>
          </a:blipFill>
        </p:spPr>
      </p:sp>
      <p:sp>
        <p:nvSpPr>
          <p:cNvPr name="Freeform 5" id="5"/>
          <p:cNvSpPr/>
          <p:nvPr/>
        </p:nvSpPr>
        <p:spPr>
          <a:xfrm flipH="true" flipV="false" rot="0">
            <a:off x="1091009" y="2228122"/>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5"/>
            <a:stretch>
              <a:fillRect l="0" t="0" r="0" b="0"/>
            </a:stretch>
          </a:blipFill>
        </p:spPr>
      </p:sp>
      <p:grpSp>
        <p:nvGrpSpPr>
          <p:cNvPr name="Group 6" id="6"/>
          <p:cNvGrpSpPr/>
          <p:nvPr/>
        </p:nvGrpSpPr>
        <p:grpSpPr>
          <a:xfrm rot="0">
            <a:off x="456924" y="404442"/>
            <a:ext cx="2471932" cy="624258"/>
            <a:chOff x="0" y="0"/>
            <a:chExt cx="3295909" cy="832344"/>
          </a:xfrm>
        </p:grpSpPr>
        <p:grpSp>
          <p:nvGrpSpPr>
            <p:cNvPr name="Group 7" id="7"/>
            <p:cNvGrpSpPr/>
            <p:nvPr/>
          </p:nvGrpSpPr>
          <p:grpSpPr>
            <a:xfrm rot="0">
              <a:off x="0" y="0"/>
              <a:ext cx="3295909" cy="832344"/>
              <a:chOff x="0" y="0"/>
              <a:chExt cx="1609259" cy="406400"/>
            </a:xfrm>
          </p:grpSpPr>
          <p:sp>
            <p:nvSpPr>
              <p:cNvPr name="Freeform 8" id="8"/>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9" id="9"/>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10" id="10"/>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1" id="11"/>
          <p:cNvSpPr/>
          <p:nvPr/>
        </p:nvSpPr>
        <p:spPr>
          <a:xfrm flipH="false" flipV="false" rot="-524020">
            <a:off x="13334574" y="-1041684"/>
            <a:ext cx="5513814" cy="5597227"/>
          </a:xfrm>
          <a:custGeom>
            <a:avLst/>
            <a:gdLst/>
            <a:ahLst/>
            <a:cxnLst/>
            <a:rect r="r" b="b" t="t" l="l"/>
            <a:pathLst>
              <a:path h="5597227" w="5513814">
                <a:moveTo>
                  <a:pt x="0" y="0"/>
                </a:moveTo>
                <a:lnTo>
                  <a:pt x="5513815" y="0"/>
                </a:lnTo>
                <a:lnTo>
                  <a:pt x="5513815" y="5597227"/>
                </a:lnTo>
                <a:lnTo>
                  <a:pt x="0" y="5597227"/>
                </a:lnTo>
                <a:lnTo>
                  <a:pt x="0" y="0"/>
                </a:lnTo>
                <a:close/>
              </a:path>
            </a:pathLst>
          </a:custGeom>
          <a:blipFill>
            <a:blip r:embed="rId6"/>
            <a:stretch>
              <a:fillRect l="0" t="0" r="-1618" b="0"/>
            </a:stretch>
          </a:blipFill>
        </p:spPr>
      </p:sp>
      <p:sp>
        <p:nvSpPr>
          <p:cNvPr name="TextBox 12" id="12"/>
          <p:cNvSpPr txBox="true"/>
          <p:nvPr/>
        </p:nvSpPr>
        <p:spPr>
          <a:xfrm rot="0">
            <a:off x="5499110" y="2919772"/>
            <a:ext cx="11932749" cy="3548823"/>
          </a:xfrm>
          <a:prstGeom prst="rect">
            <a:avLst/>
          </a:prstGeom>
        </p:spPr>
        <p:txBody>
          <a:bodyPr anchor="t" rtlCol="false" tIns="0" lIns="0" bIns="0" rIns="0">
            <a:spAutoFit/>
          </a:bodyPr>
          <a:lstStyle/>
          <a:p>
            <a:pPr algn="ctr">
              <a:lnSpc>
                <a:spcPts val="14230"/>
              </a:lnSpc>
            </a:pPr>
            <a:r>
              <a:rPr lang="en-US" sz="10164" b="true">
                <a:solidFill>
                  <a:srgbClr val="F6E0F5"/>
                </a:solidFill>
                <a:latin typeface="Garet Bold"/>
                <a:ea typeface="Garet Bold"/>
                <a:cs typeface="Garet Bold"/>
                <a:sym typeface="Garet Bold"/>
              </a:rPr>
              <a:t>II. BIG DATA</a:t>
            </a:r>
          </a:p>
          <a:p>
            <a:pPr algn="ctr">
              <a:lnSpc>
                <a:spcPts val="14230"/>
              </a:lnSpc>
              <a:spcBef>
                <a:spcPct val="0"/>
              </a:spcBef>
            </a:pPr>
            <a:r>
              <a:rPr lang="en-US" b="true" sz="10164">
                <a:solidFill>
                  <a:srgbClr val="F6E0F5"/>
                </a:solidFill>
                <a:latin typeface="Garet Bold"/>
                <a:ea typeface="Garet Bold"/>
                <a:cs typeface="Garet Bold"/>
                <a:sym typeface="Garet Bold"/>
              </a:rPr>
              <a:t>TECHNOLOGIES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2928886" y="4741571"/>
            <a:ext cx="4330414" cy="4516729"/>
          </a:xfrm>
          <a:custGeom>
            <a:avLst/>
            <a:gdLst/>
            <a:ahLst/>
            <a:cxnLst/>
            <a:rect r="r" b="b" t="t" l="l"/>
            <a:pathLst>
              <a:path h="4516729" w="4330414">
                <a:moveTo>
                  <a:pt x="0" y="0"/>
                </a:moveTo>
                <a:lnTo>
                  <a:pt x="4330414" y="0"/>
                </a:lnTo>
                <a:lnTo>
                  <a:pt x="4330414" y="4516729"/>
                </a:lnTo>
                <a:lnTo>
                  <a:pt x="0" y="45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332530" y="2104057"/>
            <a:ext cx="3617945" cy="3409913"/>
          </a:xfrm>
          <a:custGeom>
            <a:avLst/>
            <a:gdLst/>
            <a:ahLst/>
            <a:cxnLst/>
            <a:rect r="r" b="b" t="t" l="l"/>
            <a:pathLst>
              <a:path h="3409913" w="3617945">
                <a:moveTo>
                  <a:pt x="0" y="0"/>
                </a:moveTo>
                <a:lnTo>
                  <a:pt x="3617945" y="0"/>
                </a:lnTo>
                <a:lnTo>
                  <a:pt x="3617945" y="3409913"/>
                </a:lnTo>
                <a:lnTo>
                  <a:pt x="0" y="3409913"/>
                </a:lnTo>
                <a:lnTo>
                  <a:pt x="0" y="0"/>
                </a:lnTo>
                <a:close/>
              </a:path>
            </a:pathLst>
          </a:custGeom>
          <a:blipFill>
            <a:blip r:embed="rId6"/>
            <a:stretch>
              <a:fillRect l="0" t="0" r="0" b="0"/>
            </a:stretch>
          </a:blipFill>
        </p:spPr>
      </p:sp>
      <p:grpSp>
        <p:nvGrpSpPr>
          <p:cNvPr name="Group 11" id="11"/>
          <p:cNvGrpSpPr/>
          <p:nvPr/>
        </p:nvGrpSpPr>
        <p:grpSpPr>
          <a:xfrm rot="0">
            <a:off x="3537697" y="716571"/>
            <a:ext cx="13292565" cy="987384"/>
            <a:chOff x="0" y="0"/>
            <a:chExt cx="17723420" cy="1316512"/>
          </a:xfrm>
        </p:grpSpPr>
        <p:sp>
          <p:nvSpPr>
            <p:cNvPr name="TextBox 12" id="12"/>
            <p:cNvSpPr txBox="true"/>
            <p:nvPr/>
          </p:nvSpPr>
          <p:spPr>
            <a:xfrm rot="0">
              <a:off x="4195266" y="-133349"/>
              <a:ext cx="13528154" cy="1449861"/>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Big Data Technology?</a:t>
              </a:r>
            </a:p>
          </p:txBody>
        </p:sp>
        <p:sp>
          <p:nvSpPr>
            <p:cNvPr name="TextBox 13" id="13"/>
            <p:cNvSpPr txBox="true"/>
            <p:nvPr/>
          </p:nvSpPr>
          <p:spPr>
            <a:xfrm rot="0">
              <a:off x="0" y="-133350"/>
              <a:ext cx="4619582" cy="1449862"/>
            </a:xfrm>
            <a:prstGeom prst="rect">
              <a:avLst/>
            </a:prstGeom>
          </p:spPr>
          <p:txBody>
            <a:bodyPr anchor="t" rtlCol="false" tIns="0" lIns="0" bIns="0" rIns="0">
              <a:spAutoFit/>
            </a:bodyPr>
            <a:lstStyle/>
            <a:p>
              <a:pPr algn="l">
                <a:lnSpc>
                  <a:spcPts val="9102"/>
                </a:lnSpc>
                <a:spcBef>
                  <a:spcPct val="0"/>
                </a:spcBef>
              </a:pPr>
              <a:r>
                <a:rPr lang="en-US" sz="6501" b="true">
                  <a:solidFill>
                    <a:srgbClr val="A280EC"/>
                  </a:solidFill>
                  <a:latin typeface="Garet Bold"/>
                  <a:ea typeface="Garet Bold"/>
                  <a:cs typeface="Garet Bold"/>
                  <a:sym typeface="Garet Bold"/>
                </a:rPr>
                <a:t>What is</a:t>
              </a:r>
            </a:p>
          </p:txBody>
        </p:sp>
      </p:grpSp>
      <p:sp>
        <p:nvSpPr>
          <p:cNvPr name="TextBox 14" id="14"/>
          <p:cNvSpPr txBox="true"/>
          <p:nvPr/>
        </p:nvSpPr>
        <p:spPr>
          <a:xfrm rot="0">
            <a:off x="1028700" y="3206924"/>
            <a:ext cx="9155279" cy="50063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6E0F5"/>
                </a:solidFill>
                <a:latin typeface="Garet"/>
                <a:ea typeface="Garet"/>
                <a:cs typeface="Garet"/>
                <a:sym typeface="Garet"/>
              </a:rPr>
              <a:t>Big Data Technologies refer to a collection of </a:t>
            </a:r>
            <a:r>
              <a:rPr lang="en-US" b="true" sz="2400">
                <a:solidFill>
                  <a:srgbClr val="F6E0F5"/>
                </a:solidFill>
                <a:latin typeface="Garet Bold"/>
                <a:ea typeface="Garet Bold"/>
                <a:cs typeface="Garet Bold"/>
                <a:sym typeface="Garet Bold"/>
              </a:rPr>
              <a:t>tools, frameworks, and techniques</a:t>
            </a:r>
            <a:r>
              <a:rPr lang="en-US" sz="2400">
                <a:solidFill>
                  <a:srgbClr val="F6E0F5"/>
                </a:solidFill>
                <a:latin typeface="Garet"/>
                <a:ea typeface="Garet"/>
                <a:cs typeface="Garet"/>
                <a:sym typeface="Garet"/>
              </a:rPr>
              <a:t> that are used to</a:t>
            </a:r>
            <a:r>
              <a:rPr lang="en-US" b="true" sz="2400">
                <a:solidFill>
                  <a:srgbClr val="F6E0F5"/>
                </a:solidFill>
                <a:latin typeface="Garet Bold"/>
                <a:ea typeface="Garet Bold"/>
                <a:cs typeface="Garet Bold"/>
                <a:sym typeface="Garet Bold"/>
              </a:rPr>
              <a:t> store, process, analyze, and manage</a:t>
            </a:r>
            <a:r>
              <a:rPr lang="en-US" sz="2400">
                <a:solidFill>
                  <a:srgbClr val="F6E0F5"/>
                </a:solidFill>
                <a:latin typeface="Garet"/>
                <a:ea typeface="Garet"/>
                <a:cs typeface="Garet"/>
                <a:sym typeface="Garet"/>
              </a:rPr>
              <a:t> extremely</a:t>
            </a:r>
            <a:r>
              <a:rPr lang="en-US" b="true" sz="2400">
                <a:solidFill>
                  <a:srgbClr val="F6E0F5"/>
                </a:solidFill>
                <a:latin typeface="Garet Bold"/>
                <a:ea typeface="Garet Bold"/>
                <a:cs typeface="Garet Bold"/>
                <a:sym typeface="Garet Bold"/>
              </a:rPr>
              <a:t> large and complex datasets</a:t>
            </a:r>
            <a:r>
              <a:rPr lang="en-US" sz="2400">
                <a:solidFill>
                  <a:srgbClr val="F6E0F5"/>
                </a:solidFill>
                <a:latin typeface="Garet"/>
                <a:ea typeface="Garet"/>
                <a:cs typeface="Garet"/>
                <a:sym typeface="Garet"/>
              </a:rPr>
              <a:t> that </a:t>
            </a:r>
            <a:r>
              <a:rPr lang="en-US" b="true" sz="2400">
                <a:solidFill>
                  <a:srgbClr val="F6E0F5"/>
                </a:solidFill>
                <a:latin typeface="Garet Bold"/>
                <a:ea typeface="Garet Bold"/>
                <a:cs typeface="Garet Bold"/>
                <a:sym typeface="Garet Bold"/>
              </a:rPr>
              <a:t>cannot be handled</a:t>
            </a:r>
            <a:r>
              <a:rPr lang="en-US" sz="2400">
                <a:solidFill>
                  <a:srgbClr val="F6E0F5"/>
                </a:solidFill>
                <a:latin typeface="Garet"/>
                <a:ea typeface="Garet"/>
                <a:cs typeface="Garet"/>
                <a:sym typeface="Garet"/>
              </a:rPr>
              <a:t> efficiently by</a:t>
            </a:r>
            <a:r>
              <a:rPr lang="en-US" b="true" sz="2400">
                <a:solidFill>
                  <a:srgbClr val="F6E0F5"/>
                </a:solidFill>
                <a:latin typeface="Garet Bold"/>
                <a:ea typeface="Garet Bold"/>
                <a:cs typeface="Garet Bold"/>
                <a:sym typeface="Garet Bold"/>
              </a:rPr>
              <a:t> traditional systems. </a:t>
            </a:r>
          </a:p>
          <a:p>
            <a:pPr algn="l">
              <a:lnSpc>
                <a:spcPts val="3359"/>
              </a:lnSpc>
            </a:pPr>
          </a:p>
          <a:p>
            <a:pPr algn="l" marL="518160" indent="-259080" lvl="1">
              <a:lnSpc>
                <a:spcPts val="3359"/>
              </a:lnSpc>
              <a:buFont typeface="Arial"/>
              <a:buChar char="•"/>
            </a:pPr>
            <a:r>
              <a:rPr lang="en-US" sz="2400">
                <a:solidFill>
                  <a:srgbClr val="F6E0F5"/>
                </a:solidFill>
                <a:latin typeface="Garet"/>
                <a:ea typeface="Garet"/>
                <a:cs typeface="Garet"/>
                <a:sym typeface="Garet"/>
              </a:rPr>
              <a:t>These technologies enable businesses, governments, and organizations to</a:t>
            </a:r>
            <a:r>
              <a:rPr lang="en-US" b="true" sz="2400">
                <a:solidFill>
                  <a:srgbClr val="F6E0F5"/>
                </a:solidFill>
                <a:latin typeface="Garet Bold"/>
                <a:ea typeface="Garet Bold"/>
                <a:cs typeface="Garet Bold"/>
                <a:sym typeface="Garet Bold"/>
              </a:rPr>
              <a:t> extract meaningful insights</a:t>
            </a:r>
            <a:r>
              <a:rPr lang="en-US" sz="2400">
                <a:solidFill>
                  <a:srgbClr val="F6E0F5"/>
                </a:solidFill>
                <a:latin typeface="Garet"/>
                <a:ea typeface="Garet"/>
                <a:cs typeface="Garet"/>
                <a:sym typeface="Garet"/>
              </a:rPr>
              <a:t> from </a:t>
            </a:r>
            <a:r>
              <a:rPr lang="en-US" b="true" sz="2400">
                <a:solidFill>
                  <a:srgbClr val="F6E0F5"/>
                </a:solidFill>
                <a:latin typeface="Garet Bold"/>
                <a:ea typeface="Garet Bold"/>
                <a:cs typeface="Garet Bold"/>
                <a:sym typeface="Garet Bold"/>
              </a:rPr>
              <a:t>massive volumes of structured, semi-structured, and unstructured data.</a:t>
            </a:r>
          </a:p>
          <a:p>
            <a:pPr algn="l">
              <a:lnSpc>
                <a:spcPts val="3359"/>
              </a:lnSpc>
            </a:pPr>
          </a:p>
          <a:p>
            <a:pPr algn="l">
              <a:lnSpc>
                <a:spcPts val="335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2183524" y="4458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graphicFrame>
        <p:nvGraphicFramePr>
          <p:cNvPr name="Table 10" id="10"/>
          <p:cNvGraphicFramePr>
            <a:graphicFrameLocks noGrp="true"/>
          </p:cNvGraphicFramePr>
          <p:nvPr/>
        </p:nvGraphicFramePr>
        <p:xfrm>
          <a:off x="2120560" y="1885950"/>
          <a:ext cx="14046880" cy="6515100"/>
        </p:xfrm>
        <a:graphic>
          <a:graphicData uri="http://schemas.openxmlformats.org/drawingml/2006/table">
            <a:tbl>
              <a:tblPr/>
              <a:tblGrid>
                <a:gridCol w="7023440"/>
                <a:gridCol w="7023440"/>
              </a:tblGrid>
              <a:tr h="1066107">
                <a:tc>
                  <a:txBody>
                    <a:bodyPr anchor="t" rtlCol="false"/>
                    <a:lstStyle/>
                    <a:p>
                      <a:pPr algn="ctr">
                        <a:lnSpc>
                          <a:spcPts val="4339"/>
                        </a:lnSpc>
                        <a:defRPr/>
                      </a:pPr>
                      <a:r>
                        <a:rPr lang="en-US" sz="3099" b="true">
                          <a:solidFill>
                            <a:srgbClr val="000000"/>
                          </a:solidFill>
                          <a:latin typeface="Garet Bold"/>
                          <a:ea typeface="Garet Bold"/>
                          <a:cs typeface="Garet Bold"/>
                          <a:sym typeface="Garet Bold"/>
                        </a:rPr>
                        <a:t>Big Data </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339"/>
                        </a:lnSpc>
                        <a:defRPr/>
                      </a:pPr>
                      <a:r>
                        <a:rPr lang="en-US" sz="3099" b="true">
                          <a:solidFill>
                            <a:srgbClr val="000000"/>
                          </a:solidFill>
                          <a:latin typeface="Garet Bold"/>
                          <a:ea typeface="Garet Bold"/>
                          <a:cs typeface="Garet Bold"/>
                          <a:sym typeface="Garet Bold"/>
                        </a:rPr>
                        <a:t>Connectionist AI</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908165">
                <a:tc>
                  <a:txBody>
                    <a:bodyPr anchor="t" rtlCol="false"/>
                    <a:lstStyle/>
                    <a:p>
                      <a:pPr algn="ctr">
                        <a:lnSpc>
                          <a:spcPts val="3359"/>
                        </a:lnSpc>
                        <a:defRPr/>
                      </a:pPr>
                      <a:r>
                        <a:rPr lang="en-US" sz="2399">
                          <a:solidFill>
                            <a:srgbClr val="000000"/>
                          </a:solidFill>
                          <a:latin typeface="Garet"/>
                          <a:ea typeface="Garet"/>
                          <a:cs typeface="Garet"/>
                          <a:sym typeface="Garet"/>
                        </a:rPr>
                        <a:t>Introduction to Big Data</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359"/>
                        </a:lnSpc>
                        <a:defRPr/>
                      </a:pPr>
                      <a:r>
                        <a:rPr lang="en-US" sz="2399">
                          <a:solidFill>
                            <a:srgbClr val="000000"/>
                          </a:solidFill>
                          <a:latin typeface="Garet"/>
                          <a:ea typeface="Garet"/>
                          <a:cs typeface="Garet"/>
                          <a:sym typeface="Garet"/>
                        </a:rPr>
                        <a:t>Introduction to Connectionist AI</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08165">
                <a:tc>
                  <a:txBody>
                    <a:bodyPr anchor="t" rtlCol="false"/>
                    <a:lstStyle/>
                    <a:p>
                      <a:pPr algn="ctr">
                        <a:lnSpc>
                          <a:spcPts val="3359"/>
                        </a:lnSpc>
                        <a:defRPr/>
                      </a:pPr>
                      <a:r>
                        <a:rPr lang="en-US" sz="2399">
                          <a:solidFill>
                            <a:srgbClr val="000000"/>
                          </a:solidFill>
                          <a:latin typeface="Garet"/>
                          <a:ea typeface="Garet"/>
                          <a:cs typeface="Garet"/>
                          <a:sym typeface="Garet"/>
                        </a:rPr>
                        <a:t>Big Data Technologies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359"/>
                        </a:lnSpc>
                        <a:defRPr/>
                      </a:pPr>
                      <a:r>
                        <a:rPr lang="en-US" sz="2399">
                          <a:solidFill>
                            <a:srgbClr val="000000"/>
                          </a:solidFill>
                          <a:latin typeface="Garet"/>
                          <a:ea typeface="Garet"/>
                          <a:cs typeface="Garet"/>
                          <a:sym typeface="Garet"/>
                        </a:rPr>
                        <a:t>Basics of Neural Networks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08165">
                <a:tc>
                  <a:txBody>
                    <a:bodyPr anchor="t" rtlCol="false"/>
                    <a:lstStyle/>
                    <a:p>
                      <a:pPr algn="ctr">
                        <a:lnSpc>
                          <a:spcPts val="3359"/>
                        </a:lnSpc>
                        <a:defRPr/>
                      </a:pPr>
                      <a:r>
                        <a:rPr lang="en-US" sz="2399">
                          <a:solidFill>
                            <a:srgbClr val="000000"/>
                          </a:solidFill>
                          <a:latin typeface="Garet"/>
                          <a:ea typeface="Garet"/>
                          <a:cs typeface="Garet"/>
                          <a:sym typeface="Garet"/>
                        </a:rPr>
                        <a:t>Data Processing and Analytics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359"/>
                        </a:lnSpc>
                        <a:defRPr/>
                      </a:pPr>
                      <a:r>
                        <a:rPr lang="en-US" sz="2399">
                          <a:solidFill>
                            <a:srgbClr val="000000"/>
                          </a:solidFill>
                          <a:latin typeface="Garet"/>
                          <a:ea typeface="Garet"/>
                          <a:cs typeface="Garet"/>
                          <a:sym typeface="Garet"/>
                        </a:rPr>
                        <a:t>Architectures of Neural Networks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08165">
                <a:tc>
                  <a:txBody>
                    <a:bodyPr anchor="t" rtlCol="false"/>
                    <a:lstStyle/>
                    <a:p>
                      <a:pPr algn="ctr">
                        <a:lnSpc>
                          <a:spcPts val="3359"/>
                        </a:lnSpc>
                        <a:defRPr/>
                      </a:pPr>
                      <a:r>
                        <a:rPr lang="en-US" sz="2399">
                          <a:solidFill>
                            <a:srgbClr val="000000"/>
                          </a:solidFill>
                          <a:latin typeface="Garet"/>
                          <a:ea typeface="Garet"/>
                          <a:cs typeface="Garet"/>
                          <a:sym typeface="Garet"/>
                        </a:rPr>
                        <a:t>Data Analysis and Visualization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359"/>
                        </a:lnSpc>
                        <a:defRPr/>
                      </a:pPr>
                      <a:r>
                        <a:rPr lang="en-US" sz="2399">
                          <a:solidFill>
                            <a:srgbClr val="000000"/>
                          </a:solidFill>
                          <a:latin typeface="Garet"/>
                          <a:ea typeface="Garet"/>
                          <a:cs typeface="Garet"/>
                          <a:sym typeface="Garet"/>
                        </a:rPr>
                        <a:t>Deep Learning and Advanced Concepts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08165">
                <a:tc>
                  <a:txBody>
                    <a:bodyPr anchor="t" rtlCol="false"/>
                    <a:lstStyle/>
                    <a:p>
                      <a:pPr algn="ctr">
                        <a:lnSpc>
                          <a:spcPts val="3359"/>
                        </a:lnSpc>
                        <a:defRPr/>
                      </a:pPr>
                      <a:r>
                        <a:rPr lang="en-US" sz="2399">
                          <a:solidFill>
                            <a:srgbClr val="000000"/>
                          </a:solidFill>
                          <a:latin typeface="Garet"/>
                          <a:ea typeface="Garet"/>
                          <a:cs typeface="Garet"/>
                          <a:sym typeface="Garet"/>
                        </a:rPr>
                        <a:t>Big Data Use Cases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359"/>
                        </a:lnSpc>
                        <a:defRPr/>
                      </a:pPr>
                      <a:r>
                        <a:rPr lang="en-US" sz="2399">
                          <a:solidFill>
                            <a:srgbClr val="000000"/>
                          </a:solidFill>
                          <a:latin typeface="Garet"/>
                          <a:ea typeface="Garet"/>
                          <a:cs typeface="Garet"/>
                          <a:sym typeface="Garet"/>
                        </a:rPr>
                        <a:t>Key Applications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08165">
                <a:tc>
                  <a:txBody>
                    <a:bodyPr anchor="t" rtlCol="false"/>
                    <a:lstStyle/>
                    <a:p>
                      <a:pPr algn="ctr">
                        <a:lnSpc>
                          <a:spcPts val="3359"/>
                        </a:lnSpc>
                        <a:defRPr/>
                      </a:pPr>
                      <a:r>
                        <a:rPr lang="en-US" sz="2399">
                          <a:solidFill>
                            <a:srgbClr val="000000"/>
                          </a:solidFill>
                          <a:latin typeface="Garet"/>
                          <a:ea typeface="Garet"/>
                          <a:cs typeface="Garet"/>
                          <a:sym typeface="Garet"/>
                        </a:rPr>
                        <a:t>Big Data Ethics and Privacy</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359"/>
                        </a:lnSpc>
                        <a:defRPr/>
                      </a:pPr>
                      <a:r>
                        <a:rPr lang="en-US" sz="2399">
                          <a:solidFill>
                            <a:srgbClr val="000000"/>
                          </a:solidFill>
                          <a:latin typeface="Garet"/>
                          <a:ea typeface="Garet"/>
                          <a:cs typeface="Garet"/>
                          <a:sym typeface="Garet"/>
                        </a:rPr>
                        <a:t>Ethical Considerations and Challenges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grpSp>
        <p:nvGrpSpPr>
          <p:cNvPr name="Group 11" id="11"/>
          <p:cNvGrpSpPr/>
          <p:nvPr/>
        </p:nvGrpSpPr>
        <p:grpSpPr>
          <a:xfrm rot="0">
            <a:off x="4941320" y="441087"/>
            <a:ext cx="9651053" cy="1175227"/>
            <a:chOff x="0" y="0"/>
            <a:chExt cx="12868071" cy="1566969"/>
          </a:xfrm>
        </p:grpSpPr>
        <p:sp>
          <p:nvSpPr>
            <p:cNvPr name="TextBox 12" id="12"/>
            <p:cNvSpPr txBox="true"/>
            <p:nvPr/>
          </p:nvSpPr>
          <p:spPr>
            <a:xfrm rot="0">
              <a:off x="6031248" y="-152400"/>
              <a:ext cx="6836823" cy="1719369"/>
            </a:xfrm>
            <a:prstGeom prst="rect">
              <a:avLst/>
            </a:prstGeom>
          </p:spPr>
          <p:txBody>
            <a:bodyPr anchor="t" rtlCol="false" tIns="0" lIns="0" bIns="0" rIns="0">
              <a:spAutoFit/>
            </a:bodyPr>
            <a:lstStyle/>
            <a:p>
              <a:pPr algn="just">
                <a:lnSpc>
                  <a:spcPts val="10822"/>
                </a:lnSpc>
                <a:spcBef>
                  <a:spcPct val="0"/>
                </a:spcBef>
              </a:pPr>
              <a:r>
                <a:rPr lang="en-US" b="true" sz="7730">
                  <a:solidFill>
                    <a:srgbClr val="F6E0F5"/>
                  </a:solidFill>
                  <a:latin typeface="Garet Bold"/>
                  <a:ea typeface="Garet Bold"/>
                  <a:cs typeface="Garet Bold"/>
                  <a:sym typeface="Garet Bold"/>
                </a:rPr>
                <a:t>Contents</a:t>
              </a:r>
            </a:p>
          </p:txBody>
        </p:sp>
        <p:sp>
          <p:nvSpPr>
            <p:cNvPr name="TextBox 13" id="13"/>
            <p:cNvSpPr txBox="true"/>
            <p:nvPr/>
          </p:nvSpPr>
          <p:spPr>
            <a:xfrm rot="0">
              <a:off x="0" y="-152400"/>
              <a:ext cx="6042832" cy="1719369"/>
            </a:xfrm>
            <a:prstGeom prst="rect">
              <a:avLst/>
            </a:prstGeom>
          </p:spPr>
          <p:txBody>
            <a:bodyPr anchor="t" rtlCol="false" tIns="0" lIns="0" bIns="0" rIns="0">
              <a:spAutoFit/>
            </a:bodyPr>
            <a:lstStyle/>
            <a:p>
              <a:pPr algn="l">
                <a:lnSpc>
                  <a:spcPts val="10822"/>
                </a:lnSpc>
                <a:spcBef>
                  <a:spcPct val="0"/>
                </a:spcBef>
              </a:pPr>
              <a:r>
                <a:rPr lang="en-US" sz="7730" b="true">
                  <a:solidFill>
                    <a:srgbClr val="A280EC"/>
                  </a:solidFill>
                  <a:latin typeface="Garet Bold"/>
                  <a:ea typeface="Garet Bold"/>
                  <a:cs typeface="Garet Bold"/>
                  <a:sym typeface="Garet Bold"/>
                </a:rPr>
                <a:t>Table of</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8700" y="2051545"/>
            <a:ext cx="7884586" cy="3863447"/>
          </a:xfrm>
          <a:custGeom>
            <a:avLst/>
            <a:gdLst/>
            <a:ahLst/>
            <a:cxnLst/>
            <a:rect r="r" b="b" t="t" l="l"/>
            <a:pathLst>
              <a:path h="3863447" w="7884586">
                <a:moveTo>
                  <a:pt x="0" y="0"/>
                </a:moveTo>
                <a:lnTo>
                  <a:pt x="7884586" y="0"/>
                </a:lnTo>
                <a:lnTo>
                  <a:pt x="7884586" y="3863447"/>
                </a:lnTo>
                <a:lnTo>
                  <a:pt x="0" y="3863447"/>
                </a:lnTo>
                <a:lnTo>
                  <a:pt x="0" y="0"/>
                </a:lnTo>
                <a:close/>
              </a:path>
            </a:pathLst>
          </a:custGeom>
          <a:blipFill>
            <a:blip r:embed="rId4"/>
            <a:stretch>
              <a:fillRect l="0" t="0" r="0" b="0"/>
            </a:stretch>
          </a:blipFill>
        </p:spPr>
      </p:sp>
      <p:sp>
        <p:nvSpPr>
          <p:cNvPr name="Freeform 10" id="10"/>
          <p:cNvSpPr/>
          <p:nvPr/>
        </p:nvSpPr>
        <p:spPr>
          <a:xfrm flipH="false" flipV="false" rot="0">
            <a:off x="9703428" y="2057730"/>
            <a:ext cx="7555872" cy="3857262"/>
          </a:xfrm>
          <a:custGeom>
            <a:avLst/>
            <a:gdLst/>
            <a:ahLst/>
            <a:cxnLst/>
            <a:rect r="r" b="b" t="t" l="l"/>
            <a:pathLst>
              <a:path h="3857262" w="7555872">
                <a:moveTo>
                  <a:pt x="0" y="0"/>
                </a:moveTo>
                <a:lnTo>
                  <a:pt x="7555872" y="0"/>
                </a:lnTo>
                <a:lnTo>
                  <a:pt x="7555872" y="3857262"/>
                </a:lnTo>
                <a:lnTo>
                  <a:pt x="0" y="3857262"/>
                </a:lnTo>
                <a:lnTo>
                  <a:pt x="0" y="0"/>
                </a:lnTo>
                <a:close/>
              </a:path>
            </a:pathLst>
          </a:custGeom>
          <a:blipFill>
            <a:blip r:embed="rId5"/>
            <a:stretch>
              <a:fillRect l="0" t="-4459" r="-1068" b="-5195"/>
            </a:stretch>
          </a:blipFill>
        </p:spPr>
      </p:sp>
      <p:grpSp>
        <p:nvGrpSpPr>
          <p:cNvPr name="Group 11" id="11"/>
          <p:cNvGrpSpPr/>
          <p:nvPr/>
        </p:nvGrpSpPr>
        <p:grpSpPr>
          <a:xfrm rot="0">
            <a:off x="3537697" y="716571"/>
            <a:ext cx="13292565" cy="987384"/>
            <a:chOff x="0" y="0"/>
            <a:chExt cx="17723420" cy="1316512"/>
          </a:xfrm>
        </p:grpSpPr>
        <p:sp>
          <p:nvSpPr>
            <p:cNvPr name="TextBox 12" id="12"/>
            <p:cNvSpPr txBox="true"/>
            <p:nvPr/>
          </p:nvSpPr>
          <p:spPr>
            <a:xfrm rot="0">
              <a:off x="4195266" y="-133349"/>
              <a:ext cx="13528154" cy="1449861"/>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Big Data Technology?</a:t>
              </a:r>
            </a:p>
          </p:txBody>
        </p:sp>
        <p:sp>
          <p:nvSpPr>
            <p:cNvPr name="TextBox 13" id="13"/>
            <p:cNvSpPr txBox="true"/>
            <p:nvPr/>
          </p:nvSpPr>
          <p:spPr>
            <a:xfrm rot="0">
              <a:off x="0" y="-133350"/>
              <a:ext cx="4619582" cy="1449862"/>
            </a:xfrm>
            <a:prstGeom prst="rect">
              <a:avLst/>
            </a:prstGeom>
          </p:spPr>
          <p:txBody>
            <a:bodyPr anchor="t" rtlCol="false" tIns="0" lIns="0" bIns="0" rIns="0">
              <a:spAutoFit/>
            </a:bodyPr>
            <a:lstStyle/>
            <a:p>
              <a:pPr algn="l">
                <a:lnSpc>
                  <a:spcPts val="9102"/>
                </a:lnSpc>
                <a:spcBef>
                  <a:spcPct val="0"/>
                </a:spcBef>
              </a:pPr>
              <a:r>
                <a:rPr lang="en-US" sz="6501" b="true">
                  <a:solidFill>
                    <a:srgbClr val="A280EC"/>
                  </a:solidFill>
                  <a:latin typeface="Garet Bold"/>
                  <a:ea typeface="Garet Bold"/>
                  <a:cs typeface="Garet Bold"/>
                  <a:sym typeface="Garet Bold"/>
                </a:rPr>
                <a:t>What is</a:t>
              </a:r>
            </a:p>
          </p:txBody>
        </p:sp>
      </p:grpSp>
      <p:sp>
        <p:nvSpPr>
          <p:cNvPr name="TextBox 14" id="14"/>
          <p:cNvSpPr txBox="true"/>
          <p:nvPr/>
        </p:nvSpPr>
        <p:spPr>
          <a:xfrm rot="0">
            <a:off x="1414049" y="6448702"/>
            <a:ext cx="16230600" cy="24917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6E0F5"/>
                </a:solidFill>
                <a:latin typeface="Garet"/>
                <a:ea typeface="Garet"/>
                <a:cs typeface="Garet"/>
                <a:sym typeface="Garet"/>
              </a:rPr>
              <a:t>Big data technology encompasses everything related to data analytics, processing, and extraction: intricate data structures, uncover hidden patterns, and provide crucial business insights. </a:t>
            </a:r>
          </a:p>
          <a:p>
            <a:pPr algn="l">
              <a:lnSpc>
                <a:spcPts val="3359"/>
              </a:lnSpc>
            </a:pPr>
          </a:p>
          <a:p>
            <a:pPr algn="l" marL="518160" indent="-259080" lvl="1">
              <a:lnSpc>
                <a:spcPts val="3359"/>
              </a:lnSpc>
              <a:buFont typeface="Arial"/>
              <a:buChar char="•"/>
            </a:pPr>
            <a:r>
              <a:rPr lang="en-US" sz="2400">
                <a:solidFill>
                  <a:srgbClr val="F6E0F5"/>
                </a:solidFill>
                <a:latin typeface="Garet"/>
                <a:ea typeface="Garet"/>
                <a:cs typeface="Garet"/>
                <a:sym typeface="Garet"/>
              </a:rPr>
              <a:t>When combined with other intelligent technologies like the Internet of Things (IoT), machine learning (ML), and artificial intelligence (AI), big data tools become even more powerful.</a:t>
            </a:r>
          </a:p>
          <a:p>
            <a:pPr algn="l">
              <a:lnSpc>
                <a:spcPts val="335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726137" y="3175589"/>
            <a:ext cx="6642482" cy="4981862"/>
          </a:xfrm>
          <a:custGeom>
            <a:avLst/>
            <a:gdLst/>
            <a:ahLst/>
            <a:cxnLst/>
            <a:rect r="r" b="b" t="t" l="l"/>
            <a:pathLst>
              <a:path h="4981862" w="6642482">
                <a:moveTo>
                  <a:pt x="0" y="0"/>
                </a:moveTo>
                <a:lnTo>
                  <a:pt x="6642482" y="0"/>
                </a:lnTo>
                <a:lnTo>
                  <a:pt x="6642482" y="4981861"/>
                </a:lnTo>
                <a:lnTo>
                  <a:pt x="0" y="4981861"/>
                </a:lnTo>
                <a:lnTo>
                  <a:pt x="0" y="0"/>
                </a:lnTo>
                <a:close/>
              </a:path>
            </a:pathLst>
          </a:custGeom>
          <a:blipFill>
            <a:blip r:embed="rId4"/>
            <a:stretch>
              <a:fillRect l="0" t="0" r="0" b="0"/>
            </a:stretch>
          </a:blipFill>
        </p:spPr>
      </p:sp>
      <p:sp>
        <p:nvSpPr>
          <p:cNvPr name="TextBox 10" id="10"/>
          <p:cNvSpPr txBox="true"/>
          <p:nvPr/>
        </p:nvSpPr>
        <p:spPr>
          <a:xfrm rot="0">
            <a:off x="3322163" y="1457934"/>
            <a:ext cx="12693712" cy="946107"/>
          </a:xfrm>
          <a:prstGeom prst="rect">
            <a:avLst/>
          </a:prstGeom>
        </p:spPr>
        <p:txBody>
          <a:bodyPr anchor="t" rtlCol="false" tIns="0" lIns="0" bIns="0" rIns="0">
            <a:spAutoFit/>
          </a:bodyPr>
          <a:lstStyle/>
          <a:p>
            <a:pPr algn="ctr">
              <a:lnSpc>
                <a:spcPts val="7702"/>
              </a:lnSpc>
              <a:spcBef>
                <a:spcPct val="0"/>
              </a:spcBef>
            </a:pPr>
            <a:r>
              <a:rPr lang="en-US" b="true" sz="5501">
                <a:solidFill>
                  <a:srgbClr val="F6E0F5"/>
                </a:solidFill>
                <a:latin typeface="Garet Bold"/>
                <a:ea typeface="Garet Bold"/>
                <a:cs typeface="Garet Bold"/>
                <a:sym typeface="Garet Bold"/>
              </a:rPr>
              <a:t>in today’s world</a:t>
            </a:r>
          </a:p>
        </p:txBody>
      </p:sp>
      <p:sp>
        <p:nvSpPr>
          <p:cNvPr name="TextBox 11" id="11"/>
          <p:cNvSpPr txBox="true"/>
          <p:nvPr/>
        </p:nvSpPr>
        <p:spPr>
          <a:xfrm rot="0">
            <a:off x="3322163" y="602271"/>
            <a:ext cx="14965837" cy="946108"/>
          </a:xfrm>
          <a:prstGeom prst="rect">
            <a:avLst/>
          </a:prstGeom>
        </p:spPr>
        <p:txBody>
          <a:bodyPr anchor="t" rtlCol="false" tIns="0" lIns="0" bIns="0" rIns="0">
            <a:spAutoFit/>
          </a:bodyPr>
          <a:lstStyle/>
          <a:p>
            <a:pPr algn="l">
              <a:lnSpc>
                <a:spcPts val="7702"/>
              </a:lnSpc>
              <a:spcBef>
                <a:spcPct val="0"/>
              </a:spcBef>
            </a:pPr>
            <a:r>
              <a:rPr lang="en-US" sz="5501" b="true">
                <a:solidFill>
                  <a:srgbClr val="A280EC"/>
                </a:solidFill>
                <a:latin typeface="Garet Bold"/>
                <a:ea typeface="Garet Bold"/>
                <a:cs typeface="Garet Bold"/>
                <a:sym typeface="Garet Bold"/>
              </a:rPr>
              <a:t>The Role of Big Data Technologies</a:t>
            </a:r>
          </a:p>
        </p:txBody>
      </p:sp>
      <p:sp>
        <p:nvSpPr>
          <p:cNvPr name="TextBox 12" id="12"/>
          <p:cNvSpPr txBox="true"/>
          <p:nvPr/>
        </p:nvSpPr>
        <p:spPr>
          <a:xfrm rot="0">
            <a:off x="7658647" y="2714661"/>
            <a:ext cx="9600653" cy="62636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6E0F5"/>
                </a:solidFill>
                <a:latin typeface="Garet"/>
                <a:ea typeface="Garet"/>
                <a:cs typeface="Garet"/>
                <a:sym typeface="Garet"/>
              </a:rPr>
              <a:t>Approximately 2.5 quintillion bytes of data are created every day</a:t>
            </a:r>
          </a:p>
          <a:p>
            <a:pPr algn="l">
              <a:lnSpc>
                <a:spcPts val="3359"/>
              </a:lnSpc>
            </a:pPr>
          </a:p>
          <a:p>
            <a:pPr algn="l" marL="518160" indent="-259080" lvl="1">
              <a:lnSpc>
                <a:spcPts val="3359"/>
              </a:lnSpc>
              <a:buFont typeface="Arial"/>
              <a:buChar char="•"/>
            </a:pPr>
            <a:r>
              <a:rPr lang="en-US" sz="2400">
                <a:solidFill>
                  <a:srgbClr val="F6E0F5"/>
                </a:solidFill>
                <a:latin typeface="Garet"/>
                <a:ea typeface="Garet"/>
                <a:cs typeface="Garet"/>
                <a:sym typeface="Garet"/>
              </a:rPr>
              <a:t>Big Data really is ubiquitous these days, and sometimes we might not even realize how much it affects our everyday lives. It is getting harder and harder to function in normal society without the presence of Big Data somehow in your life.</a:t>
            </a:r>
          </a:p>
          <a:p>
            <a:pPr algn="l">
              <a:lnSpc>
                <a:spcPts val="3359"/>
              </a:lnSpc>
            </a:pPr>
          </a:p>
          <a:p>
            <a:pPr algn="l" marL="518160" indent="-259080" lvl="1">
              <a:lnSpc>
                <a:spcPts val="3359"/>
              </a:lnSpc>
              <a:buFont typeface="Arial"/>
              <a:buChar char="•"/>
            </a:pPr>
            <a:r>
              <a:rPr lang="en-US" sz="2400">
                <a:solidFill>
                  <a:srgbClr val="F6E0F5"/>
                </a:solidFill>
                <a:latin typeface="Garet"/>
                <a:ea typeface="Garet"/>
                <a:cs typeface="Garet"/>
                <a:sym typeface="Garet"/>
              </a:rPr>
              <a:t>Technologies associated with Big Data are changing the way we lead our lives, carry out work. They contributed a lot towards real-time processing, gaining insights, and innovation giving a competitive edge to organizations irrespective of their sector.</a:t>
            </a:r>
          </a:p>
          <a:p>
            <a:pPr algn="l">
              <a:lnSpc>
                <a:spcPts val="335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300081" y="903357"/>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2615400" y="1717744"/>
            <a:ext cx="5189292" cy="3735145"/>
          </a:xfrm>
          <a:custGeom>
            <a:avLst/>
            <a:gdLst/>
            <a:ahLst/>
            <a:cxnLst/>
            <a:rect r="r" b="b" t="t" l="l"/>
            <a:pathLst>
              <a:path h="3735145" w="5189292">
                <a:moveTo>
                  <a:pt x="0" y="0"/>
                </a:moveTo>
                <a:lnTo>
                  <a:pt x="5189292" y="0"/>
                </a:lnTo>
                <a:lnTo>
                  <a:pt x="5189292" y="3735145"/>
                </a:lnTo>
                <a:lnTo>
                  <a:pt x="0" y="3735145"/>
                </a:lnTo>
                <a:lnTo>
                  <a:pt x="0" y="0"/>
                </a:lnTo>
                <a:close/>
              </a:path>
            </a:pathLst>
          </a:custGeom>
          <a:blipFill>
            <a:blip r:embed="rId4"/>
            <a:stretch>
              <a:fillRect l="0" t="-3228" r="0" b="-3228"/>
            </a:stretch>
          </a:blipFill>
        </p:spPr>
      </p:sp>
      <p:sp>
        <p:nvSpPr>
          <p:cNvPr name="Freeform 10" id="10"/>
          <p:cNvSpPr/>
          <p:nvPr/>
        </p:nvSpPr>
        <p:spPr>
          <a:xfrm flipH="false" flipV="false" rot="0">
            <a:off x="12615400" y="5624339"/>
            <a:ext cx="5157254" cy="3116366"/>
          </a:xfrm>
          <a:custGeom>
            <a:avLst/>
            <a:gdLst/>
            <a:ahLst/>
            <a:cxnLst/>
            <a:rect r="r" b="b" t="t" l="l"/>
            <a:pathLst>
              <a:path h="3116366" w="5157254">
                <a:moveTo>
                  <a:pt x="0" y="0"/>
                </a:moveTo>
                <a:lnTo>
                  <a:pt x="5157254" y="0"/>
                </a:lnTo>
                <a:lnTo>
                  <a:pt x="5157254" y="3116367"/>
                </a:lnTo>
                <a:lnTo>
                  <a:pt x="0" y="3116367"/>
                </a:lnTo>
                <a:lnTo>
                  <a:pt x="0" y="0"/>
                </a:lnTo>
                <a:close/>
              </a:path>
            </a:pathLst>
          </a:custGeom>
          <a:blipFill>
            <a:blip r:embed="rId5"/>
            <a:stretch>
              <a:fillRect l="-3720" t="-524" r="-5974" b="0"/>
            </a:stretch>
          </a:blipFill>
        </p:spPr>
      </p:sp>
      <p:sp>
        <p:nvSpPr>
          <p:cNvPr name="TextBox 11" id="11"/>
          <p:cNvSpPr txBox="true"/>
          <p:nvPr/>
        </p:nvSpPr>
        <p:spPr>
          <a:xfrm rot="0">
            <a:off x="3322163" y="1457934"/>
            <a:ext cx="6219586" cy="946107"/>
          </a:xfrm>
          <a:prstGeom prst="rect">
            <a:avLst/>
          </a:prstGeom>
        </p:spPr>
        <p:txBody>
          <a:bodyPr anchor="t" rtlCol="false" tIns="0" lIns="0" bIns="0" rIns="0">
            <a:spAutoFit/>
          </a:bodyPr>
          <a:lstStyle/>
          <a:p>
            <a:pPr algn="ctr">
              <a:lnSpc>
                <a:spcPts val="7702"/>
              </a:lnSpc>
              <a:spcBef>
                <a:spcPct val="0"/>
              </a:spcBef>
            </a:pPr>
            <a:r>
              <a:rPr lang="en-US" b="true" sz="5501">
                <a:solidFill>
                  <a:srgbClr val="F6E0F5"/>
                </a:solidFill>
                <a:latin typeface="Garet Bold"/>
                <a:ea typeface="Garet Bold"/>
                <a:cs typeface="Garet Bold"/>
                <a:sym typeface="Garet Bold"/>
              </a:rPr>
              <a:t>in today’s world</a:t>
            </a:r>
          </a:p>
        </p:txBody>
      </p:sp>
      <p:sp>
        <p:nvSpPr>
          <p:cNvPr name="TextBox 12" id="12"/>
          <p:cNvSpPr txBox="true"/>
          <p:nvPr/>
        </p:nvSpPr>
        <p:spPr>
          <a:xfrm rot="0">
            <a:off x="3322163" y="602271"/>
            <a:ext cx="14965837" cy="946108"/>
          </a:xfrm>
          <a:prstGeom prst="rect">
            <a:avLst/>
          </a:prstGeom>
        </p:spPr>
        <p:txBody>
          <a:bodyPr anchor="t" rtlCol="false" tIns="0" lIns="0" bIns="0" rIns="0">
            <a:spAutoFit/>
          </a:bodyPr>
          <a:lstStyle/>
          <a:p>
            <a:pPr algn="l">
              <a:lnSpc>
                <a:spcPts val="7702"/>
              </a:lnSpc>
              <a:spcBef>
                <a:spcPct val="0"/>
              </a:spcBef>
            </a:pPr>
            <a:r>
              <a:rPr lang="en-US" sz="5501" b="true">
                <a:solidFill>
                  <a:srgbClr val="A280EC"/>
                </a:solidFill>
                <a:latin typeface="Garet Bold"/>
                <a:ea typeface="Garet Bold"/>
                <a:cs typeface="Garet Bold"/>
                <a:sym typeface="Garet Bold"/>
              </a:rPr>
              <a:t>The Role of Big Data Technologies</a:t>
            </a:r>
          </a:p>
        </p:txBody>
      </p:sp>
      <p:sp>
        <p:nvSpPr>
          <p:cNvPr name="TextBox 13" id="13"/>
          <p:cNvSpPr txBox="true"/>
          <p:nvPr/>
        </p:nvSpPr>
        <p:spPr>
          <a:xfrm rot="0">
            <a:off x="676222" y="2565380"/>
            <a:ext cx="12523001" cy="389255"/>
          </a:xfrm>
          <a:prstGeom prst="rect">
            <a:avLst/>
          </a:prstGeom>
        </p:spPr>
        <p:txBody>
          <a:bodyPr anchor="t" rtlCol="false" tIns="0" lIns="0" bIns="0" rIns="0">
            <a:spAutoFit/>
          </a:bodyPr>
          <a:lstStyle/>
          <a:p>
            <a:pPr algn="l">
              <a:lnSpc>
                <a:spcPts val="3220"/>
              </a:lnSpc>
            </a:pPr>
            <a:r>
              <a:rPr lang="en-US" sz="2300">
                <a:solidFill>
                  <a:srgbClr val="F6E0F5"/>
                </a:solidFill>
                <a:latin typeface="Garet"/>
                <a:ea typeface="Garet"/>
                <a:cs typeface="Garet"/>
                <a:sym typeface="Garet"/>
              </a:rPr>
              <a:t>The impact of Big Data technology is very significant in a variety of industries:</a:t>
            </a:r>
          </a:p>
        </p:txBody>
      </p:sp>
      <p:grpSp>
        <p:nvGrpSpPr>
          <p:cNvPr name="Group 14" id="14"/>
          <p:cNvGrpSpPr/>
          <p:nvPr/>
        </p:nvGrpSpPr>
        <p:grpSpPr>
          <a:xfrm rot="0">
            <a:off x="1300081" y="3318481"/>
            <a:ext cx="13537154" cy="5038054"/>
            <a:chOff x="0" y="0"/>
            <a:chExt cx="18049539" cy="6717405"/>
          </a:xfrm>
        </p:grpSpPr>
        <p:sp>
          <p:nvSpPr>
            <p:cNvPr name="Freeform 15" id="15"/>
            <p:cNvSpPr/>
            <p:nvPr/>
          </p:nvSpPr>
          <p:spPr>
            <a:xfrm flipH="false" flipV="false" rot="0">
              <a:off x="0" y="0"/>
              <a:ext cx="940437" cy="6717405"/>
            </a:xfrm>
            <a:custGeom>
              <a:avLst/>
              <a:gdLst/>
              <a:ahLst/>
              <a:cxnLst/>
              <a:rect r="r" b="b" t="t" l="l"/>
              <a:pathLst>
                <a:path h="6717405" w="940437">
                  <a:moveTo>
                    <a:pt x="0" y="0"/>
                  </a:moveTo>
                  <a:lnTo>
                    <a:pt x="940437" y="0"/>
                  </a:lnTo>
                  <a:lnTo>
                    <a:pt x="940437" y="6717405"/>
                  </a:lnTo>
                  <a:lnTo>
                    <a:pt x="0" y="6717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72899" y="171515"/>
              <a:ext cx="16976640" cy="516068"/>
            </a:xfrm>
            <a:prstGeom prst="rect">
              <a:avLst/>
            </a:prstGeom>
          </p:spPr>
          <p:txBody>
            <a:bodyPr anchor="t" rtlCol="false" tIns="0" lIns="0" bIns="0" rIns="0">
              <a:spAutoFit/>
            </a:bodyPr>
            <a:lstStyle/>
            <a:p>
              <a:pPr algn="l">
                <a:lnSpc>
                  <a:spcPts val="3269"/>
                </a:lnSpc>
                <a:spcBef>
                  <a:spcPct val="0"/>
                </a:spcBef>
              </a:pPr>
              <a:r>
                <a:rPr lang="en-US" b="true" sz="2335">
                  <a:solidFill>
                    <a:srgbClr val="FFFFFF"/>
                  </a:solidFill>
                  <a:latin typeface="Garet Bold"/>
                  <a:ea typeface="Garet Bold"/>
                  <a:cs typeface="Garet Bold"/>
                  <a:sym typeface="Garet Bold"/>
                </a:rPr>
                <a:t>TRANSFORMING BUSINESS OPERATIONS AND DECISION-MAKING</a:t>
              </a:r>
            </a:p>
          </p:txBody>
        </p:sp>
        <p:sp>
          <p:nvSpPr>
            <p:cNvPr name="TextBox 17" id="17"/>
            <p:cNvSpPr txBox="true"/>
            <p:nvPr/>
          </p:nvSpPr>
          <p:spPr>
            <a:xfrm rot="0">
              <a:off x="1072899" y="1133371"/>
              <a:ext cx="16976640" cy="516068"/>
            </a:xfrm>
            <a:prstGeom prst="rect">
              <a:avLst/>
            </a:prstGeom>
          </p:spPr>
          <p:txBody>
            <a:bodyPr anchor="t" rtlCol="false" tIns="0" lIns="0" bIns="0" rIns="0">
              <a:spAutoFit/>
            </a:bodyPr>
            <a:lstStyle/>
            <a:p>
              <a:pPr algn="l">
                <a:lnSpc>
                  <a:spcPts val="3269"/>
                </a:lnSpc>
                <a:spcBef>
                  <a:spcPct val="0"/>
                </a:spcBef>
              </a:pPr>
              <a:r>
                <a:rPr lang="en-US" b="true" sz="2335">
                  <a:solidFill>
                    <a:srgbClr val="FFFFFF"/>
                  </a:solidFill>
                  <a:latin typeface="Garet Bold"/>
                  <a:ea typeface="Garet Bold"/>
                  <a:cs typeface="Garet Bold"/>
                  <a:sym typeface="Garet Bold"/>
                </a:rPr>
                <a:t> REVOLUTIONIZING HEALTHCARE AND LIFE SCIENCES</a:t>
              </a:r>
            </a:p>
          </p:txBody>
        </p:sp>
        <p:sp>
          <p:nvSpPr>
            <p:cNvPr name="TextBox 18" id="18"/>
            <p:cNvSpPr txBox="true"/>
            <p:nvPr/>
          </p:nvSpPr>
          <p:spPr>
            <a:xfrm rot="0">
              <a:off x="1072899" y="2095228"/>
              <a:ext cx="16976640" cy="516068"/>
            </a:xfrm>
            <a:prstGeom prst="rect">
              <a:avLst/>
            </a:prstGeom>
          </p:spPr>
          <p:txBody>
            <a:bodyPr anchor="t" rtlCol="false" tIns="0" lIns="0" bIns="0" rIns="0">
              <a:spAutoFit/>
            </a:bodyPr>
            <a:lstStyle/>
            <a:p>
              <a:pPr algn="l">
                <a:lnSpc>
                  <a:spcPts val="3269"/>
                </a:lnSpc>
                <a:spcBef>
                  <a:spcPct val="0"/>
                </a:spcBef>
              </a:pPr>
              <a:r>
                <a:rPr lang="en-US" b="true" sz="2335">
                  <a:solidFill>
                    <a:srgbClr val="FFFFFF"/>
                  </a:solidFill>
                  <a:latin typeface="Garet Bold"/>
                  <a:ea typeface="Garet Bold"/>
                  <a:cs typeface="Garet Bold"/>
                  <a:sym typeface="Garet Bold"/>
                </a:rPr>
                <a:t> ADVANCING FINANCIAL SERVICES AND FRAUD DETECTION</a:t>
              </a:r>
            </a:p>
          </p:txBody>
        </p:sp>
        <p:sp>
          <p:nvSpPr>
            <p:cNvPr name="TextBox 19" id="19"/>
            <p:cNvSpPr txBox="true"/>
            <p:nvPr/>
          </p:nvSpPr>
          <p:spPr>
            <a:xfrm rot="0">
              <a:off x="1072899" y="3057084"/>
              <a:ext cx="16976640" cy="516068"/>
            </a:xfrm>
            <a:prstGeom prst="rect">
              <a:avLst/>
            </a:prstGeom>
          </p:spPr>
          <p:txBody>
            <a:bodyPr anchor="t" rtlCol="false" tIns="0" lIns="0" bIns="0" rIns="0">
              <a:spAutoFit/>
            </a:bodyPr>
            <a:lstStyle/>
            <a:p>
              <a:pPr algn="l">
                <a:lnSpc>
                  <a:spcPts val="3269"/>
                </a:lnSpc>
                <a:spcBef>
                  <a:spcPct val="0"/>
                </a:spcBef>
              </a:pPr>
              <a:r>
                <a:rPr lang="en-US" b="true" sz="2335">
                  <a:solidFill>
                    <a:srgbClr val="FFFFFF"/>
                  </a:solidFill>
                  <a:latin typeface="Garet Bold"/>
                  <a:ea typeface="Garet Bold"/>
                  <a:cs typeface="Garet Bold"/>
                  <a:sym typeface="Garet Bold"/>
                </a:rPr>
                <a:t> ENABLING SMART CITIES AND ENVIRONMENTAL SUSTAINABILITY</a:t>
              </a:r>
            </a:p>
          </p:txBody>
        </p:sp>
        <p:sp>
          <p:nvSpPr>
            <p:cNvPr name="TextBox 20" id="20"/>
            <p:cNvSpPr txBox="true"/>
            <p:nvPr/>
          </p:nvSpPr>
          <p:spPr>
            <a:xfrm rot="0">
              <a:off x="1072899" y="4018941"/>
              <a:ext cx="16976640" cy="516068"/>
            </a:xfrm>
            <a:prstGeom prst="rect">
              <a:avLst/>
            </a:prstGeom>
          </p:spPr>
          <p:txBody>
            <a:bodyPr anchor="t" rtlCol="false" tIns="0" lIns="0" bIns="0" rIns="0">
              <a:spAutoFit/>
            </a:bodyPr>
            <a:lstStyle/>
            <a:p>
              <a:pPr algn="l">
                <a:lnSpc>
                  <a:spcPts val="3269"/>
                </a:lnSpc>
                <a:spcBef>
                  <a:spcPct val="0"/>
                </a:spcBef>
              </a:pPr>
              <a:r>
                <a:rPr lang="en-US" b="true" sz="2335">
                  <a:solidFill>
                    <a:srgbClr val="FFFFFF"/>
                  </a:solidFill>
                  <a:latin typeface="Garet Bold"/>
                  <a:ea typeface="Garet Bold"/>
                  <a:cs typeface="Garet Bold"/>
                  <a:sym typeface="Garet Bold"/>
                </a:rPr>
                <a:t>ENHANCING EDUCATION AND LEARNING SYSTEMS</a:t>
              </a:r>
            </a:p>
          </p:txBody>
        </p:sp>
        <p:sp>
          <p:nvSpPr>
            <p:cNvPr name="TextBox 21" id="21"/>
            <p:cNvSpPr txBox="true"/>
            <p:nvPr/>
          </p:nvSpPr>
          <p:spPr>
            <a:xfrm rot="0">
              <a:off x="1072899" y="4980797"/>
              <a:ext cx="16976640" cy="516068"/>
            </a:xfrm>
            <a:prstGeom prst="rect">
              <a:avLst/>
            </a:prstGeom>
          </p:spPr>
          <p:txBody>
            <a:bodyPr anchor="t" rtlCol="false" tIns="0" lIns="0" bIns="0" rIns="0">
              <a:spAutoFit/>
            </a:bodyPr>
            <a:lstStyle/>
            <a:p>
              <a:pPr algn="l">
                <a:lnSpc>
                  <a:spcPts val="3269"/>
                </a:lnSpc>
                <a:spcBef>
                  <a:spcPct val="0"/>
                </a:spcBef>
              </a:pPr>
              <a:r>
                <a:rPr lang="en-US" b="true" sz="2335">
                  <a:solidFill>
                    <a:srgbClr val="FFFFFF"/>
                  </a:solidFill>
                  <a:latin typeface="Garet Bold"/>
                  <a:ea typeface="Garet Bold"/>
                  <a:cs typeface="Garet Bold"/>
                  <a:sym typeface="Garet Bold"/>
                </a:rPr>
                <a:t>REVOLUTIONIZING MANUFACTURING AND SUPPLY CHAINS</a:t>
              </a:r>
            </a:p>
          </p:txBody>
        </p:sp>
        <p:sp>
          <p:nvSpPr>
            <p:cNvPr name="TextBox 22" id="22"/>
            <p:cNvSpPr txBox="true"/>
            <p:nvPr/>
          </p:nvSpPr>
          <p:spPr>
            <a:xfrm rot="0">
              <a:off x="1072899" y="5939737"/>
              <a:ext cx="16976640" cy="516068"/>
            </a:xfrm>
            <a:prstGeom prst="rect">
              <a:avLst/>
            </a:prstGeom>
          </p:spPr>
          <p:txBody>
            <a:bodyPr anchor="t" rtlCol="false" tIns="0" lIns="0" bIns="0" rIns="0">
              <a:spAutoFit/>
            </a:bodyPr>
            <a:lstStyle/>
            <a:p>
              <a:pPr algn="l">
                <a:lnSpc>
                  <a:spcPts val="3269"/>
                </a:lnSpc>
                <a:spcBef>
                  <a:spcPct val="0"/>
                </a:spcBef>
              </a:pPr>
              <a:r>
                <a:rPr lang="en-US" b="true" sz="2335">
                  <a:solidFill>
                    <a:srgbClr val="FFFFFF"/>
                  </a:solidFill>
                  <a:latin typeface="Garet Bold"/>
                  <a:ea typeface="Garet Bold"/>
                  <a:cs typeface="Garet Bold"/>
                  <a:sym typeface="Garet Bold"/>
                </a:rPr>
                <a:t>POWERING GOVERNMENT AND PUBLIC SERVICES</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8700" y="3785371"/>
            <a:ext cx="6522195" cy="4500314"/>
          </a:xfrm>
          <a:custGeom>
            <a:avLst/>
            <a:gdLst/>
            <a:ahLst/>
            <a:cxnLst/>
            <a:rect r="r" b="b" t="t" l="l"/>
            <a:pathLst>
              <a:path h="4500314" w="6522195">
                <a:moveTo>
                  <a:pt x="0" y="0"/>
                </a:moveTo>
                <a:lnTo>
                  <a:pt x="6522195" y="0"/>
                </a:lnTo>
                <a:lnTo>
                  <a:pt x="6522195" y="4500314"/>
                </a:lnTo>
                <a:lnTo>
                  <a:pt x="0" y="4500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907794" y="4309999"/>
            <a:ext cx="8736855" cy="3451058"/>
          </a:xfrm>
          <a:custGeom>
            <a:avLst/>
            <a:gdLst/>
            <a:ahLst/>
            <a:cxnLst/>
            <a:rect r="r" b="b" t="t" l="l"/>
            <a:pathLst>
              <a:path h="3451058" w="8736855">
                <a:moveTo>
                  <a:pt x="0" y="0"/>
                </a:moveTo>
                <a:lnTo>
                  <a:pt x="8736855" y="0"/>
                </a:lnTo>
                <a:lnTo>
                  <a:pt x="8736855" y="3451058"/>
                </a:lnTo>
                <a:lnTo>
                  <a:pt x="0" y="3451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8176617" y="1145776"/>
            <a:ext cx="8564714"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Categorization</a:t>
            </a:r>
          </a:p>
        </p:txBody>
      </p:sp>
      <p:sp>
        <p:nvSpPr>
          <p:cNvPr name="TextBox 12" id="12"/>
          <p:cNvSpPr txBox="true"/>
          <p:nvPr/>
        </p:nvSpPr>
        <p:spPr>
          <a:xfrm rot="0">
            <a:off x="2928856" y="280617"/>
            <a:ext cx="10947151"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Big Data Technologies</a:t>
            </a:r>
          </a:p>
        </p:txBody>
      </p:sp>
      <p:sp>
        <p:nvSpPr>
          <p:cNvPr name="TextBox 13" id="13"/>
          <p:cNvSpPr txBox="true"/>
          <p:nvPr/>
        </p:nvSpPr>
        <p:spPr>
          <a:xfrm rot="0">
            <a:off x="1363702" y="2693823"/>
            <a:ext cx="5963478" cy="66992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Garet Bold"/>
                <a:ea typeface="Garet Bold"/>
                <a:cs typeface="Garet Bold"/>
                <a:sym typeface="Garet Bold"/>
              </a:rPr>
              <a:t>BY HOW DATA IS USED</a:t>
            </a:r>
          </a:p>
        </p:txBody>
      </p:sp>
      <p:sp>
        <p:nvSpPr>
          <p:cNvPr name="TextBox 14" id="14"/>
          <p:cNvSpPr txBox="true"/>
          <p:nvPr/>
        </p:nvSpPr>
        <p:spPr>
          <a:xfrm rot="0">
            <a:off x="9112248" y="2693823"/>
            <a:ext cx="7841521" cy="66992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Garet Bold"/>
                <a:ea typeface="Garet Bold"/>
                <a:cs typeface="Garet Bold"/>
                <a:sym typeface="Garet Bold"/>
              </a:rPr>
              <a:t>BY FUNCTIONS &amp; PROCESSES</a:t>
            </a:r>
          </a:p>
        </p:txBody>
      </p:sp>
      <p:sp>
        <p:nvSpPr>
          <p:cNvPr name="TextBox 15" id="15"/>
          <p:cNvSpPr txBox="true"/>
          <p:nvPr/>
        </p:nvSpPr>
        <p:spPr>
          <a:xfrm rot="0">
            <a:off x="1228824" y="5438628"/>
            <a:ext cx="2366742" cy="1292225"/>
          </a:xfrm>
          <a:prstGeom prst="rect">
            <a:avLst/>
          </a:prstGeom>
        </p:spPr>
        <p:txBody>
          <a:bodyPr anchor="t" rtlCol="false" tIns="0" lIns="0" bIns="0" rIns="0">
            <a:spAutoFit/>
          </a:bodyPr>
          <a:lstStyle/>
          <a:p>
            <a:pPr algn="ctr">
              <a:lnSpc>
                <a:spcPts val="5199"/>
              </a:lnSpc>
            </a:pPr>
            <a:r>
              <a:rPr lang="en-US" sz="3999" b="true">
                <a:solidFill>
                  <a:srgbClr val="000000"/>
                </a:solidFill>
                <a:latin typeface="Garet Bold"/>
                <a:ea typeface="Garet Bold"/>
                <a:cs typeface="Garet Bold"/>
                <a:sym typeface="Garet Bold"/>
              </a:rPr>
              <a:t>  BIG </a:t>
            </a:r>
          </a:p>
          <a:p>
            <a:pPr algn="ctr">
              <a:lnSpc>
                <a:spcPts val="5199"/>
              </a:lnSpc>
            </a:pPr>
            <a:r>
              <a:rPr lang="en-US" b="true" sz="3999">
                <a:solidFill>
                  <a:srgbClr val="000000"/>
                </a:solidFill>
                <a:latin typeface="Garet Bold"/>
                <a:ea typeface="Garet Bold"/>
                <a:cs typeface="Garet Bold"/>
                <a:sym typeface="Garet Bold"/>
              </a:rPr>
              <a:t>DATA</a:t>
            </a:r>
          </a:p>
        </p:txBody>
      </p:sp>
      <p:sp>
        <p:nvSpPr>
          <p:cNvPr name="TextBox 16" id="16"/>
          <p:cNvSpPr txBox="true"/>
          <p:nvPr/>
        </p:nvSpPr>
        <p:spPr>
          <a:xfrm rot="0">
            <a:off x="4565453" y="4213449"/>
            <a:ext cx="2790302" cy="1106881"/>
          </a:xfrm>
          <a:prstGeom prst="rect">
            <a:avLst/>
          </a:prstGeom>
        </p:spPr>
        <p:txBody>
          <a:bodyPr anchor="t" rtlCol="false" tIns="0" lIns="0" bIns="0" rIns="0">
            <a:spAutoFit/>
          </a:bodyPr>
          <a:lstStyle/>
          <a:p>
            <a:pPr algn="ctr">
              <a:lnSpc>
                <a:spcPts val="4493"/>
              </a:lnSpc>
            </a:pPr>
            <a:r>
              <a:rPr lang="en-US" sz="3209" b="true">
                <a:solidFill>
                  <a:srgbClr val="000000"/>
                </a:solidFill>
                <a:latin typeface="Garet Bold"/>
                <a:ea typeface="Garet Bold"/>
                <a:cs typeface="Garet Bold"/>
                <a:sym typeface="Garet Bold"/>
              </a:rPr>
              <a:t>Operational</a:t>
            </a:r>
          </a:p>
          <a:p>
            <a:pPr algn="ctr">
              <a:lnSpc>
                <a:spcPts val="4493"/>
              </a:lnSpc>
              <a:spcBef>
                <a:spcPct val="0"/>
              </a:spcBef>
            </a:pPr>
            <a:r>
              <a:rPr lang="en-US" b="true" sz="3209">
                <a:solidFill>
                  <a:srgbClr val="000000"/>
                </a:solidFill>
                <a:latin typeface="Garet Bold"/>
                <a:ea typeface="Garet Bold"/>
                <a:cs typeface="Garet Bold"/>
                <a:sym typeface="Garet Bold"/>
              </a:rPr>
              <a:t>Big Data </a:t>
            </a:r>
          </a:p>
        </p:txBody>
      </p:sp>
      <p:sp>
        <p:nvSpPr>
          <p:cNvPr name="TextBox 17" id="17"/>
          <p:cNvSpPr txBox="true"/>
          <p:nvPr/>
        </p:nvSpPr>
        <p:spPr>
          <a:xfrm rot="0">
            <a:off x="4536878" y="6730030"/>
            <a:ext cx="2790302" cy="1106881"/>
          </a:xfrm>
          <a:prstGeom prst="rect">
            <a:avLst/>
          </a:prstGeom>
        </p:spPr>
        <p:txBody>
          <a:bodyPr anchor="t" rtlCol="false" tIns="0" lIns="0" bIns="0" rIns="0">
            <a:spAutoFit/>
          </a:bodyPr>
          <a:lstStyle/>
          <a:p>
            <a:pPr algn="ctr">
              <a:lnSpc>
                <a:spcPts val="4493"/>
              </a:lnSpc>
            </a:pPr>
            <a:r>
              <a:rPr lang="en-US" sz="3209" b="true">
                <a:solidFill>
                  <a:srgbClr val="000000"/>
                </a:solidFill>
                <a:latin typeface="Garet Bold"/>
                <a:ea typeface="Garet Bold"/>
                <a:cs typeface="Garet Bold"/>
                <a:sym typeface="Garet Bold"/>
              </a:rPr>
              <a:t>Analytical</a:t>
            </a:r>
          </a:p>
          <a:p>
            <a:pPr algn="ctr">
              <a:lnSpc>
                <a:spcPts val="4493"/>
              </a:lnSpc>
              <a:spcBef>
                <a:spcPct val="0"/>
              </a:spcBef>
            </a:pPr>
            <a:r>
              <a:rPr lang="en-US" b="true" sz="3209">
                <a:solidFill>
                  <a:srgbClr val="000000"/>
                </a:solidFill>
                <a:latin typeface="Garet Bold"/>
                <a:ea typeface="Garet Bold"/>
                <a:cs typeface="Garet Bold"/>
                <a:sym typeface="Garet Bold"/>
              </a:rPr>
              <a:t>Big Data </a:t>
            </a:r>
          </a:p>
        </p:txBody>
      </p:sp>
      <p:sp>
        <p:nvSpPr>
          <p:cNvPr name="TextBox 18" id="18"/>
          <p:cNvSpPr txBox="true"/>
          <p:nvPr/>
        </p:nvSpPr>
        <p:spPr>
          <a:xfrm rot="0">
            <a:off x="12266902" y="5585847"/>
            <a:ext cx="1927693" cy="1067333"/>
          </a:xfrm>
          <a:prstGeom prst="rect">
            <a:avLst/>
          </a:prstGeom>
        </p:spPr>
        <p:txBody>
          <a:bodyPr anchor="t" rtlCol="false" tIns="0" lIns="0" bIns="0" rIns="0">
            <a:spAutoFit/>
          </a:bodyPr>
          <a:lstStyle/>
          <a:p>
            <a:pPr algn="ctr">
              <a:lnSpc>
                <a:spcPts val="4235"/>
              </a:lnSpc>
            </a:pPr>
            <a:r>
              <a:rPr lang="en-US" sz="3257" b="true">
                <a:solidFill>
                  <a:srgbClr val="000000"/>
                </a:solidFill>
                <a:latin typeface="Garet Bold"/>
                <a:ea typeface="Garet Bold"/>
                <a:cs typeface="Garet Bold"/>
                <a:sym typeface="Garet Bold"/>
              </a:rPr>
              <a:t>  BIG </a:t>
            </a:r>
          </a:p>
          <a:p>
            <a:pPr algn="ctr">
              <a:lnSpc>
                <a:spcPts val="4235"/>
              </a:lnSpc>
            </a:pPr>
            <a:r>
              <a:rPr lang="en-US" b="true" sz="3257">
                <a:solidFill>
                  <a:srgbClr val="000000"/>
                </a:solidFill>
                <a:latin typeface="Garet Bold"/>
                <a:ea typeface="Garet Bold"/>
                <a:cs typeface="Garet Bold"/>
                <a:sym typeface="Garet Bold"/>
              </a:rPr>
              <a:t>DATA</a:t>
            </a:r>
          </a:p>
        </p:txBody>
      </p:sp>
      <p:sp>
        <p:nvSpPr>
          <p:cNvPr name="TextBox 19" id="19"/>
          <p:cNvSpPr txBox="true"/>
          <p:nvPr/>
        </p:nvSpPr>
        <p:spPr>
          <a:xfrm rot="0">
            <a:off x="8907794" y="4517066"/>
            <a:ext cx="2408149" cy="1106881"/>
          </a:xfrm>
          <a:prstGeom prst="rect">
            <a:avLst/>
          </a:prstGeom>
        </p:spPr>
        <p:txBody>
          <a:bodyPr anchor="t" rtlCol="false" tIns="0" lIns="0" bIns="0" rIns="0">
            <a:spAutoFit/>
          </a:bodyPr>
          <a:lstStyle/>
          <a:p>
            <a:pPr algn="ctr">
              <a:lnSpc>
                <a:spcPts val="4493"/>
              </a:lnSpc>
            </a:pPr>
            <a:r>
              <a:rPr lang="en-US" sz="3209" b="true">
                <a:solidFill>
                  <a:srgbClr val="000000"/>
                </a:solidFill>
                <a:latin typeface="Garet Bold"/>
                <a:ea typeface="Garet Bold"/>
                <a:cs typeface="Garet Bold"/>
                <a:sym typeface="Garet Bold"/>
              </a:rPr>
              <a:t>Data</a:t>
            </a:r>
          </a:p>
          <a:p>
            <a:pPr algn="ctr">
              <a:lnSpc>
                <a:spcPts val="4493"/>
              </a:lnSpc>
              <a:spcBef>
                <a:spcPct val="0"/>
              </a:spcBef>
            </a:pPr>
            <a:r>
              <a:rPr lang="en-US" b="true" sz="3209">
                <a:solidFill>
                  <a:srgbClr val="000000"/>
                </a:solidFill>
                <a:latin typeface="Garet Bold"/>
                <a:ea typeface="Garet Bold"/>
                <a:cs typeface="Garet Bold"/>
                <a:sym typeface="Garet Bold"/>
              </a:rPr>
              <a:t>Storage</a:t>
            </a:r>
          </a:p>
        </p:txBody>
      </p:sp>
      <p:sp>
        <p:nvSpPr>
          <p:cNvPr name="TextBox 20" id="20"/>
          <p:cNvSpPr txBox="true"/>
          <p:nvPr/>
        </p:nvSpPr>
        <p:spPr>
          <a:xfrm rot="0">
            <a:off x="8945894" y="6445355"/>
            <a:ext cx="2408149" cy="1106881"/>
          </a:xfrm>
          <a:prstGeom prst="rect">
            <a:avLst/>
          </a:prstGeom>
        </p:spPr>
        <p:txBody>
          <a:bodyPr anchor="t" rtlCol="false" tIns="0" lIns="0" bIns="0" rIns="0">
            <a:spAutoFit/>
          </a:bodyPr>
          <a:lstStyle/>
          <a:p>
            <a:pPr algn="ctr">
              <a:lnSpc>
                <a:spcPts val="4493"/>
              </a:lnSpc>
            </a:pPr>
            <a:r>
              <a:rPr lang="en-US" sz="3209" b="true">
                <a:solidFill>
                  <a:srgbClr val="000000"/>
                </a:solidFill>
                <a:latin typeface="Garet Bold"/>
                <a:ea typeface="Garet Bold"/>
                <a:cs typeface="Garet Bold"/>
                <a:sym typeface="Garet Bold"/>
              </a:rPr>
              <a:t>Data</a:t>
            </a:r>
          </a:p>
          <a:p>
            <a:pPr algn="ctr">
              <a:lnSpc>
                <a:spcPts val="4493"/>
              </a:lnSpc>
              <a:spcBef>
                <a:spcPct val="0"/>
              </a:spcBef>
            </a:pPr>
            <a:r>
              <a:rPr lang="en-US" b="true" sz="3209">
                <a:solidFill>
                  <a:srgbClr val="000000"/>
                </a:solidFill>
                <a:latin typeface="Garet Bold"/>
                <a:ea typeface="Garet Bold"/>
                <a:cs typeface="Garet Bold"/>
                <a:sym typeface="Garet Bold"/>
              </a:rPr>
              <a:t>Analytics</a:t>
            </a:r>
          </a:p>
        </p:txBody>
      </p:sp>
      <p:sp>
        <p:nvSpPr>
          <p:cNvPr name="TextBox 21" id="21"/>
          <p:cNvSpPr txBox="true"/>
          <p:nvPr/>
        </p:nvSpPr>
        <p:spPr>
          <a:xfrm rot="0">
            <a:off x="15236500" y="4517066"/>
            <a:ext cx="2408149" cy="1106881"/>
          </a:xfrm>
          <a:prstGeom prst="rect">
            <a:avLst/>
          </a:prstGeom>
        </p:spPr>
        <p:txBody>
          <a:bodyPr anchor="t" rtlCol="false" tIns="0" lIns="0" bIns="0" rIns="0">
            <a:spAutoFit/>
          </a:bodyPr>
          <a:lstStyle/>
          <a:p>
            <a:pPr algn="ctr">
              <a:lnSpc>
                <a:spcPts val="4493"/>
              </a:lnSpc>
            </a:pPr>
            <a:r>
              <a:rPr lang="en-US" sz="3209" b="true">
                <a:solidFill>
                  <a:srgbClr val="000000"/>
                </a:solidFill>
                <a:latin typeface="Garet Bold"/>
                <a:ea typeface="Garet Bold"/>
                <a:cs typeface="Garet Bold"/>
                <a:sym typeface="Garet Bold"/>
              </a:rPr>
              <a:t>Data</a:t>
            </a:r>
          </a:p>
          <a:p>
            <a:pPr algn="ctr">
              <a:lnSpc>
                <a:spcPts val="4493"/>
              </a:lnSpc>
              <a:spcBef>
                <a:spcPct val="0"/>
              </a:spcBef>
            </a:pPr>
            <a:r>
              <a:rPr lang="en-US" b="true" sz="3209">
                <a:solidFill>
                  <a:srgbClr val="000000"/>
                </a:solidFill>
                <a:latin typeface="Garet Bold"/>
                <a:ea typeface="Garet Bold"/>
                <a:cs typeface="Garet Bold"/>
                <a:sym typeface="Garet Bold"/>
              </a:rPr>
              <a:t>Mining</a:t>
            </a:r>
          </a:p>
        </p:txBody>
      </p:sp>
      <p:sp>
        <p:nvSpPr>
          <p:cNvPr name="TextBox 22" id="22"/>
          <p:cNvSpPr txBox="true"/>
          <p:nvPr/>
        </p:nvSpPr>
        <p:spPr>
          <a:xfrm rot="0">
            <a:off x="15401889" y="6530488"/>
            <a:ext cx="2077372" cy="815340"/>
          </a:xfrm>
          <a:prstGeom prst="rect">
            <a:avLst/>
          </a:prstGeom>
        </p:spPr>
        <p:txBody>
          <a:bodyPr anchor="t" rtlCol="false" tIns="0" lIns="0" bIns="0" rIns="0">
            <a:spAutoFit/>
          </a:bodyPr>
          <a:lstStyle/>
          <a:p>
            <a:pPr algn="ctr">
              <a:lnSpc>
                <a:spcPts val="3359"/>
              </a:lnSpc>
            </a:pPr>
            <a:r>
              <a:rPr lang="en-US" sz="2400" b="true">
                <a:solidFill>
                  <a:srgbClr val="000000"/>
                </a:solidFill>
                <a:latin typeface="Garet Bold"/>
                <a:ea typeface="Garet Bold"/>
                <a:cs typeface="Garet Bold"/>
                <a:sym typeface="Garet Bold"/>
              </a:rPr>
              <a:t>Data</a:t>
            </a:r>
          </a:p>
          <a:p>
            <a:pPr algn="ctr">
              <a:lnSpc>
                <a:spcPts val="3359"/>
              </a:lnSpc>
              <a:spcBef>
                <a:spcPct val="0"/>
              </a:spcBef>
            </a:pPr>
            <a:r>
              <a:rPr lang="en-US" b="true" sz="2400">
                <a:solidFill>
                  <a:srgbClr val="000000"/>
                </a:solidFill>
                <a:latin typeface="Garet Bold"/>
                <a:ea typeface="Garet Bold"/>
                <a:cs typeface="Garet Bold"/>
                <a:sym typeface="Garet Bold"/>
              </a:rPr>
              <a:t>Visualization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8961692" y="5143500"/>
            <a:ext cx="4729377" cy="3387416"/>
          </a:xfrm>
          <a:custGeom>
            <a:avLst/>
            <a:gdLst/>
            <a:ahLst/>
            <a:cxnLst/>
            <a:rect r="r" b="b" t="t" l="l"/>
            <a:pathLst>
              <a:path h="3387416" w="4729377">
                <a:moveTo>
                  <a:pt x="0" y="0"/>
                </a:moveTo>
                <a:lnTo>
                  <a:pt x="4729377" y="0"/>
                </a:lnTo>
                <a:lnTo>
                  <a:pt x="4729377" y="3387416"/>
                </a:lnTo>
                <a:lnTo>
                  <a:pt x="0" y="3387416"/>
                </a:lnTo>
                <a:lnTo>
                  <a:pt x="0" y="0"/>
                </a:lnTo>
                <a:close/>
              </a:path>
            </a:pathLst>
          </a:custGeom>
          <a:blipFill>
            <a:blip r:embed="rId4"/>
            <a:stretch>
              <a:fillRect l="0" t="0" r="0" b="0"/>
            </a:stretch>
          </a:blipFill>
        </p:spPr>
      </p:sp>
      <p:sp>
        <p:nvSpPr>
          <p:cNvPr name="TextBox 10" id="10"/>
          <p:cNvSpPr txBox="true"/>
          <p:nvPr/>
        </p:nvSpPr>
        <p:spPr>
          <a:xfrm rot="0">
            <a:off x="8176617" y="1145776"/>
            <a:ext cx="8564714"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Categorization</a:t>
            </a:r>
          </a:p>
        </p:txBody>
      </p:sp>
      <p:sp>
        <p:nvSpPr>
          <p:cNvPr name="TextBox 11" id="11"/>
          <p:cNvSpPr txBox="true"/>
          <p:nvPr/>
        </p:nvSpPr>
        <p:spPr>
          <a:xfrm rot="0">
            <a:off x="2928856" y="280617"/>
            <a:ext cx="10947151"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Big Data Technologies</a:t>
            </a:r>
          </a:p>
        </p:txBody>
      </p:sp>
      <p:sp>
        <p:nvSpPr>
          <p:cNvPr name="TextBox 12" id="12"/>
          <p:cNvSpPr txBox="true"/>
          <p:nvPr/>
        </p:nvSpPr>
        <p:spPr>
          <a:xfrm rot="0">
            <a:off x="1028700" y="2265197"/>
            <a:ext cx="5503541" cy="580340"/>
          </a:xfrm>
          <a:prstGeom prst="rect">
            <a:avLst/>
          </a:prstGeom>
        </p:spPr>
        <p:txBody>
          <a:bodyPr anchor="t" rtlCol="false" tIns="0" lIns="0" bIns="0" rIns="0">
            <a:spAutoFit/>
          </a:bodyPr>
          <a:lstStyle/>
          <a:p>
            <a:pPr algn="ctr">
              <a:lnSpc>
                <a:spcPts val="4760"/>
              </a:lnSpc>
              <a:spcBef>
                <a:spcPct val="0"/>
              </a:spcBef>
            </a:pPr>
            <a:r>
              <a:rPr lang="en-US" b="true" sz="3400">
                <a:solidFill>
                  <a:srgbClr val="FFFFFF"/>
                </a:solidFill>
                <a:latin typeface="Garet Bold"/>
                <a:ea typeface="Garet Bold"/>
                <a:cs typeface="Garet Bold"/>
                <a:sym typeface="Garet Bold"/>
              </a:rPr>
              <a:t>BY HOW DATA IS USED</a:t>
            </a:r>
          </a:p>
        </p:txBody>
      </p:sp>
      <p:grpSp>
        <p:nvGrpSpPr>
          <p:cNvPr name="Group 13" id="13"/>
          <p:cNvGrpSpPr/>
          <p:nvPr/>
        </p:nvGrpSpPr>
        <p:grpSpPr>
          <a:xfrm rot="0">
            <a:off x="3267318" y="5143500"/>
            <a:ext cx="4909299" cy="3387416"/>
            <a:chOff x="0" y="0"/>
            <a:chExt cx="6545732" cy="4516555"/>
          </a:xfrm>
        </p:grpSpPr>
        <p:sp>
          <p:nvSpPr>
            <p:cNvPr name="Freeform 14" id="14"/>
            <p:cNvSpPr/>
            <p:nvPr/>
          </p:nvSpPr>
          <p:spPr>
            <a:xfrm flipH="false" flipV="false" rot="0">
              <a:off x="0" y="0"/>
              <a:ext cx="6545732" cy="4516555"/>
            </a:xfrm>
            <a:custGeom>
              <a:avLst/>
              <a:gdLst/>
              <a:ahLst/>
              <a:cxnLst/>
              <a:rect r="r" b="b" t="t" l="l"/>
              <a:pathLst>
                <a:path h="4516555" w="6545732">
                  <a:moveTo>
                    <a:pt x="0" y="0"/>
                  </a:moveTo>
                  <a:lnTo>
                    <a:pt x="6545732" y="0"/>
                  </a:lnTo>
                  <a:lnTo>
                    <a:pt x="6545732" y="4516555"/>
                  </a:lnTo>
                  <a:lnTo>
                    <a:pt x="0" y="4516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00846" y="1659327"/>
              <a:ext cx="2375283" cy="1296785"/>
            </a:xfrm>
            <a:prstGeom prst="rect">
              <a:avLst/>
            </a:prstGeom>
          </p:spPr>
          <p:txBody>
            <a:bodyPr anchor="t" rtlCol="false" tIns="0" lIns="0" bIns="0" rIns="0">
              <a:spAutoFit/>
            </a:bodyPr>
            <a:lstStyle/>
            <a:p>
              <a:pPr algn="ctr">
                <a:lnSpc>
                  <a:spcPts val="3914"/>
                </a:lnSpc>
              </a:pPr>
              <a:r>
                <a:rPr lang="en-US" sz="3010" b="true">
                  <a:solidFill>
                    <a:srgbClr val="000000"/>
                  </a:solidFill>
                  <a:latin typeface="Garet Bold"/>
                  <a:ea typeface="Garet Bold"/>
                  <a:cs typeface="Garet Bold"/>
                  <a:sym typeface="Garet Bold"/>
                </a:rPr>
                <a:t>  BIG </a:t>
              </a:r>
            </a:p>
            <a:p>
              <a:pPr algn="ctr">
                <a:lnSpc>
                  <a:spcPts val="3914"/>
                </a:lnSpc>
              </a:pPr>
              <a:r>
                <a:rPr lang="en-US" b="true" sz="3010">
                  <a:solidFill>
                    <a:srgbClr val="000000"/>
                  </a:solidFill>
                  <a:latin typeface="Garet Bold"/>
                  <a:ea typeface="Garet Bold"/>
                  <a:cs typeface="Garet Bold"/>
                  <a:sym typeface="Garet Bold"/>
                </a:rPr>
                <a:t>DATA</a:t>
              </a:r>
            </a:p>
          </p:txBody>
        </p:sp>
        <p:sp>
          <p:nvSpPr>
            <p:cNvPr name="TextBox 16" id="16"/>
            <p:cNvSpPr txBox="true"/>
            <p:nvPr/>
          </p:nvSpPr>
          <p:spPr>
            <a:xfrm rot="0">
              <a:off x="3549516" y="439354"/>
              <a:ext cx="2800372" cy="1101144"/>
            </a:xfrm>
            <a:prstGeom prst="rect">
              <a:avLst/>
            </a:prstGeom>
          </p:spPr>
          <p:txBody>
            <a:bodyPr anchor="t" rtlCol="false" tIns="0" lIns="0" bIns="0" rIns="0">
              <a:spAutoFit/>
            </a:bodyPr>
            <a:lstStyle/>
            <a:p>
              <a:pPr algn="ctr">
                <a:lnSpc>
                  <a:spcPts val="3382"/>
                </a:lnSpc>
              </a:pPr>
              <a:r>
                <a:rPr lang="en-US" sz="2416" b="true">
                  <a:solidFill>
                    <a:srgbClr val="000000"/>
                  </a:solidFill>
                  <a:latin typeface="Garet Bold"/>
                  <a:ea typeface="Garet Bold"/>
                  <a:cs typeface="Garet Bold"/>
                  <a:sym typeface="Garet Bold"/>
                </a:rPr>
                <a:t>Operational</a:t>
              </a:r>
            </a:p>
            <a:p>
              <a:pPr algn="ctr">
                <a:lnSpc>
                  <a:spcPts val="3382"/>
                </a:lnSpc>
                <a:spcBef>
                  <a:spcPct val="0"/>
                </a:spcBef>
              </a:pPr>
              <a:r>
                <a:rPr lang="en-US" b="true" sz="2416">
                  <a:solidFill>
                    <a:srgbClr val="000000"/>
                  </a:solidFill>
                  <a:latin typeface="Garet Bold"/>
                  <a:ea typeface="Garet Bold"/>
                  <a:cs typeface="Garet Bold"/>
                  <a:sym typeface="Garet Bold"/>
                </a:rPr>
                <a:t>Big Data </a:t>
              </a:r>
            </a:p>
          </p:txBody>
        </p:sp>
        <p:sp>
          <p:nvSpPr>
            <p:cNvPr name="TextBox 17" id="17"/>
            <p:cNvSpPr txBox="true"/>
            <p:nvPr/>
          </p:nvSpPr>
          <p:spPr>
            <a:xfrm rot="0">
              <a:off x="3520838" y="2965017"/>
              <a:ext cx="2800372" cy="1101144"/>
            </a:xfrm>
            <a:prstGeom prst="rect">
              <a:avLst/>
            </a:prstGeom>
          </p:spPr>
          <p:txBody>
            <a:bodyPr anchor="t" rtlCol="false" tIns="0" lIns="0" bIns="0" rIns="0">
              <a:spAutoFit/>
            </a:bodyPr>
            <a:lstStyle/>
            <a:p>
              <a:pPr algn="ctr">
                <a:lnSpc>
                  <a:spcPts val="3382"/>
                </a:lnSpc>
              </a:pPr>
              <a:r>
                <a:rPr lang="en-US" sz="2416" b="true">
                  <a:solidFill>
                    <a:srgbClr val="000000"/>
                  </a:solidFill>
                  <a:latin typeface="Garet Bold"/>
                  <a:ea typeface="Garet Bold"/>
                  <a:cs typeface="Garet Bold"/>
                  <a:sym typeface="Garet Bold"/>
                </a:rPr>
                <a:t>Analytical</a:t>
              </a:r>
            </a:p>
            <a:p>
              <a:pPr algn="ctr">
                <a:lnSpc>
                  <a:spcPts val="3382"/>
                </a:lnSpc>
                <a:spcBef>
                  <a:spcPct val="0"/>
                </a:spcBef>
              </a:pPr>
              <a:r>
                <a:rPr lang="en-US" b="true" sz="2416">
                  <a:solidFill>
                    <a:srgbClr val="000000"/>
                  </a:solidFill>
                  <a:latin typeface="Garet Bold"/>
                  <a:ea typeface="Garet Bold"/>
                  <a:cs typeface="Garet Bold"/>
                  <a:sym typeface="Garet Bold"/>
                </a:rPr>
                <a:t>Big Data </a:t>
              </a:r>
            </a:p>
          </p:txBody>
        </p:sp>
      </p:grpSp>
      <p:sp>
        <p:nvSpPr>
          <p:cNvPr name="TextBox 18" id="18"/>
          <p:cNvSpPr txBox="true"/>
          <p:nvPr/>
        </p:nvSpPr>
        <p:spPr>
          <a:xfrm rot="0">
            <a:off x="2247215" y="2887498"/>
            <a:ext cx="13793570" cy="1930218"/>
          </a:xfrm>
          <a:prstGeom prst="rect">
            <a:avLst/>
          </a:prstGeom>
        </p:spPr>
        <p:txBody>
          <a:bodyPr anchor="t" rtlCol="false" tIns="0" lIns="0" bIns="0" rIns="0">
            <a:spAutoFit/>
          </a:bodyPr>
          <a:lstStyle/>
          <a:p>
            <a:pPr algn="l">
              <a:lnSpc>
                <a:spcPts val="3109"/>
              </a:lnSpc>
              <a:spcBef>
                <a:spcPct val="0"/>
              </a:spcBef>
            </a:pPr>
            <a:r>
              <a:rPr lang="en-US" sz="2221">
                <a:solidFill>
                  <a:srgbClr val="FFFFFF"/>
                </a:solidFill>
                <a:latin typeface="Garet"/>
                <a:ea typeface="Garet"/>
                <a:cs typeface="Garet"/>
                <a:sym typeface="Garet"/>
              </a:rPr>
              <a:t>Focusing on how data is used and applied in the context of business or operations rather than the tools themselves, Big Data technology is primarily classified into the following two types: OPERATIONAL BIG DATA and ANALYTICAL BIG DATA. </a:t>
            </a:r>
          </a:p>
          <a:p>
            <a:pPr algn="l">
              <a:lnSpc>
                <a:spcPts val="3109"/>
              </a:lnSpc>
              <a:spcBef>
                <a:spcPct val="0"/>
              </a:spcBef>
            </a:pPr>
          </a:p>
          <a:p>
            <a:pPr algn="l">
              <a:lnSpc>
                <a:spcPts val="3109"/>
              </a:lnSpc>
              <a:spcBef>
                <a:spcPct val="0"/>
              </a:spcBef>
            </a:pPr>
            <a:r>
              <a:rPr lang="en-US" sz="2221">
                <a:solidFill>
                  <a:srgbClr val="FFFFFF"/>
                </a:solidFill>
                <a:latin typeface="Garet"/>
                <a:ea typeface="Garet"/>
                <a:cs typeface="Garet"/>
                <a:sym typeface="Garet"/>
              </a:rPr>
              <a:t>Both types serve distinct purposes and require different tools, infrastructure, and techniques.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8644224" y="3321014"/>
            <a:ext cx="8615076" cy="4081392"/>
          </a:xfrm>
          <a:custGeom>
            <a:avLst/>
            <a:gdLst/>
            <a:ahLst/>
            <a:cxnLst/>
            <a:rect r="r" b="b" t="t" l="l"/>
            <a:pathLst>
              <a:path h="4081392" w="8615076">
                <a:moveTo>
                  <a:pt x="0" y="0"/>
                </a:moveTo>
                <a:lnTo>
                  <a:pt x="8615076" y="0"/>
                </a:lnTo>
                <a:lnTo>
                  <a:pt x="8615076" y="4081392"/>
                </a:lnTo>
                <a:lnTo>
                  <a:pt x="0" y="4081392"/>
                </a:lnTo>
                <a:lnTo>
                  <a:pt x="0" y="0"/>
                </a:lnTo>
                <a:close/>
              </a:path>
            </a:pathLst>
          </a:custGeom>
          <a:blipFill>
            <a:blip r:embed="rId4"/>
            <a:stretch>
              <a:fillRect l="0" t="0" r="0" b="0"/>
            </a:stretch>
          </a:blipFill>
        </p:spPr>
      </p:sp>
      <p:sp>
        <p:nvSpPr>
          <p:cNvPr name="TextBox 10" id="10"/>
          <p:cNvSpPr txBox="true"/>
          <p:nvPr/>
        </p:nvSpPr>
        <p:spPr>
          <a:xfrm rot="0">
            <a:off x="8176617" y="1145776"/>
            <a:ext cx="8564714"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Categorization</a:t>
            </a:r>
          </a:p>
        </p:txBody>
      </p:sp>
      <p:sp>
        <p:nvSpPr>
          <p:cNvPr name="TextBox 11" id="11"/>
          <p:cNvSpPr txBox="true"/>
          <p:nvPr/>
        </p:nvSpPr>
        <p:spPr>
          <a:xfrm rot="0">
            <a:off x="2928856" y="280617"/>
            <a:ext cx="10947151"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Big Data Technologies</a:t>
            </a:r>
          </a:p>
        </p:txBody>
      </p:sp>
      <p:sp>
        <p:nvSpPr>
          <p:cNvPr name="TextBox 12" id="12"/>
          <p:cNvSpPr txBox="true"/>
          <p:nvPr/>
        </p:nvSpPr>
        <p:spPr>
          <a:xfrm rot="0">
            <a:off x="1179335" y="5022722"/>
            <a:ext cx="1781462" cy="979733"/>
          </a:xfrm>
          <a:prstGeom prst="rect">
            <a:avLst/>
          </a:prstGeom>
        </p:spPr>
        <p:txBody>
          <a:bodyPr anchor="t" rtlCol="false" tIns="0" lIns="0" bIns="0" rIns="0">
            <a:spAutoFit/>
          </a:bodyPr>
          <a:lstStyle/>
          <a:p>
            <a:pPr algn="ctr">
              <a:lnSpc>
                <a:spcPts val="3914"/>
              </a:lnSpc>
            </a:pPr>
            <a:r>
              <a:rPr lang="en-US" sz="3010" b="true">
                <a:solidFill>
                  <a:srgbClr val="000000"/>
                </a:solidFill>
                <a:latin typeface="Garet Bold"/>
                <a:ea typeface="Garet Bold"/>
                <a:cs typeface="Garet Bold"/>
                <a:sym typeface="Garet Bold"/>
              </a:rPr>
              <a:t>  BIG </a:t>
            </a:r>
          </a:p>
          <a:p>
            <a:pPr algn="ctr">
              <a:lnSpc>
                <a:spcPts val="3914"/>
              </a:lnSpc>
            </a:pPr>
            <a:r>
              <a:rPr lang="en-US" b="true" sz="3010">
                <a:solidFill>
                  <a:srgbClr val="000000"/>
                </a:solidFill>
                <a:latin typeface="Garet Bold"/>
                <a:ea typeface="Garet Bold"/>
                <a:cs typeface="Garet Bold"/>
                <a:sym typeface="Garet Bold"/>
              </a:rPr>
              <a:t>DATA</a:t>
            </a:r>
          </a:p>
        </p:txBody>
      </p:sp>
      <p:sp>
        <p:nvSpPr>
          <p:cNvPr name="TextBox 13" id="13"/>
          <p:cNvSpPr txBox="true"/>
          <p:nvPr/>
        </p:nvSpPr>
        <p:spPr>
          <a:xfrm rot="0">
            <a:off x="1179335" y="2117284"/>
            <a:ext cx="5963478" cy="66992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Garet Bold"/>
                <a:ea typeface="Garet Bold"/>
                <a:cs typeface="Garet Bold"/>
                <a:sym typeface="Garet Bold"/>
              </a:rPr>
              <a:t>Operational Big Data</a:t>
            </a:r>
          </a:p>
        </p:txBody>
      </p:sp>
      <p:sp>
        <p:nvSpPr>
          <p:cNvPr name="TextBox 14" id="14"/>
          <p:cNvSpPr txBox="true"/>
          <p:nvPr/>
        </p:nvSpPr>
        <p:spPr>
          <a:xfrm rot="0">
            <a:off x="802886" y="3581240"/>
            <a:ext cx="7373731" cy="41681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Garet"/>
                <a:ea typeface="Garet"/>
                <a:cs typeface="Garet"/>
                <a:sym typeface="Garet"/>
              </a:rPr>
              <a:t>Operational Big Data refers to technologies and systems used to support day-to-day business operations by managing high-velocity, real-time data streams. </a:t>
            </a:r>
          </a:p>
          <a:p>
            <a:pPr algn="l">
              <a:lnSpc>
                <a:spcPts val="3359"/>
              </a:lnSpc>
            </a:pPr>
          </a:p>
          <a:p>
            <a:pPr algn="l" marL="518160" indent="-259080" lvl="1">
              <a:lnSpc>
                <a:spcPts val="3359"/>
              </a:lnSpc>
              <a:buFont typeface="Arial"/>
              <a:buChar char="•"/>
            </a:pPr>
            <a:r>
              <a:rPr lang="en-US" sz="2400">
                <a:solidFill>
                  <a:srgbClr val="FFFFFF"/>
                </a:solidFill>
                <a:latin typeface="Garet"/>
                <a:ea typeface="Garet"/>
                <a:cs typeface="Garet"/>
                <a:sym typeface="Garet"/>
              </a:rPr>
              <a:t>This type of data is typically constantly (real-time) data generated by various sources such as online transactions, IoT sensors, social media platforms, and mobile applications.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1741337" y="1028700"/>
            <a:ext cx="4108508" cy="4114800"/>
          </a:xfrm>
          <a:custGeom>
            <a:avLst/>
            <a:gdLst/>
            <a:ahLst/>
            <a:cxnLst/>
            <a:rect r="r" b="b" t="t" l="l"/>
            <a:pathLst>
              <a:path h="4114800" w="4108508">
                <a:moveTo>
                  <a:pt x="0" y="0"/>
                </a:moveTo>
                <a:lnTo>
                  <a:pt x="4108508" y="0"/>
                </a:lnTo>
                <a:lnTo>
                  <a:pt x="4108508" y="4114800"/>
                </a:lnTo>
                <a:lnTo>
                  <a:pt x="0" y="4114800"/>
                </a:lnTo>
                <a:lnTo>
                  <a:pt x="0" y="0"/>
                </a:lnTo>
                <a:close/>
              </a:path>
            </a:pathLst>
          </a:custGeom>
          <a:blipFill>
            <a:blip r:embed="rId4"/>
            <a:stretch>
              <a:fillRect l="0" t="0" r="0" b="0"/>
            </a:stretch>
          </a:blipFill>
        </p:spPr>
      </p:sp>
      <p:sp>
        <p:nvSpPr>
          <p:cNvPr name="TextBox 10" id="10"/>
          <p:cNvSpPr txBox="true"/>
          <p:nvPr/>
        </p:nvSpPr>
        <p:spPr>
          <a:xfrm rot="0">
            <a:off x="1723958" y="4876215"/>
            <a:ext cx="1714505" cy="943983"/>
          </a:xfrm>
          <a:prstGeom prst="rect">
            <a:avLst/>
          </a:prstGeom>
        </p:spPr>
        <p:txBody>
          <a:bodyPr anchor="t" rtlCol="false" tIns="0" lIns="0" bIns="0" rIns="0">
            <a:spAutoFit/>
          </a:bodyPr>
          <a:lstStyle/>
          <a:p>
            <a:pPr algn="ctr">
              <a:lnSpc>
                <a:spcPts val="3766"/>
              </a:lnSpc>
            </a:pPr>
            <a:r>
              <a:rPr lang="en-US" sz="2897" b="true">
                <a:solidFill>
                  <a:srgbClr val="000000"/>
                </a:solidFill>
                <a:latin typeface="Garet Bold"/>
                <a:ea typeface="Garet Bold"/>
                <a:cs typeface="Garet Bold"/>
                <a:sym typeface="Garet Bold"/>
              </a:rPr>
              <a:t>  BIG </a:t>
            </a:r>
          </a:p>
          <a:p>
            <a:pPr algn="ctr">
              <a:lnSpc>
                <a:spcPts val="3766"/>
              </a:lnSpc>
            </a:pPr>
            <a:r>
              <a:rPr lang="en-US" b="true" sz="2897">
                <a:solidFill>
                  <a:srgbClr val="000000"/>
                </a:solidFill>
                <a:latin typeface="Garet Bold"/>
                <a:ea typeface="Garet Bold"/>
                <a:cs typeface="Garet Bold"/>
                <a:sym typeface="Garet Bold"/>
              </a:rPr>
              <a:t>DATA</a:t>
            </a:r>
          </a:p>
        </p:txBody>
      </p:sp>
      <p:sp>
        <p:nvSpPr>
          <p:cNvPr name="TextBox 11" id="11"/>
          <p:cNvSpPr txBox="true"/>
          <p:nvPr/>
        </p:nvSpPr>
        <p:spPr>
          <a:xfrm rot="0">
            <a:off x="3438463" y="1086654"/>
            <a:ext cx="5739338" cy="647252"/>
          </a:xfrm>
          <a:prstGeom prst="rect">
            <a:avLst/>
          </a:prstGeom>
        </p:spPr>
        <p:txBody>
          <a:bodyPr anchor="t" rtlCol="false" tIns="0" lIns="0" bIns="0" rIns="0">
            <a:spAutoFit/>
          </a:bodyPr>
          <a:lstStyle/>
          <a:p>
            <a:pPr algn="ctr">
              <a:lnSpc>
                <a:spcPts val="5389"/>
              </a:lnSpc>
              <a:spcBef>
                <a:spcPct val="0"/>
              </a:spcBef>
            </a:pPr>
            <a:r>
              <a:rPr lang="en-US" b="true" sz="3849">
                <a:solidFill>
                  <a:srgbClr val="FFFFFF"/>
                </a:solidFill>
                <a:latin typeface="Garet Bold"/>
                <a:ea typeface="Garet Bold"/>
                <a:cs typeface="Garet Bold"/>
                <a:sym typeface="Garet Bold"/>
              </a:rPr>
              <a:t>Operational Big Data</a:t>
            </a:r>
          </a:p>
        </p:txBody>
      </p:sp>
      <p:sp>
        <p:nvSpPr>
          <p:cNvPr name="TextBox 12" id="12"/>
          <p:cNvSpPr txBox="true"/>
          <p:nvPr/>
        </p:nvSpPr>
        <p:spPr>
          <a:xfrm rot="0">
            <a:off x="1028700" y="2722058"/>
            <a:ext cx="9404177" cy="2740344"/>
          </a:xfrm>
          <a:prstGeom prst="rect">
            <a:avLst/>
          </a:prstGeom>
        </p:spPr>
        <p:txBody>
          <a:bodyPr anchor="t" rtlCol="false" tIns="0" lIns="0" bIns="0" rIns="0">
            <a:spAutoFit/>
          </a:bodyPr>
          <a:lstStyle/>
          <a:p>
            <a:pPr algn="l" marL="484687" indent="-242344" lvl="1">
              <a:lnSpc>
                <a:spcPts val="3142"/>
              </a:lnSpc>
              <a:buFont typeface="Arial"/>
              <a:buChar char="•"/>
            </a:pPr>
            <a:r>
              <a:rPr lang="en-US" sz="2244">
                <a:solidFill>
                  <a:srgbClr val="FFFFFF"/>
                </a:solidFill>
                <a:latin typeface="Garet"/>
                <a:ea typeface="Garet"/>
                <a:cs typeface="Garet"/>
                <a:sym typeface="Garet"/>
              </a:rPr>
              <a:t> </a:t>
            </a:r>
            <a:r>
              <a:rPr lang="en-US" b="true" sz="2244">
                <a:solidFill>
                  <a:srgbClr val="FFFFFF"/>
                </a:solidFill>
                <a:latin typeface="Garet Bold"/>
                <a:ea typeface="Garet Bold"/>
                <a:cs typeface="Garet Bold"/>
                <a:sym typeface="Garet Bold"/>
              </a:rPr>
              <a:t>Real-time data generation:</a:t>
            </a:r>
            <a:r>
              <a:rPr lang="en-US" sz="2244">
                <a:solidFill>
                  <a:srgbClr val="FFFFFF"/>
                </a:solidFill>
                <a:latin typeface="Garet"/>
                <a:ea typeface="Garet"/>
                <a:cs typeface="Garet"/>
                <a:sym typeface="Garet"/>
              </a:rPr>
              <a:t> Data from social media, sensors, IoT devices, transactions, etc.</a:t>
            </a:r>
          </a:p>
          <a:p>
            <a:pPr algn="l" marL="484687" indent="-242344" lvl="1">
              <a:lnSpc>
                <a:spcPts val="3142"/>
              </a:lnSpc>
              <a:buFont typeface="Arial"/>
              <a:buChar char="•"/>
            </a:pPr>
            <a:r>
              <a:rPr lang="en-US" b="true" sz="2244">
                <a:solidFill>
                  <a:srgbClr val="FFFFFF"/>
                </a:solidFill>
                <a:latin typeface="Garet Bold"/>
                <a:ea typeface="Garet Bold"/>
                <a:cs typeface="Garet Bold"/>
                <a:sym typeface="Garet Bold"/>
              </a:rPr>
              <a:t>Data handling:</a:t>
            </a:r>
            <a:r>
              <a:rPr lang="en-US" sz="2244">
                <a:solidFill>
                  <a:srgbClr val="FFFFFF"/>
                </a:solidFill>
                <a:latin typeface="Garet"/>
                <a:ea typeface="Garet"/>
                <a:cs typeface="Garet"/>
                <a:sym typeface="Garet"/>
              </a:rPr>
              <a:t> These technologies ensure the continuous collection, storage, and organization of data.</a:t>
            </a:r>
          </a:p>
          <a:p>
            <a:pPr algn="l" marL="484687" indent="-242344" lvl="1">
              <a:lnSpc>
                <a:spcPts val="3142"/>
              </a:lnSpc>
              <a:buFont typeface="Arial"/>
              <a:buChar char="•"/>
            </a:pPr>
            <a:r>
              <a:rPr lang="en-US" b="true" sz="2244">
                <a:solidFill>
                  <a:srgbClr val="FFFFFF"/>
                </a:solidFill>
                <a:latin typeface="Garet Bold"/>
                <a:ea typeface="Garet Bold"/>
                <a:cs typeface="Garet Bold"/>
                <a:sym typeface="Garet Bold"/>
              </a:rPr>
              <a:t>Transactional systems:</a:t>
            </a:r>
            <a:r>
              <a:rPr lang="en-US" sz="2244">
                <a:solidFill>
                  <a:srgbClr val="FFFFFF"/>
                </a:solidFill>
                <a:latin typeface="Garet"/>
                <a:ea typeface="Garet"/>
                <a:cs typeface="Garet"/>
                <a:sym typeface="Garet"/>
              </a:rPr>
              <a:t> Often involve databases that support frequent read and write operations, as the data is continuously being updated</a:t>
            </a:r>
          </a:p>
        </p:txBody>
      </p:sp>
      <p:sp>
        <p:nvSpPr>
          <p:cNvPr name="TextBox 13" id="13"/>
          <p:cNvSpPr txBox="true"/>
          <p:nvPr/>
        </p:nvSpPr>
        <p:spPr>
          <a:xfrm rot="0">
            <a:off x="1028700" y="6160818"/>
            <a:ext cx="9224221" cy="2409044"/>
          </a:xfrm>
          <a:prstGeom prst="rect">
            <a:avLst/>
          </a:prstGeom>
        </p:spPr>
        <p:txBody>
          <a:bodyPr anchor="t" rtlCol="false" tIns="0" lIns="0" bIns="0" rIns="0">
            <a:spAutoFit/>
          </a:bodyPr>
          <a:lstStyle/>
          <a:p>
            <a:pPr algn="l" marL="498685" indent="-249342" lvl="1">
              <a:lnSpc>
                <a:spcPts val="3233"/>
              </a:lnSpc>
              <a:buFont typeface="Arial"/>
              <a:buChar char="•"/>
            </a:pPr>
            <a:r>
              <a:rPr lang="en-US" b="true" sz="2309">
                <a:solidFill>
                  <a:srgbClr val="FFFFFF"/>
                </a:solidFill>
                <a:latin typeface="Garet Bold"/>
                <a:ea typeface="Garet Bold"/>
                <a:cs typeface="Garet Bold"/>
                <a:sym typeface="Garet Bold"/>
              </a:rPr>
              <a:t>E-commerce</a:t>
            </a:r>
            <a:r>
              <a:rPr lang="en-US" sz="2309">
                <a:solidFill>
                  <a:srgbClr val="FFFFFF"/>
                </a:solidFill>
                <a:latin typeface="Garet"/>
                <a:ea typeface="Garet"/>
                <a:cs typeface="Garet"/>
                <a:sym typeface="Garet"/>
              </a:rPr>
              <a:t>: Customer transaction data, product inventory, and website logs are examples of operational data that need to be managed in real-time.</a:t>
            </a:r>
          </a:p>
          <a:p>
            <a:pPr algn="l" marL="498685" indent="-249342" lvl="1">
              <a:lnSpc>
                <a:spcPts val="3233"/>
              </a:lnSpc>
              <a:buFont typeface="Arial"/>
              <a:buChar char="•"/>
            </a:pPr>
            <a:r>
              <a:rPr lang="en-US" b="true" sz="2309">
                <a:solidFill>
                  <a:srgbClr val="FFFFFF"/>
                </a:solidFill>
                <a:latin typeface="Garet Bold"/>
                <a:ea typeface="Garet Bold"/>
                <a:cs typeface="Garet Bold"/>
                <a:sym typeface="Garet Bold"/>
              </a:rPr>
              <a:t>Social Media</a:t>
            </a:r>
            <a:r>
              <a:rPr lang="en-US" sz="2309">
                <a:solidFill>
                  <a:srgbClr val="FFFFFF"/>
                </a:solidFill>
                <a:latin typeface="Garet"/>
                <a:ea typeface="Garet"/>
                <a:cs typeface="Garet"/>
                <a:sym typeface="Garet"/>
              </a:rPr>
              <a:t>: Continuous streams of user activity, likes, shares, and comments are operational data that require fast processing and storage.</a:t>
            </a:r>
          </a:p>
        </p:txBody>
      </p:sp>
      <p:sp>
        <p:nvSpPr>
          <p:cNvPr name="TextBox 14" id="14"/>
          <p:cNvSpPr txBox="true"/>
          <p:nvPr/>
        </p:nvSpPr>
        <p:spPr>
          <a:xfrm rot="0">
            <a:off x="1578985" y="2052244"/>
            <a:ext cx="5739338" cy="529302"/>
          </a:xfrm>
          <a:prstGeom prst="rect">
            <a:avLst/>
          </a:prstGeom>
        </p:spPr>
        <p:txBody>
          <a:bodyPr anchor="t" rtlCol="false" tIns="0" lIns="0" bIns="0" rIns="0">
            <a:spAutoFit/>
          </a:bodyPr>
          <a:lstStyle/>
          <a:p>
            <a:pPr algn="l">
              <a:lnSpc>
                <a:spcPts val="4311"/>
              </a:lnSpc>
              <a:spcBef>
                <a:spcPct val="0"/>
              </a:spcBef>
            </a:pPr>
            <a:r>
              <a:rPr lang="en-US" b="true" sz="3079">
                <a:solidFill>
                  <a:srgbClr val="FFFFFF"/>
                </a:solidFill>
                <a:latin typeface="Garet Bold"/>
                <a:ea typeface="Garet Bold"/>
                <a:cs typeface="Garet Bold"/>
                <a:sym typeface="Garet Bold"/>
              </a:rPr>
              <a:t>Key Features</a:t>
            </a:r>
          </a:p>
        </p:txBody>
      </p:sp>
      <p:sp>
        <p:nvSpPr>
          <p:cNvPr name="TextBox 15" id="15"/>
          <p:cNvSpPr txBox="true"/>
          <p:nvPr/>
        </p:nvSpPr>
        <p:spPr>
          <a:xfrm rot="0">
            <a:off x="1578985" y="5578303"/>
            <a:ext cx="5739338" cy="529303"/>
          </a:xfrm>
          <a:prstGeom prst="rect">
            <a:avLst/>
          </a:prstGeom>
        </p:spPr>
        <p:txBody>
          <a:bodyPr anchor="t" rtlCol="false" tIns="0" lIns="0" bIns="0" rIns="0">
            <a:spAutoFit/>
          </a:bodyPr>
          <a:lstStyle/>
          <a:p>
            <a:pPr algn="l">
              <a:lnSpc>
                <a:spcPts val="4311"/>
              </a:lnSpc>
              <a:spcBef>
                <a:spcPct val="0"/>
              </a:spcBef>
            </a:pPr>
            <a:r>
              <a:rPr lang="en-US" b="true" sz="3079">
                <a:solidFill>
                  <a:srgbClr val="FFFFFF"/>
                </a:solidFill>
                <a:latin typeface="Garet Bold"/>
                <a:ea typeface="Garet Bold"/>
                <a:cs typeface="Garet Bold"/>
                <a:sym typeface="Garet Bold"/>
              </a:rPr>
              <a:t>Use Cases</a:t>
            </a:r>
          </a:p>
        </p:txBody>
      </p:sp>
      <p:grpSp>
        <p:nvGrpSpPr>
          <p:cNvPr name="Group 16" id="16"/>
          <p:cNvGrpSpPr/>
          <p:nvPr/>
        </p:nvGrpSpPr>
        <p:grpSpPr>
          <a:xfrm rot="0">
            <a:off x="10562621" y="5526876"/>
            <a:ext cx="6267641" cy="3042985"/>
            <a:chOff x="0" y="0"/>
            <a:chExt cx="8356855" cy="4057313"/>
          </a:xfrm>
        </p:grpSpPr>
        <p:sp>
          <p:nvSpPr>
            <p:cNvPr name="Freeform 17" id="17"/>
            <p:cNvSpPr/>
            <p:nvPr/>
          </p:nvSpPr>
          <p:spPr>
            <a:xfrm flipH="false" flipV="false" rot="0">
              <a:off x="0" y="0"/>
              <a:ext cx="8356855" cy="4057313"/>
            </a:xfrm>
            <a:custGeom>
              <a:avLst/>
              <a:gdLst/>
              <a:ahLst/>
              <a:cxnLst/>
              <a:rect r="r" b="b" t="t" l="l"/>
              <a:pathLst>
                <a:path h="4057313" w="8356855">
                  <a:moveTo>
                    <a:pt x="0" y="0"/>
                  </a:moveTo>
                  <a:lnTo>
                    <a:pt x="8356855" y="0"/>
                  </a:lnTo>
                  <a:lnTo>
                    <a:pt x="8356855" y="4057313"/>
                  </a:lnTo>
                  <a:lnTo>
                    <a:pt x="0" y="4057313"/>
                  </a:lnTo>
                  <a:lnTo>
                    <a:pt x="0" y="0"/>
                  </a:lnTo>
                  <a:close/>
                </a:path>
              </a:pathLst>
            </a:custGeom>
            <a:blipFill>
              <a:blip r:embed="rId5"/>
              <a:stretch>
                <a:fillRect l="-4203" t="-16946" r="-5875" b="-10589"/>
              </a:stretch>
            </a:blipFill>
          </p:spPr>
        </p:sp>
        <p:grpSp>
          <p:nvGrpSpPr>
            <p:cNvPr name="Group 18" id="18"/>
            <p:cNvGrpSpPr/>
            <p:nvPr/>
          </p:nvGrpSpPr>
          <p:grpSpPr>
            <a:xfrm rot="0">
              <a:off x="77005" y="3236602"/>
              <a:ext cx="2494280" cy="819150"/>
              <a:chOff x="0" y="0"/>
              <a:chExt cx="2494280" cy="819150"/>
            </a:xfrm>
          </p:grpSpPr>
          <p:sp>
            <p:nvSpPr>
              <p:cNvPr name="Freeform 19" id="19"/>
              <p:cNvSpPr/>
              <p:nvPr/>
            </p:nvSpPr>
            <p:spPr>
              <a:xfrm flipH="false" flipV="false" rot="0">
                <a:off x="50800" y="49530"/>
                <a:ext cx="2392680" cy="718820"/>
              </a:xfrm>
              <a:custGeom>
                <a:avLst/>
                <a:gdLst/>
                <a:ahLst/>
                <a:cxnLst/>
                <a:rect r="r" b="b" t="t" l="l"/>
                <a:pathLst>
                  <a:path h="718820" w="2392680">
                    <a:moveTo>
                      <a:pt x="0" y="422910"/>
                    </a:moveTo>
                    <a:cubicBezTo>
                      <a:pt x="24130" y="377190"/>
                      <a:pt x="12700" y="336550"/>
                      <a:pt x="21590" y="309880"/>
                    </a:cubicBezTo>
                    <a:cubicBezTo>
                      <a:pt x="30480" y="285750"/>
                      <a:pt x="53340" y="267970"/>
                      <a:pt x="67310" y="245110"/>
                    </a:cubicBezTo>
                    <a:cubicBezTo>
                      <a:pt x="82550" y="220980"/>
                      <a:pt x="101600" y="196850"/>
                      <a:pt x="109220" y="170180"/>
                    </a:cubicBezTo>
                    <a:cubicBezTo>
                      <a:pt x="118110" y="146050"/>
                      <a:pt x="109220" y="115570"/>
                      <a:pt x="119380" y="92710"/>
                    </a:cubicBezTo>
                    <a:cubicBezTo>
                      <a:pt x="129540" y="69850"/>
                      <a:pt x="149860" y="48260"/>
                      <a:pt x="171450" y="34290"/>
                    </a:cubicBezTo>
                    <a:cubicBezTo>
                      <a:pt x="193040" y="19050"/>
                      <a:pt x="222250" y="11430"/>
                      <a:pt x="248920" y="5080"/>
                    </a:cubicBezTo>
                    <a:cubicBezTo>
                      <a:pt x="274320" y="0"/>
                      <a:pt x="299720" y="0"/>
                      <a:pt x="326390" y="1270"/>
                    </a:cubicBezTo>
                    <a:cubicBezTo>
                      <a:pt x="358140" y="2540"/>
                      <a:pt x="396240" y="6350"/>
                      <a:pt x="427990" y="13970"/>
                    </a:cubicBezTo>
                    <a:cubicBezTo>
                      <a:pt x="459740" y="21590"/>
                      <a:pt x="495300" y="26670"/>
                      <a:pt x="519430" y="45720"/>
                    </a:cubicBezTo>
                    <a:cubicBezTo>
                      <a:pt x="546100" y="68580"/>
                      <a:pt x="574040" y="119380"/>
                      <a:pt x="577850" y="144780"/>
                    </a:cubicBezTo>
                    <a:cubicBezTo>
                      <a:pt x="579120" y="161290"/>
                      <a:pt x="560070" y="180340"/>
                      <a:pt x="563880" y="185420"/>
                    </a:cubicBezTo>
                    <a:cubicBezTo>
                      <a:pt x="570230" y="191770"/>
                      <a:pt x="598170" y="175260"/>
                      <a:pt x="618490" y="173990"/>
                    </a:cubicBezTo>
                    <a:cubicBezTo>
                      <a:pt x="642620" y="171450"/>
                      <a:pt x="675640" y="170180"/>
                      <a:pt x="702310" y="175260"/>
                    </a:cubicBezTo>
                    <a:cubicBezTo>
                      <a:pt x="731520" y="181610"/>
                      <a:pt x="768350" y="189230"/>
                      <a:pt x="786130" y="209550"/>
                    </a:cubicBezTo>
                    <a:cubicBezTo>
                      <a:pt x="805180" y="228600"/>
                      <a:pt x="802640" y="288290"/>
                      <a:pt x="814070" y="294640"/>
                    </a:cubicBezTo>
                    <a:cubicBezTo>
                      <a:pt x="819150" y="297180"/>
                      <a:pt x="821690" y="293370"/>
                      <a:pt x="828040" y="292100"/>
                    </a:cubicBezTo>
                    <a:cubicBezTo>
                      <a:pt x="840740" y="290830"/>
                      <a:pt x="867410" y="288290"/>
                      <a:pt x="883920" y="283210"/>
                    </a:cubicBezTo>
                    <a:cubicBezTo>
                      <a:pt x="900430" y="278130"/>
                      <a:pt x="911860" y="270510"/>
                      <a:pt x="929640" y="264160"/>
                    </a:cubicBezTo>
                    <a:cubicBezTo>
                      <a:pt x="953770" y="256540"/>
                      <a:pt x="986790" y="251460"/>
                      <a:pt x="1014730" y="245110"/>
                    </a:cubicBezTo>
                    <a:cubicBezTo>
                      <a:pt x="1042670" y="237490"/>
                      <a:pt x="1068070" y="226060"/>
                      <a:pt x="1098550" y="220980"/>
                    </a:cubicBezTo>
                    <a:cubicBezTo>
                      <a:pt x="1134110" y="215900"/>
                      <a:pt x="1178560" y="214630"/>
                      <a:pt x="1214120" y="213360"/>
                    </a:cubicBezTo>
                    <a:cubicBezTo>
                      <a:pt x="1244600" y="213360"/>
                      <a:pt x="1268730" y="214630"/>
                      <a:pt x="1297940" y="214630"/>
                    </a:cubicBezTo>
                    <a:cubicBezTo>
                      <a:pt x="1330960" y="214630"/>
                      <a:pt x="1370330" y="214630"/>
                      <a:pt x="1402080" y="213360"/>
                    </a:cubicBezTo>
                    <a:cubicBezTo>
                      <a:pt x="1427480" y="213360"/>
                      <a:pt x="1450340" y="214630"/>
                      <a:pt x="1474470" y="210820"/>
                    </a:cubicBezTo>
                    <a:cubicBezTo>
                      <a:pt x="1499870" y="208280"/>
                      <a:pt x="1521460" y="198120"/>
                      <a:pt x="1548130" y="194310"/>
                    </a:cubicBezTo>
                    <a:cubicBezTo>
                      <a:pt x="1581150" y="189230"/>
                      <a:pt x="1625600" y="189230"/>
                      <a:pt x="1659890" y="187960"/>
                    </a:cubicBezTo>
                    <a:cubicBezTo>
                      <a:pt x="1687830" y="186690"/>
                      <a:pt x="1709420" y="186690"/>
                      <a:pt x="1737360" y="186690"/>
                    </a:cubicBezTo>
                    <a:cubicBezTo>
                      <a:pt x="1769110" y="186690"/>
                      <a:pt x="1832610" y="186690"/>
                      <a:pt x="1836420" y="186690"/>
                    </a:cubicBezTo>
                    <a:cubicBezTo>
                      <a:pt x="1837690" y="186690"/>
                      <a:pt x="1837690" y="186690"/>
                      <a:pt x="1837690" y="186690"/>
                    </a:cubicBezTo>
                    <a:cubicBezTo>
                      <a:pt x="1841500" y="186690"/>
                      <a:pt x="1877060" y="184150"/>
                      <a:pt x="1901190" y="179070"/>
                    </a:cubicBezTo>
                    <a:cubicBezTo>
                      <a:pt x="1935480" y="172720"/>
                      <a:pt x="1981200" y="157480"/>
                      <a:pt x="2023110" y="147320"/>
                    </a:cubicBezTo>
                    <a:cubicBezTo>
                      <a:pt x="2065020" y="135890"/>
                      <a:pt x="2114550" y="121920"/>
                      <a:pt x="2152650" y="116840"/>
                    </a:cubicBezTo>
                    <a:cubicBezTo>
                      <a:pt x="2181860" y="114300"/>
                      <a:pt x="2228850" y="115570"/>
                      <a:pt x="2228850" y="115570"/>
                    </a:cubicBezTo>
                    <a:cubicBezTo>
                      <a:pt x="2228850" y="115570"/>
                      <a:pt x="2236470" y="114300"/>
                      <a:pt x="2239010" y="114300"/>
                    </a:cubicBezTo>
                    <a:cubicBezTo>
                      <a:pt x="2242820" y="113030"/>
                      <a:pt x="2250440" y="111760"/>
                      <a:pt x="2250440" y="111760"/>
                    </a:cubicBezTo>
                    <a:cubicBezTo>
                      <a:pt x="2250440" y="111760"/>
                      <a:pt x="2256790" y="111760"/>
                      <a:pt x="2260600" y="113030"/>
                    </a:cubicBezTo>
                    <a:cubicBezTo>
                      <a:pt x="2264410" y="113030"/>
                      <a:pt x="2270760" y="113030"/>
                      <a:pt x="2270760" y="113030"/>
                    </a:cubicBezTo>
                    <a:cubicBezTo>
                      <a:pt x="2270760" y="113030"/>
                      <a:pt x="2278380" y="115570"/>
                      <a:pt x="2280920" y="116840"/>
                    </a:cubicBezTo>
                    <a:cubicBezTo>
                      <a:pt x="2284730" y="116840"/>
                      <a:pt x="2291080" y="119380"/>
                      <a:pt x="2291080" y="119380"/>
                    </a:cubicBezTo>
                    <a:cubicBezTo>
                      <a:pt x="2291080" y="119380"/>
                      <a:pt x="2297430" y="123190"/>
                      <a:pt x="2301240" y="125730"/>
                    </a:cubicBezTo>
                    <a:cubicBezTo>
                      <a:pt x="2303780" y="127000"/>
                      <a:pt x="2310130" y="130810"/>
                      <a:pt x="2310130" y="130810"/>
                    </a:cubicBezTo>
                    <a:cubicBezTo>
                      <a:pt x="2310130" y="130810"/>
                      <a:pt x="2315210" y="135890"/>
                      <a:pt x="2317750" y="138430"/>
                    </a:cubicBezTo>
                    <a:cubicBezTo>
                      <a:pt x="2320290" y="140970"/>
                      <a:pt x="2324100" y="146050"/>
                      <a:pt x="2324100" y="146050"/>
                    </a:cubicBezTo>
                    <a:cubicBezTo>
                      <a:pt x="2325370" y="146050"/>
                      <a:pt x="2325370" y="146050"/>
                      <a:pt x="2325370" y="146050"/>
                    </a:cubicBezTo>
                    <a:cubicBezTo>
                      <a:pt x="2325370" y="146050"/>
                      <a:pt x="2327910" y="152400"/>
                      <a:pt x="2330450" y="154940"/>
                    </a:cubicBezTo>
                    <a:cubicBezTo>
                      <a:pt x="2331720" y="157480"/>
                      <a:pt x="2335530" y="163830"/>
                      <a:pt x="2335530" y="163830"/>
                    </a:cubicBezTo>
                    <a:cubicBezTo>
                      <a:pt x="2335530" y="163830"/>
                      <a:pt x="2338070" y="170180"/>
                      <a:pt x="2339340" y="173990"/>
                    </a:cubicBezTo>
                    <a:cubicBezTo>
                      <a:pt x="2339340" y="177800"/>
                      <a:pt x="2341880" y="184150"/>
                      <a:pt x="2341880" y="184150"/>
                    </a:cubicBezTo>
                    <a:cubicBezTo>
                      <a:pt x="2341880" y="184150"/>
                      <a:pt x="2341880" y="191770"/>
                      <a:pt x="2343150" y="194310"/>
                    </a:cubicBezTo>
                    <a:cubicBezTo>
                      <a:pt x="2343150" y="198120"/>
                      <a:pt x="2343150" y="205740"/>
                      <a:pt x="2343150" y="205740"/>
                    </a:cubicBezTo>
                    <a:cubicBezTo>
                      <a:pt x="2343150" y="205740"/>
                      <a:pt x="2340610" y="210820"/>
                      <a:pt x="2341880" y="213360"/>
                    </a:cubicBezTo>
                    <a:cubicBezTo>
                      <a:pt x="2343150" y="215900"/>
                      <a:pt x="2350770" y="215900"/>
                      <a:pt x="2354580" y="218440"/>
                    </a:cubicBezTo>
                    <a:cubicBezTo>
                      <a:pt x="2359660" y="222250"/>
                      <a:pt x="2364740" y="226060"/>
                      <a:pt x="2369820" y="229870"/>
                    </a:cubicBezTo>
                    <a:cubicBezTo>
                      <a:pt x="2373630" y="234950"/>
                      <a:pt x="2377440" y="240030"/>
                      <a:pt x="2381250" y="245110"/>
                    </a:cubicBezTo>
                    <a:cubicBezTo>
                      <a:pt x="2383790" y="250190"/>
                      <a:pt x="2386330" y="255270"/>
                      <a:pt x="2388870" y="261620"/>
                    </a:cubicBezTo>
                    <a:cubicBezTo>
                      <a:pt x="2390140" y="267970"/>
                      <a:pt x="2391410" y="274320"/>
                      <a:pt x="2392680" y="280670"/>
                    </a:cubicBezTo>
                    <a:cubicBezTo>
                      <a:pt x="2392680" y="285750"/>
                      <a:pt x="2392680" y="292100"/>
                      <a:pt x="2391410" y="298450"/>
                    </a:cubicBezTo>
                    <a:cubicBezTo>
                      <a:pt x="2390140" y="304800"/>
                      <a:pt x="2388870" y="311150"/>
                      <a:pt x="2386330" y="316230"/>
                    </a:cubicBezTo>
                    <a:cubicBezTo>
                      <a:pt x="2383790" y="322580"/>
                      <a:pt x="2379980" y="327660"/>
                      <a:pt x="2376170" y="332740"/>
                    </a:cubicBezTo>
                    <a:cubicBezTo>
                      <a:pt x="2372360" y="337820"/>
                      <a:pt x="2368550" y="341630"/>
                      <a:pt x="2363470" y="345440"/>
                    </a:cubicBezTo>
                    <a:cubicBezTo>
                      <a:pt x="2358390" y="350520"/>
                      <a:pt x="2353310" y="353060"/>
                      <a:pt x="2346960" y="355600"/>
                    </a:cubicBezTo>
                    <a:cubicBezTo>
                      <a:pt x="2341880" y="358140"/>
                      <a:pt x="2338070" y="359410"/>
                      <a:pt x="2329180" y="361950"/>
                    </a:cubicBezTo>
                    <a:cubicBezTo>
                      <a:pt x="2310130" y="365760"/>
                      <a:pt x="2266950" y="372110"/>
                      <a:pt x="2233930" y="378460"/>
                    </a:cubicBezTo>
                    <a:cubicBezTo>
                      <a:pt x="2199640" y="386080"/>
                      <a:pt x="2159000" y="397510"/>
                      <a:pt x="2124710" y="406400"/>
                    </a:cubicBezTo>
                    <a:cubicBezTo>
                      <a:pt x="2095500" y="412750"/>
                      <a:pt x="2066290" y="420370"/>
                      <a:pt x="2040890" y="425450"/>
                    </a:cubicBezTo>
                    <a:cubicBezTo>
                      <a:pt x="2020570" y="427990"/>
                      <a:pt x="1987550" y="430530"/>
                      <a:pt x="1987550" y="431800"/>
                    </a:cubicBezTo>
                    <a:cubicBezTo>
                      <a:pt x="1987550" y="433070"/>
                      <a:pt x="1988820" y="433070"/>
                      <a:pt x="1990090" y="433070"/>
                    </a:cubicBezTo>
                    <a:cubicBezTo>
                      <a:pt x="1991360" y="434340"/>
                      <a:pt x="1998980" y="436880"/>
                      <a:pt x="1998980" y="436880"/>
                    </a:cubicBezTo>
                    <a:cubicBezTo>
                      <a:pt x="1998980" y="436880"/>
                      <a:pt x="2005330" y="440690"/>
                      <a:pt x="2007870" y="443230"/>
                    </a:cubicBezTo>
                    <a:cubicBezTo>
                      <a:pt x="2010410" y="445770"/>
                      <a:pt x="2016760" y="449580"/>
                      <a:pt x="2016760" y="449580"/>
                    </a:cubicBezTo>
                    <a:cubicBezTo>
                      <a:pt x="2016760" y="449580"/>
                      <a:pt x="2021840" y="454660"/>
                      <a:pt x="2023110" y="457200"/>
                    </a:cubicBezTo>
                    <a:cubicBezTo>
                      <a:pt x="2025650" y="459740"/>
                      <a:pt x="2030730" y="464820"/>
                      <a:pt x="2030730" y="464820"/>
                    </a:cubicBezTo>
                    <a:cubicBezTo>
                      <a:pt x="2030730" y="466090"/>
                      <a:pt x="2033270" y="471170"/>
                      <a:pt x="2035810" y="474980"/>
                    </a:cubicBezTo>
                    <a:cubicBezTo>
                      <a:pt x="2037080" y="477520"/>
                      <a:pt x="2039620" y="483870"/>
                      <a:pt x="2039620" y="483870"/>
                    </a:cubicBezTo>
                    <a:cubicBezTo>
                      <a:pt x="2039620" y="483870"/>
                      <a:pt x="2042160" y="491490"/>
                      <a:pt x="2042160" y="494030"/>
                    </a:cubicBezTo>
                    <a:cubicBezTo>
                      <a:pt x="2043430" y="497840"/>
                      <a:pt x="2044700" y="504190"/>
                      <a:pt x="2044700" y="504190"/>
                    </a:cubicBezTo>
                    <a:cubicBezTo>
                      <a:pt x="2044700" y="505460"/>
                      <a:pt x="2044700" y="511810"/>
                      <a:pt x="2044700" y="515620"/>
                    </a:cubicBezTo>
                    <a:cubicBezTo>
                      <a:pt x="2044700" y="519430"/>
                      <a:pt x="2044700" y="525780"/>
                      <a:pt x="2044700" y="525780"/>
                    </a:cubicBezTo>
                    <a:cubicBezTo>
                      <a:pt x="2044700" y="525780"/>
                      <a:pt x="2042160" y="532130"/>
                      <a:pt x="2042160" y="535940"/>
                    </a:cubicBezTo>
                    <a:cubicBezTo>
                      <a:pt x="2040890" y="539750"/>
                      <a:pt x="2039620" y="546100"/>
                      <a:pt x="2039620" y="546100"/>
                    </a:cubicBezTo>
                    <a:cubicBezTo>
                      <a:pt x="2039620" y="546100"/>
                      <a:pt x="2035810" y="552450"/>
                      <a:pt x="2034540" y="554990"/>
                    </a:cubicBezTo>
                    <a:cubicBezTo>
                      <a:pt x="2032000" y="558800"/>
                      <a:pt x="2029460" y="565150"/>
                      <a:pt x="2029460" y="565150"/>
                    </a:cubicBezTo>
                    <a:cubicBezTo>
                      <a:pt x="2029460" y="565150"/>
                      <a:pt x="2024380" y="570230"/>
                      <a:pt x="2021840" y="572770"/>
                    </a:cubicBezTo>
                    <a:cubicBezTo>
                      <a:pt x="2019300" y="575310"/>
                      <a:pt x="2015490" y="580390"/>
                      <a:pt x="2015490" y="580390"/>
                    </a:cubicBezTo>
                    <a:cubicBezTo>
                      <a:pt x="2014220" y="580390"/>
                      <a:pt x="2009140" y="584200"/>
                      <a:pt x="2006600" y="586740"/>
                    </a:cubicBezTo>
                    <a:cubicBezTo>
                      <a:pt x="2002790" y="588010"/>
                      <a:pt x="1997710" y="591820"/>
                      <a:pt x="1997710" y="591820"/>
                    </a:cubicBezTo>
                    <a:cubicBezTo>
                      <a:pt x="1997710" y="591820"/>
                      <a:pt x="1991360" y="594360"/>
                      <a:pt x="1987550" y="595630"/>
                    </a:cubicBezTo>
                    <a:cubicBezTo>
                      <a:pt x="1983740" y="596900"/>
                      <a:pt x="1977390" y="599440"/>
                      <a:pt x="1977390" y="599440"/>
                    </a:cubicBezTo>
                    <a:cubicBezTo>
                      <a:pt x="1977390" y="599440"/>
                      <a:pt x="1971040" y="600710"/>
                      <a:pt x="1967230" y="600710"/>
                    </a:cubicBezTo>
                    <a:cubicBezTo>
                      <a:pt x="1963420" y="600710"/>
                      <a:pt x="1957070" y="601980"/>
                      <a:pt x="1957070" y="601980"/>
                    </a:cubicBezTo>
                    <a:cubicBezTo>
                      <a:pt x="1955800" y="601980"/>
                      <a:pt x="1910080" y="629920"/>
                      <a:pt x="1883410" y="640080"/>
                    </a:cubicBezTo>
                    <a:cubicBezTo>
                      <a:pt x="1854200" y="650240"/>
                      <a:pt x="1821180" y="655320"/>
                      <a:pt x="1790700" y="657860"/>
                    </a:cubicBezTo>
                    <a:cubicBezTo>
                      <a:pt x="1761490" y="661670"/>
                      <a:pt x="1732280" y="660400"/>
                      <a:pt x="1704340" y="660400"/>
                    </a:cubicBezTo>
                    <a:cubicBezTo>
                      <a:pt x="1676400" y="660400"/>
                      <a:pt x="1648460" y="659130"/>
                      <a:pt x="1619250" y="660400"/>
                    </a:cubicBezTo>
                    <a:cubicBezTo>
                      <a:pt x="1588770" y="661670"/>
                      <a:pt x="1558290" y="666750"/>
                      <a:pt x="1526540" y="671830"/>
                    </a:cubicBezTo>
                    <a:cubicBezTo>
                      <a:pt x="1490980" y="676910"/>
                      <a:pt x="1451610" y="683260"/>
                      <a:pt x="1418590" y="689610"/>
                    </a:cubicBezTo>
                    <a:cubicBezTo>
                      <a:pt x="1389380" y="695960"/>
                      <a:pt x="1365250" y="704850"/>
                      <a:pt x="1337310" y="708660"/>
                    </a:cubicBezTo>
                    <a:cubicBezTo>
                      <a:pt x="1308100" y="713740"/>
                      <a:pt x="1278890" y="715010"/>
                      <a:pt x="1248410" y="716280"/>
                    </a:cubicBezTo>
                    <a:cubicBezTo>
                      <a:pt x="1215390" y="717550"/>
                      <a:pt x="1177290" y="717550"/>
                      <a:pt x="1145540" y="717550"/>
                    </a:cubicBezTo>
                    <a:cubicBezTo>
                      <a:pt x="1117600" y="717550"/>
                      <a:pt x="1096010" y="717550"/>
                      <a:pt x="1068070" y="717550"/>
                    </a:cubicBezTo>
                    <a:cubicBezTo>
                      <a:pt x="1037590" y="717550"/>
                      <a:pt x="1000760" y="717550"/>
                      <a:pt x="969010" y="717550"/>
                    </a:cubicBezTo>
                    <a:cubicBezTo>
                      <a:pt x="942340" y="717550"/>
                      <a:pt x="918210" y="717550"/>
                      <a:pt x="890270" y="717550"/>
                    </a:cubicBezTo>
                    <a:cubicBezTo>
                      <a:pt x="861060" y="717550"/>
                      <a:pt x="830580" y="718820"/>
                      <a:pt x="800100" y="717550"/>
                    </a:cubicBezTo>
                    <a:cubicBezTo>
                      <a:pt x="770890" y="716280"/>
                      <a:pt x="739140" y="716280"/>
                      <a:pt x="712470" y="707390"/>
                    </a:cubicBezTo>
                    <a:cubicBezTo>
                      <a:pt x="685800" y="698500"/>
                      <a:pt x="654050" y="684530"/>
                      <a:pt x="637540" y="662940"/>
                    </a:cubicBezTo>
                    <a:cubicBezTo>
                      <a:pt x="622300" y="642620"/>
                      <a:pt x="622300" y="590550"/>
                      <a:pt x="613410" y="585470"/>
                    </a:cubicBezTo>
                    <a:cubicBezTo>
                      <a:pt x="609600" y="582930"/>
                      <a:pt x="605790" y="586740"/>
                      <a:pt x="600710" y="589280"/>
                    </a:cubicBezTo>
                    <a:cubicBezTo>
                      <a:pt x="586740" y="593090"/>
                      <a:pt x="547370" y="604520"/>
                      <a:pt x="532130" y="615950"/>
                    </a:cubicBezTo>
                    <a:cubicBezTo>
                      <a:pt x="521970" y="624840"/>
                      <a:pt x="521970" y="635000"/>
                      <a:pt x="511810" y="643890"/>
                    </a:cubicBezTo>
                    <a:cubicBezTo>
                      <a:pt x="497840" y="657860"/>
                      <a:pt x="472440" y="675640"/>
                      <a:pt x="445770" y="684530"/>
                    </a:cubicBezTo>
                    <a:cubicBezTo>
                      <a:pt x="411480" y="697230"/>
                      <a:pt x="358140" y="702310"/>
                      <a:pt x="323850" y="701040"/>
                    </a:cubicBezTo>
                    <a:cubicBezTo>
                      <a:pt x="298450" y="699770"/>
                      <a:pt x="270510" y="687070"/>
                      <a:pt x="256540" y="688340"/>
                    </a:cubicBezTo>
                    <a:cubicBezTo>
                      <a:pt x="250190" y="688340"/>
                      <a:pt x="243840" y="690880"/>
                      <a:pt x="243840" y="690880"/>
                    </a:cubicBezTo>
                    <a:cubicBezTo>
                      <a:pt x="243840" y="690880"/>
                      <a:pt x="237490" y="694690"/>
                      <a:pt x="233680" y="695960"/>
                    </a:cubicBezTo>
                    <a:cubicBezTo>
                      <a:pt x="231140" y="698500"/>
                      <a:pt x="224790" y="702310"/>
                      <a:pt x="224790" y="702310"/>
                    </a:cubicBezTo>
                    <a:cubicBezTo>
                      <a:pt x="224790" y="702310"/>
                      <a:pt x="217170" y="704850"/>
                      <a:pt x="214630" y="704850"/>
                    </a:cubicBezTo>
                    <a:cubicBezTo>
                      <a:pt x="210820" y="706120"/>
                      <a:pt x="203200" y="708660"/>
                      <a:pt x="203200" y="708660"/>
                    </a:cubicBezTo>
                    <a:cubicBezTo>
                      <a:pt x="203200" y="708660"/>
                      <a:pt x="195580" y="708660"/>
                      <a:pt x="193040" y="708660"/>
                    </a:cubicBezTo>
                    <a:cubicBezTo>
                      <a:pt x="189230" y="709930"/>
                      <a:pt x="181610" y="709930"/>
                      <a:pt x="181610" y="709930"/>
                    </a:cubicBezTo>
                    <a:cubicBezTo>
                      <a:pt x="181610" y="709930"/>
                      <a:pt x="173990" y="708660"/>
                      <a:pt x="170180" y="707390"/>
                    </a:cubicBezTo>
                    <a:cubicBezTo>
                      <a:pt x="166370" y="707390"/>
                      <a:pt x="160020" y="706120"/>
                      <a:pt x="160020" y="706120"/>
                    </a:cubicBezTo>
                    <a:cubicBezTo>
                      <a:pt x="160020" y="706120"/>
                      <a:pt x="153670" y="702310"/>
                      <a:pt x="149860" y="701040"/>
                    </a:cubicBezTo>
                    <a:cubicBezTo>
                      <a:pt x="146050" y="699770"/>
                      <a:pt x="139700" y="697230"/>
                      <a:pt x="139700" y="697230"/>
                    </a:cubicBezTo>
                    <a:cubicBezTo>
                      <a:pt x="139700" y="695960"/>
                      <a:pt x="133350" y="692150"/>
                      <a:pt x="130810" y="689610"/>
                    </a:cubicBezTo>
                    <a:cubicBezTo>
                      <a:pt x="128270" y="687070"/>
                      <a:pt x="121920" y="683260"/>
                      <a:pt x="121920" y="683260"/>
                    </a:cubicBezTo>
                    <a:cubicBezTo>
                      <a:pt x="121920" y="683260"/>
                      <a:pt x="118110" y="676910"/>
                      <a:pt x="115570" y="674370"/>
                    </a:cubicBezTo>
                    <a:cubicBezTo>
                      <a:pt x="113030" y="671830"/>
                      <a:pt x="109220" y="665480"/>
                      <a:pt x="109220" y="665480"/>
                    </a:cubicBezTo>
                    <a:cubicBezTo>
                      <a:pt x="109220" y="665480"/>
                      <a:pt x="105410" y="659130"/>
                      <a:pt x="104140" y="655320"/>
                    </a:cubicBezTo>
                    <a:cubicBezTo>
                      <a:pt x="102870" y="651510"/>
                      <a:pt x="100330" y="645160"/>
                      <a:pt x="100330" y="645160"/>
                    </a:cubicBezTo>
                    <a:cubicBezTo>
                      <a:pt x="100330" y="645160"/>
                      <a:pt x="99060" y="637540"/>
                      <a:pt x="97790" y="635000"/>
                    </a:cubicBezTo>
                    <a:cubicBezTo>
                      <a:pt x="97790" y="631190"/>
                      <a:pt x="96520" y="623570"/>
                      <a:pt x="96520" y="623570"/>
                    </a:cubicBezTo>
                    <a:cubicBezTo>
                      <a:pt x="96520" y="623570"/>
                      <a:pt x="96520" y="613410"/>
                      <a:pt x="96520" y="612140"/>
                    </a:cubicBezTo>
                    <a:cubicBezTo>
                      <a:pt x="96520" y="610870"/>
                      <a:pt x="87630" y="609600"/>
                      <a:pt x="82550" y="604520"/>
                    </a:cubicBezTo>
                    <a:cubicBezTo>
                      <a:pt x="67310" y="590550"/>
                      <a:pt x="29210" y="542290"/>
                      <a:pt x="15240" y="510540"/>
                    </a:cubicBezTo>
                    <a:cubicBezTo>
                      <a:pt x="3810" y="481330"/>
                      <a:pt x="0" y="422910"/>
                      <a:pt x="0" y="422910"/>
                    </a:cubicBezTo>
                    <a:moveTo>
                      <a:pt x="570230" y="379730"/>
                    </a:moveTo>
                    <a:cubicBezTo>
                      <a:pt x="596900" y="412750"/>
                      <a:pt x="621030" y="398780"/>
                      <a:pt x="626110" y="397510"/>
                    </a:cubicBezTo>
                    <a:cubicBezTo>
                      <a:pt x="627380" y="397510"/>
                      <a:pt x="628650" y="397510"/>
                      <a:pt x="628650" y="397510"/>
                    </a:cubicBezTo>
                    <a:cubicBezTo>
                      <a:pt x="633730" y="391160"/>
                      <a:pt x="641350" y="302260"/>
                      <a:pt x="633730" y="298450"/>
                    </a:cubicBezTo>
                    <a:cubicBezTo>
                      <a:pt x="629920" y="297180"/>
                      <a:pt x="614680" y="316230"/>
                      <a:pt x="612140" y="318770"/>
                    </a:cubicBezTo>
                    <a:cubicBezTo>
                      <a:pt x="612140" y="320040"/>
                      <a:pt x="612140" y="320040"/>
                      <a:pt x="612140" y="320040"/>
                    </a:cubicBezTo>
                    <a:cubicBezTo>
                      <a:pt x="612140" y="320040"/>
                      <a:pt x="610870" y="327660"/>
                      <a:pt x="609600" y="330200"/>
                    </a:cubicBezTo>
                    <a:cubicBezTo>
                      <a:pt x="608330" y="334010"/>
                      <a:pt x="605790" y="340360"/>
                      <a:pt x="605790" y="340360"/>
                    </a:cubicBezTo>
                    <a:cubicBezTo>
                      <a:pt x="605790" y="340360"/>
                      <a:pt x="601980" y="346710"/>
                      <a:pt x="600710" y="349250"/>
                    </a:cubicBezTo>
                    <a:cubicBezTo>
                      <a:pt x="599440" y="353060"/>
                      <a:pt x="595630" y="359410"/>
                      <a:pt x="595630" y="359410"/>
                    </a:cubicBezTo>
                    <a:cubicBezTo>
                      <a:pt x="595630" y="359410"/>
                      <a:pt x="590550" y="364490"/>
                      <a:pt x="588010" y="367030"/>
                    </a:cubicBezTo>
                    <a:cubicBezTo>
                      <a:pt x="585470" y="369570"/>
                      <a:pt x="580390" y="374650"/>
                      <a:pt x="580390" y="374650"/>
                    </a:cubicBezTo>
                    <a:cubicBezTo>
                      <a:pt x="580390" y="374650"/>
                      <a:pt x="572770" y="378460"/>
                      <a:pt x="571500" y="379730"/>
                    </a:cubicBezTo>
                    <a:cubicBezTo>
                      <a:pt x="570230" y="379730"/>
                      <a:pt x="570230" y="379730"/>
                      <a:pt x="570230" y="379730"/>
                    </a:cubicBezTo>
                    <a:moveTo>
                      <a:pt x="1578610" y="486410"/>
                    </a:moveTo>
                    <a:cubicBezTo>
                      <a:pt x="1659890" y="481330"/>
                      <a:pt x="1719580" y="492760"/>
                      <a:pt x="1725930" y="482600"/>
                    </a:cubicBezTo>
                    <a:cubicBezTo>
                      <a:pt x="1729740" y="477520"/>
                      <a:pt x="1722120" y="461010"/>
                      <a:pt x="1714500" y="455930"/>
                    </a:cubicBezTo>
                    <a:cubicBezTo>
                      <a:pt x="1704340" y="449580"/>
                      <a:pt x="1680210" y="455930"/>
                      <a:pt x="1661160" y="457200"/>
                    </a:cubicBezTo>
                    <a:cubicBezTo>
                      <a:pt x="1639570" y="458470"/>
                      <a:pt x="1605280" y="457200"/>
                      <a:pt x="1591310" y="464820"/>
                    </a:cubicBezTo>
                    <a:cubicBezTo>
                      <a:pt x="1583690" y="469900"/>
                      <a:pt x="1578610" y="486410"/>
                      <a:pt x="1578610" y="486410"/>
                    </a:cubicBezTo>
                  </a:path>
                </a:pathLst>
              </a:custGeom>
              <a:solidFill>
                <a:srgbClr val="FFFFFF"/>
              </a:solidFill>
              <a:ln cap="sq">
                <a:noFill/>
                <a:prstDash val="solid"/>
                <a:miter/>
              </a:ln>
            </p:spPr>
          </p:sp>
        </p:gr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338941"/>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64976" y="1555848"/>
            <a:ext cx="6418469" cy="3292275"/>
          </a:xfrm>
          <a:custGeom>
            <a:avLst/>
            <a:gdLst/>
            <a:ahLst/>
            <a:cxnLst/>
            <a:rect r="r" b="b" t="t" l="l"/>
            <a:pathLst>
              <a:path h="3292275" w="6418469">
                <a:moveTo>
                  <a:pt x="0" y="0"/>
                </a:moveTo>
                <a:lnTo>
                  <a:pt x="6418470" y="0"/>
                </a:lnTo>
                <a:lnTo>
                  <a:pt x="6418470" y="3292275"/>
                </a:lnTo>
                <a:lnTo>
                  <a:pt x="0" y="3292275"/>
                </a:lnTo>
                <a:lnTo>
                  <a:pt x="0" y="0"/>
                </a:lnTo>
                <a:close/>
              </a:path>
            </a:pathLst>
          </a:custGeom>
          <a:blipFill>
            <a:blip r:embed="rId4"/>
            <a:stretch>
              <a:fillRect l="0" t="-7024" r="0" b="-7024"/>
            </a:stretch>
          </a:blipFill>
        </p:spPr>
      </p:sp>
      <p:sp>
        <p:nvSpPr>
          <p:cNvPr name="Freeform 10" id="10"/>
          <p:cNvSpPr/>
          <p:nvPr/>
        </p:nvSpPr>
        <p:spPr>
          <a:xfrm flipH="false" flipV="false" rot="0">
            <a:off x="10264976" y="5199935"/>
            <a:ext cx="6418469" cy="3201218"/>
          </a:xfrm>
          <a:custGeom>
            <a:avLst/>
            <a:gdLst/>
            <a:ahLst/>
            <a:cxnLst/>
            <a:rect r="r" b="b" t="t" l="l"/>
            <a:pathLst>
              <a:path h="3201218" w="6418469">
                <a:moveTo>
                  <a:pt x="0" y="0"/>
                </a:moveTo>
                <a:lnTo>
                  <a:pt x="6418470" y="0"/>
                </a:lnTo>
                <a:lnTo>
                  <a:pt x="6418470" y="3201217"/>
                </a:lnTo>
                <a:lnTo>
                  <a:pt x="0" y="3201217"/>
                </a:lnTo>
                <a:lnTo>
                  <a:pt x="0" y="0"/>
                </a:lnTo>
                <a:close/>
              </a:path>
            </a:pathLst>
          </a:custGeom>
          <a:blipFill>
            <a:blip r:embed="rId5"/>
            <a:stretch>
              <a:fillRect l="-10883" t="0" r="-13396" b="-13689"/>
            </a:stretch>
          </a:blipFill>
        </p:spPr>
      </p:sp>
      <p:sp>
        <p:nvSpPr>
          <p:cNvPr name="TextBox 11" id="11"/>
          <p:cNvSpPr txBox="true"/>
          <p:nvPr/>
        </p:nvSpPr>
        <p:spPr>
          <a:xfrm rot="0">
            <a:off x="1179335" y="5022722"/>
            <a:ext cx="1781462" cy="979733"/>
          </a:xfrm>
          <a:prstGeom prst="rect">
            <a:avLst/>
          </a:prstGeom>
        </p:spPr>
        <p:txBody>
          <a:bodyPr anchor="t" rtlCol="false" tIns="0" lIns="0" bIns="0" rIns="0">
            <a:spAutoFit/>
          </a:bodyPr>
          <a:lstStyle/>
          <a:p>
            <a:pPr algn="ctr">
              <a:lnSpc>
                <a:spcPts val="3914"/>
              </a:lnSpc>
            </a:pPr>
            <a:r>
              <a:rPr lang="en-US" sz="3010" b="true">
                <a:solidFill>
                  <a:srgbClr val="000000"/>
                </a:solidFill>
                <a:latin typeface="Garet Bold"/>
                <a:ea typeface="Garet Bold"/>
                <a:cs typeface="Garet Bold"/>
                <a:sym typeface="Garet Bold"/>
              </a:rPr>
              <a:t>  BIG </a:t>
            </a:r>
          </a:p>
          <a:p>
            <a:pPr algn="ctr">
              <a:lnSpc>
                <a:spcPts val="3914"/>
              </a:lnSpc>
            </a:pPr>
            <a:r>
              <a:rPr lang="en-US" b="true" sz="3010">
                <a:solidFill>
                  <a:srgbClr val="000000"/>
                </a:solidFill>
                <a:latin typeface="Garet Bold"/>
                <a:ea typeface="Garet Bold"/>
                <a:cs typeface="Garet Bold"/>
                <a:sym typeface="Garet Bold"/>
              </a:rPr>
              <a:t>DATA</a:t>
            </a:r>
          </a:p>
        </p:txBody>
      </p:sp>
      <p:sp>
        <p:nvSpPr>
          <p:cNvPr name="TextBox 12" id="12"/>
          <p:cNvSpPr txBox="true"/>
          <p:nvPr/>
        </p:nvSpPr>
        <p:spPr>
          <a:xfrm rot="0">
            <a:off x="2960797" y="1086654"/>
            <a:ext cx="5963478" cy="66992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Garet Bold"/>
                <a:ea typeface="Garet Bold"/>
                <a:cs typeface="Garet Bold"/>
                <a:sym typeface="Garet Bold"/>
              </a:rPr>
              <a:t>Operational Big Data</a:t>
            </a:r>
          </a:p>
        </p:txBody>
      </p:sp>
      <p:sp>
        <p:nvSpPr>
          <p:cNvPr name="TextBox 13" id="13"/>
          <p:cNvSpPr txBox="true"/>
          <p:nvPr/>
        </p:nvSpPr>
        <p:spPr>
          <a:xfrm rot="0">
            <a:off x="456924" y="2775285"/>
            <a:ext cx="9408101" cy="5722426"/>
          </a:xfrm>
          <a:prstGeom prst="rect">
            <a:avLst/>
          </a:prstGeom>
        </p:spPr>
        <p:txBody>
          <a:bodyPr anchor="t" rtlCol="false" tIns="0" lIns="0" bIns="0" rIns="0">
            <a:spAutoFit/>
          </a:bodyPr>
          <a:lstStyle/>
          <a:p>
            <a:pPr algn="l" marL="503616" indent="-251808" lvl="1">
              <a:lnSpc>
                <a:spcPts val="3265"/>
              </a:lnSpc>
              <a:buAutoNum type="arabicPeriod" startAt="1"/>
            </a:pPr>
            <a:r>
              <a:rPr lang="en-US" b="true" sz="2332">
                <a:solidFill>
                  <a:srgbClr val="FFFFFF"/>
                </a:solidFill>
                <a:latin typeface="Garet Bold"/>
                <a:ea typeface="Garet Bold"/>
                <a:cs typeface="Garet Bold"/>
                <a:sym typeface="Garet Bold"/>
              </a:rPr>
              <a:t> Databases for Operational Use:</a:t>
            </a:r>
          </a:p>
          <a:p>
            <a:pPr algn="l" marL="503616" indent="-251808" lvl="1">
              <a:lnSpc>
                <a:spcPts val="3265"/>
              </a:lnSpc>
              <a:buFont typeface="Arial"/>
              <a:buChar char="•"/>
            </a:pPr>
            <a:r>
              <a:rPr lang="en-US" b="true" sz="2332">
                <a:solidFill>
                  <a:srgbClr val="FFFFFF"/>
                </a:solidFill>
                <a:latin typeface="Garet Bold"/>
                <a:ea typeface="Garet Bold"/>
                <a:cs typeface="Garet Bold"/>
                <a:sym typeface="Garet Bold"/>
              </a:rPr>
              <a:t>NoSQL Databases</a:t>
            </a:r>
            <a:r>
              <a:rPr lang="en-US" sz="2332">
                <a:solidFill>
                  <a:srgbClr val="FFFFFF"/>
                </a:solidFill>
                <a:latin typeface="Garet"/>
                <a:ea typeface="Garet"/>
                <a:cs typeface="Garet"/>
                <a:sym typeface="Garet"/>
              </a:rPr>
              <a:t> like MongoDB, Cassandra, and Couchbase are optimized for handling unstructured or semi-structured data at scale.</a:t>
            </a:r>
          </a:p>
          <a:p>
            <a:pPr algn="l" marL="503616" indent="-251808" lvl="1">
              <a:lnSpc>
                <a:spcPts val="3265"/>
              </a:lnSpc>
              <a:buFont typeface="Arial"/>
              <a:buChar char="•"/>
            </a:pPr>
            <a:r>
              <a:rPr lang="en-US" b="true" sz="2332">
                <a:solidFill>
                  <a:srgbClr val="FFFFFF"/>
                </a:solidFill>
                <a:latin typeface="Garet Bold"/>
                <a:ea typeface="Garet Bold"/>
                <a:cs typeface="Garet Bold"/>
                <a:sym typeface="Garet Bold"/>
              </a:rPr>
              <a:t>Relational Databases </a:t>
            </a:r>
            <a:r>
              <a:rPr lang="en-US" sz="2332">
                <a:solidFill>
                  <a:srgbClr val="FFFFFF"/>
                </a:solidFill>
                <a:latin typeface="Garet"/>
                <a:ea typeface="Garet"/>
                <a:cs typeface="Garet"/>
                <a:sym typeface="Garet"/>
              </a:rPr>
              <a:t>(e.g., MySQL, PostgreSQL) can also manage operational data but might struggle with high-velocity data streams.</a:t>
            </a:r>
          </a:p>
          <a:p>
            <a:pPr algn="l">
              <a:lnSpc>
                <a:spcPts val="3265"/>
              </a:lnSpc>
            </a:pPr>
          </a:p>
          <a:p>
            <a:pPr algn="l">
              <a:lnSpc>
                <a:spcPts val="3265"/>
              </a:lnSpc>
            </a:pPr>
            <a:r>
              <a:rPr lang="en-US" sz="2332">
                <a:solidFill>
                  <a:srgbClr val="FFFFFF"/>
                </a:solidFill>
                <a:latin typeface="Garet"/>
                <a:ea typeface="Garet"/>
                <a:cs typeface="Garet"/>
                <a:sym typeface="Garet"/>
              </a:rPr>
              <a:t>   2. </a:t>
            </a:r>
            <a:r>
              <a:rPr lang="en-US" sz="2332" b="true">
                <a:solidFill>
                  <a:srgbClr val="FFFFFF"/>
                </a:solidFill>
                <a:latin typeface="Garet Bold"/>
                <a:ea typeface="Garet Bold"/>
                <a:cs typeface="Garet Bold"/>
                <a:sym typeface="Garet Bold"/>
              </a:rPr>
              <a:t>Stream Processing Systems:</a:t>
            </a:r>
          </a:p>
          <a:p>
            <a:pPr algn="l" marL="503616" indent="-251808" lvl="1">
              <a:lnSpc>
                <a:spcPts val="3265"/>
              </a:lnSpc>
              <a:buFont typeface="Arial"/>
              <a:buChar char="•"/>
            </a:pPr>
            <a:r>
              <a:rPr lang="en-US" sz="2332">
                <a:solidFill>
                  <a:srgbClr val="FFFFFF"/>
                </a:solidFill>
                <a:latin typeface="Garet"/>
                <a:ea typeface="Garet"/>
                <a:cs typeface="Garet"/>
                <a:sym typeface="Garet"/>
              </a:rPr>
              <a:t>Tools such as </a:t>
            </a:r>
            <a:r>
              <a:rPr lang="en-US" b="true" sz="2332">
                <a:solidFill>
                  <a:srgbClr val="FFFFFF"/>
                </a:solidFill>
                <a:latin typeface="Garet Bold"/>
                <a:ea typeface="Garet Bold"/>
                <a:cs typeface="Garet Bold"/>
                <a:sym typeface="Garet Bold"/>
              </a:rPr>
              <a:t>Apache Kafka</a:t>
            </a:r>
            <a:r>
              <a:rPr lang="en-US" sz="2332">
                <a:solidFill>
                  <a:srgbClr val="FFFFFF"/>
                </a:solidFill>
                <a:latin typeface="Garet"/>
                <a:ea typeface="Garet"/>
                <a:cs typeface="Garet"/>
                <a:sym typeface="Garet"/>
              </a:rPr>
              <a:t> and </a:t>
            </a:r>
            <a:r>
              <a:rPr lang="en-US" b="true" sz="2332">
                <a:solidFill>
                  <a:srgbClr val="FFFFFF"/>
                </a:solidFill>
                <a:latin typeface="Garet Bold"/>
                <a:ea typeface="Garet Bold"/>
                <a:cs typeface="Garet Bold"/>
                <a:sym typeface="Garet Bold"/>
              </a:rPr>
              <a:t>Apache Flink</a:t>
            </a:r>
            <a:r>
              <a:rPr lang="en-US" sz="2332">
                <a:solidFill>
                  <a:srgbClr val="FFFFFF"/>
                </a:solidFill>
                <a:latin typeface="Garet"/>
                <a:ea typeface="Garet"/>
                <a:cs typeface="Garet"/>
                <a:sym typeface="Garet"/>
              </a:rPr>
              <a:t> are used to process data in real time.</a:t>
            </a:r>
          </a:p>
          <a:p>
            <a:pPr algn="l" marL="503616" indent="-251808" lvl="1">
              <a:lnSpc>
                <a:spcPts val="3265"/>
              </a:lnSpc>
              <a:buFont typeface="Arial"/>
              <a:buChar char="•"/>
            </a:pPr>
            <a:r>
              <a:rPr lang="en-US" sz="2332">
                <a:solidFill>
                  <a:srgbClr val="FFFFFF"/>
                </a:solidFill>
                <a:latin typeface="Garet"/>
                <a:ea typeface="Garet"/>
                <a:cs typeface="Garet"/>
                <a:sym typeface="Garet"/>
              </a:rPr>
              <a:t>These systems support event-driven architectures and real-time messaging, crucial for operational activities like fraud detection or stock updates.</a:t>
            </a:r>
          </a:p>
        </p:txBody>
      </p:sp>
      <p:sp>
        <p:nvSpPr>
          <p:cNvPr name="TextBox 14" id="14"/>
          <p:cNvSpPr txBox="true"/>
          <p:nvPr/>
        </p:nvSpPr>
        <p:spPr>
          <a:xfrm rot="0">
            <a:off x="1028700" y="2001772"/>
            <a:ext cx="5963478" cy="528320"/>
          </a:xfrm>
          <a:prstGeom prst="rect">
            <a:avLst/>
          </a:prstGeom>
        </p:spPr>
        <p:txBody>
          <a:bodyPr anchor="t" rtlCol="false" tIns="0" lIns="0" bIns="0" rIns="0">
            <a:spAutoFit/>
          </a:bodyPr>
          <a:lstStyle/>
          <a:p>
            <a:pPr algn="l">
              <a:lnSpc>
                <a:spcPts val="4480"/>
              </a:lnSpc>
              <a:spcBef>
                <a:spcPct val="0"/>
              </a:spcBef>
            </a:pPr>
            <a:r>
              <a:rPr lang="en-US" b="true" sz="3200">
                <a:solidFill>
                  <a:srgbClr val="FFFFFF"/>
                </a:solidFill>
                <a:latin typeface="Garet Bold"/>
                <a:ea typeface="Garet Bold"/>
                <a:cs typeface="Garet Bold"/>
                <a:sym typeface="Garet Bold"/>
              </a:rPr>
              <a:t>Key Technologies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305853" y="6747458"/>
            <a:ext cx="2507703" cy="2510842"/>
          </a:xfrm>
          <a:custGeom>
            <a:avLst/>
            <a:gdLst/>
            <a:ahLst/>
            <a:cxnLst/>
            <a:rect r="r" b="b" t="t" l="l"/>
            <a:pathLst>
              <a:path h="2510842" w="2507703">
                <a:moveTo>
                  <a:pt x="0" y="0"/>
                </a:moveTo>
                <a:lnTo>
                  <a:pt x="2507703" y="0"/>
                </a:lnTo>
                <a:lnTo>
                  <a:pt x="2507703" y="2510842"/>
                </a:lnTo>
                <a:lnTo>
                  <a:pt x="0" y="2510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789300" y="2328642"/>
            <a:ext cx="7715331" cy="4040905"/>
          </a:xfrm>
          <a:custGeom>
            <a:avLst/>
            <a:gdLst/>
            <a:ahLst/>
            <a:cxnLst/>
            <a:rect r="r" b="b" t="t" l="l"/>
            <a:pathLst>
              <a:path h="4040905" w="7715331">
                <a:moveTo>
                  <a:pt x="0" y="0"/>
                </a:moveTo>
                <a:lnTo>
                  <a:pt x="7715331" y="0"/>
                </a:lnTo>
                <a:lnTo>
                  <a:pt x="7715331" y="4040905"/>
                </a:lnTo>
                <a:lnTo>
                  <a:pt x="0" y="4040905"/>
                </a:lnTo>
                <a:lnTo>
                  <a:pt x="0" y="0"/>
                </a:lnTo>
                <a:close/>
              </a:path>
            </a:pathLst>
          </a:custGeom>
          <a:blipFill>
            <a:blip r:embed="rId6"/>
            <a:stretch>
              <a:fillRect l="0" t="0" r="0" b="0"/>
            </a:stretch>
          </a:blipFill>
        </p:spPr>
      </p:sp>
      <p:sp>
        <p:nvSpPr>
          <p:cNvPr name="Freeform 11" id="11"/>
          <p:cNvSpPr/>
          <p:nvPr/>
        </p:nvSpPr>
        <p:spPr>
          <a:xfrm flipH="false" flipV="false" rot="0">
            <a:off x="13756531" y="6747458"/>
            <a:ext cx="2805410" cy="2510842"/>
          </a:xfrm>
          <a:custGeom>
            <a:avLst/>
            <a:gdLst/>
            <a:ahLst/>
            <a:cxnLst/>
            <a:rect r="r" b="b" t="t" l="l"/>
            <a:pathLst>
              <a:path h="2510842" w="2805410">
                <a:moveTo>
                  <a:pt x="0" y="0"/>
                </a:moveTo>
                <a:lnTo>
                  <a:pt x="2805410" y="0"/>
                </a:lnTo>
                <a:lnTo>
                  <a:pt x="2805410" y="2510842"/>
                </a:lnTo>
                <a:lnTo>
                  <a:pt x="0" y="25108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8176617" y="1145776"/>
            <a:ext cx="8564714"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Categorization</a:t>
            </a:r>
          </a:p>
        </p:txBody>
      </p:sp>
      <p:sp>
        <p:nvSpPr>
          <p:cNvPr name="TextBox 13" id="13"/>
          <p:cNvSpPr txBox="true"/>
          <p:nvPr/>
        </p:nvSpPr>
        <p:spPr>
          <a:xfrm rot="0">
            <a:off x="2928856" y="280617"/>
            <a:ext cx="10947151"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Big Data Technologies</a:t>
            </a:r>
          </a:p>
        </p:txBody>
      </p:sp>
      <p:sp>
        <p:nvSpPr>
          <p:cNvPr name="TextBox 14" id="14"/>
          <p:cNvSpPr txBox="true"/>
          <p:nvPr/>
        </p:nvSpPr>
        <p:spPr>
          <a:xfrm rot="0">
            <a:off x="1361005" y="1658717"/>
            <a:ext cx="5963478" cy="66992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Garet Bold"/>
                <a:ea typeface="Garet Bold"/>
                <a:cs typeface="Garet Bold"/>
                <a:sym typeface="Garet Bold"/>
              </a:rPr>
              <a:t>Analytical Big Data</a:t>
            </a:r>
          </a:p>
        </p:txBody>
      </p:sp>
      <p:sp>
        <p:nvSpPr>
          <p:cNvPr name="TextBox 15" id="15"/>
          <p:cNvSpPr txBox="true"/>
          <p:nvPr/>
        </p:nvSpPr>
        <p:spPr>
          <a:xfrm rot="0">
            <a:off x="598506" y="2938242"/>
            <a:ext cx="8045718" cy="29108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Garet"/>
                <a:ea typeface="Garet"/>
                <a:cs typeface="Garet"/>
                <a:sym typeface="Garet"/>
              </a:rPr>
              <a:t>Analytical Big Data refers to technologies and processes focused on analyzing historical data to derive insights, trends, and patterns. Unlike operational data, analytical data is typically collected over time, aggregated, and used for strategic planning and decision-making.</a:t>
            </a:r>
          </a:p>
          <a:p>
            <a:pPr algn="l">
              <a:lnSpc>
                <a:spcPts val="3359"/>
              </a:lnSpc>
            </a:pPr>
          </a:p>
        </p:txBody>
      </p:sp>
      <p:sp>
        <p:nvSpPr>
          <p:cNvPr name="TextBox 16" id="16"/>
          <p:cNvSpPr txBox="true"/>
          <p:nvPr/>
        </p:nvSpPr>
        <p:spPr>
          <a:xfrm rot="0">
            <a:off x="598506" y="5810982"/>
            <a:ext cx="8760600" cy="24917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Garet"/>
                <a:ea typeface="Garet"/>
                <a:cs typeface="Garet"/>
                <a:sym typeface="Garet"/>
              </a:rPr>
              <a:t>Focuses on historical data for in-depth analysis and decision-making. Analytical Big Data focuses on the processing and analyzing of large-scale data to extract insights and support decision-making. The data in this context is often historical and used for in-depth analysis rather than real-time operations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8700" y="2338270"/>
            <a:ext cx="6377145" cy="5453757"/>
          </a:xfrm>
          <a:custGeom>
            <a:avLst/>
            <a:gdLst/>
            <a:ahLst/>
            <a:cxnLst/>
            <a:rect r="r" b="b" t="t" l="l"/>
            <a:pathLst>
              <a:path h="5453757" w="6377145">
                <a:moveTo>
                  <a:pt x="0" y="0"/>
                </a:moveTo>
                <a:lnTo>
                  <a:pt x="6377145" y="0"/>
                </a:lnTo>
                <a:lnTo>
                  <a:pt x="6377145" y="5453758"/>
                </a:lnTo>
                <a:lnTo>
                  <a:pt x="0" y="5453758"/>
                </a:lnTo>
                <a:lnTo>
                  <a:pt x="0" y="0"/>
                </a:lnTo>
                <a:close/>
              </a:path>
            </a:pathLst>
          </a:custGeom>
          <a:blipFill>
            <a:blip r:embed="rId4"/>
            <a:stretch>
              <a:fillRect l="0" t="0" r="0" b="0"/>
            </a:stretch>
          </a:blipFill>
        </p:spPr>
      </p:sp>
      <p:sp>
        <p:nvSpPr>
          <p:cNvPr name="TextBox 10" id="10"/>
          <p:cNvSpPr txBox="true"/>
          <p:nvPr/>
        </p:nvSpPr>
        <p:spPr>
          <a:xfrm rot="0">
            <a:off x="2960797" y="1086654"/>
            <a:ext cx="5963478" cy="66992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Garet Bold"/>
                <a:ea typeface="Garet Bold"/>
                <a:cs typeface="Garet Bold"/>
                <a:sym typeface="Garet Bold"/>
              </a:rPr>
              <a:t>Analytical Big Data</a:t>
            </a:r>
          </a:p>
        </p:txBody>
      </p:sp>
      <p:sp>
        <p:nvSpPr>
          <p:cNvPr name="TextBox 11" id="11"/>
          <p:cNvSpPr txBox="true"/>
          <p:nvPr/>
        </p:nvSpPr>
        <p:spPr>
          <a:xfrm rot="0">
            <a:off x="7923633" y="2411248"/>
            <a:ext cx="9521645" cy="4903276"/>
          </a:xfrm>
          <a:prstGeom prst="rect">
            <a:avLst/>
          </a:prstGeom>
        </p:spPr>
        <p:txBody>
          <a:bodyPr anchor="t" rtlCol="false" tIns="0" lIns="0" bIns="0" rIns="0">
            <a:spAutoFit/>
          </a:bodyPr>
          <a:lstStyle/>
          <a:p>
            <a:pPr algn="l">
              <a:lnSpc>
                <a:spcPts val="3265"/>
              </a:lnSpc>
            </a:pPr>
          </a:p>
          <a:p>
            <a:pPr algn="l" marL="503616" indent="-251808" lvl="1">
              <a:lnSpc>
                <a:spcPts val="3265"/>
              </a:lnSpc>
              <a:buFont typeface="Arial"/>
              <a:buChar char="•"/>
            </a:pPr>
            <a:r>
              <a:rPr lang="en-US" b="true" sz="2332">
                <a:solidFill>
                  <a:srgbClr val="FFFFFF"/>
                </a:solidFill>
                <a:latin typeface="Garet Bold"/>
                <a:ea typeface="Garet Bold"/>
                <a:cs typeface="Garet Bold"/>
                <a:sym typeface="Garet Bold"/>
              </a:rPr>
              <a:t>Batch or Historical Data Processing: </a:t>
            </a:r>
            <a:r>
              <a:rPr lang="en-US" sz="2332">
                <a:solidFill>
                  <a:srgbClr val="FFFFFF"/>
                </a:solidFill>
                <a:latin typeface="Garet"/>
                <a:ea typeface="Garet"/>
                <a:cs typeface="Garet"/>
                <a:sym typeface="Garet"/>
              </a:rPr>
              <a:t>Data is processed in large batches instead of in real time.</a:t>
            </a:r>
          </a:p>
          <a:p>
            <a:pPr algn="l" marL="503616" indent="-251808" lvl="1">
              <a:lnSpc>
                <a:spcPts val="3265"/>
              </a:lnSpc>
              <a:buFont typeface="Arial"/>
              <a:buChar char="•"/>
            </a:pPr>
            <a:r>
              <a:rPr lang="en-US" b="true" sz="2332">
                <a:solidFill>
                  <a:srgbClr val="FFFFFF"/>
                </a:solidFill>
                <a:latin typeface="Garet Bold"/>
                <a:ea typeface="Garet Bold"/>
                <a:cs typeface="Garet Bold"/>
                <a:sym typeface="Garet Bold"/>
              </a:rPr>
              <a:t>High Volume: </a:t>
            </a:r>
            <a:r>
              <a:rPr lang="en-US" sz="2332">
                <a:solidFill>
                  <a:srgbClr val="FFFFFF"/>
                </a:solidFill>
                <a:latin typeface="Garet"/>
                <a:ea typeface="Garet"/>
                <a:cs typeface="Garet"/>
                <a:sym typeface="Garet"/>
              </a:rPr>
              <a:t>Analytical data includes large datasets accumulated over time.</a:t>
            </a:r>
          </a:p>
          <a:p>
            <a:pPr algn="l" marL="503616" indent="-251808" lvl="1">
              <a:lnSpc>
                <a:spcPts val="3265"/>
              </a:lnSpc>
              <a:buFont typeface="Arial"/>
              <a:buChar char="•"/>
            </a:pPr>
            <a:r>
              <a:rPr lang="en-US" b="true" sz="2332">
                <a:solidFill>
                  <a:srgbClr val="FFFFFF"/>
                </a:solidFill>
                <a:latin typeface="Garet Bold"/>
                <a:ea typeface="Garet Bold"/>
                <a:cs typeface="Garet Bold"/>
                <a:sym typeface="Garet Bold"/>
              </a:rPr>
              <a:t>Complex Queries and Computation:</a:t>
            </a:r>
            <a:r>
              <a:rPr lang="en-US" sz="2332">
                <a:solidFill>
                  <a:srgbClr val="FFFFFF"/>
                </a:solidFill>
                <a:latin typeface="Garet"/>
                <a:ea typeface="Garet"/>
                <a:cs typeface="Garet"/>
                <a:sym typeface="Garet"/>
              </a:rPr>
              <a:t> Involves running sophisticated algorithms for trend analysis, machine learning, and predictions.</a:t>
            </a:r>
          </a:p>
          <a:p>
            <a:pPr algn="l" marL="503616" indent="-251808" lvl="1">
              <a:lnSpc>
                <a:spcPts val="3265"/>
              </a:lnSpc>
              <a:buFont typeface="Arial"/>
              <a:buChar char="•"/>
            </a:pPr>
            <a:r>
              <a:rPr lang="en-US" b="true" sz="2332">
                <a:solidFill>
                  <a:srgbClr val="FFFFFF"/>
                </a:solidFill>
                <a:latin typeface="Garet Bold"/>
                <a:ea typeface="Garet Bold"/>
                <a:cs typeface="Garet Bold"/>
                <a:sym typeface="Garet Bold"/>
              </a:rPr>
              <a:t>Longer Processing Times</a:t>
            </a:r>
            <a:r>
              <a:rPr lang="en-US" sz="2332">
                <a:solidFill>
                  <a:srgbClr val="FFFFFF"/>
                </a:solidFill>
                <a:latin typeface="Garet"/>
                <a:ea typeface="Garet"/>
                <a:cs typeface="Garet"/>
                <a:sym typeface="Garet"/>
              </a:rPr>
              <a:t>: While real-time responses aren’t required, the focus is on extracting deep insights from large datasets.</a:t>
            </a:r>
          </a:p>
          <a:p>
            <a:pPr algn="l">
              <a:lnSpc>
                <a:spcPts val="3265"/>
              </a:lnSpc>
            </a:pPr>
          </a:p>
        </p:txBody>
      </p:sp>
      <p:sp>
        <p:nvSpPr>
          <p:cNvPr name="TextBox 12" id="12"/>
          <p:cNvSpPr txBox="true"/>
          <p:nvPr/>
        </p:nvSpPr>
        <p:spPr>
          <a:xfrm rot="0">
            <a:off x="9479052" y="2050298"/>
            <a:ext cx="5963478" cy="528320"/>
          </a:xfrm>
          <a:prstGeom prst="rect">
            <a:avLst/>
          </a:prstGeom>
        </p:spPr>
        <p:txBody>
          <a:bodyPr anchor="t" rtlCol="false" tIns="0" lIns="0" bIns="0" rIns="0">
            <a:spAutoFit/>
          </a:bodyPr>
          <a:lstStyle/>
          <a:p>
            <a:pPr algn="l">
              <a:lnSpc>
                <a:spcPts val="4480"/>
              </a:lnSpc>
              <a:spcBef>
                <a:spcPct val="0"/>
              </a:spcBef>
            </a:pPr>
            <a:r>
              <a:rPr lang="en-US" b="true" sz="3200">
                <a:solidFill>
                  <a:srgbClr val="FFFFFF"/>
                </a:solidFill>
                <a:latin typeface="Garet Bold"/>
                <a:ea typeface="Garet Bold"/>
                <a:cs typeface="Garet Bold"/>
                <a:sym typeface="Garet Bold"/>
              </a:rPr>
              <a:t>Key Characteristics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2183524" y="4458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7724661">
            <a:off x="-1589377" y="-4002613"/>
            <a:ext cx="7961707" cy="7702462"/>
          </a:xfrm>
          <a:custGeom>
            <a:avLst/>
            <a:gdLst/>
            <a:ahLst/>
            <a:cxnLst/>
            <a:rect r="r" b="b" t="t" l="l"/>
            <a:pathLst>
              <a:path h="7702462" w="7961707">
                <a:moveTo>
                  <a:pt x="0" y="0"/>
                </a:moveTo>
                <a:lnTo>
                  <a:pt x="7961707" y="0"/>
                </a:lnTo>
                <a:lnTo>
                  <a:pt x="7961707" y="7702461"/>
                </a:lnTo>
                <a:lnTo>
                  <a:pt x="0" y="7702461"/>
                </a:lnTo>
                <a:lnTo>
                  <a:pt x="0" y="0"/>
                </a:lnTo>
                <a:close/>
              </a:path>
            </a:pathLst>
          </a:custGeom>
          <a:blipFill>
            <a:blip r:embed="rId5"/>
            <a:stretch>
              <a:fillRect l="0" t="0" r="0" b="0"/>
            </a:stretch>
          </a:blipFill>
        </p:spPr>
      </p:sp>
      <p:sp>
        <p:nvSpPr>
          <p:cNvPr name="TextBox 11" id="11"/>
          <p:cNvSpPr txBox="true"/>
          <p:nvPr/>
        </p:nvSpPr>
        <p:spPr>
          <a:xfrm rot="0">
            <a:off x="3350846" y="3795396"/>
            <a:ext cx="11586308" cy="2429554"/>
          </a:xfrm>
          <a:prstGeom prst="rect">
            <a:avLst/>
          </a:prstGeom>
        </p:spPr>
        <p:txBody>
          <a:bodyPr anchor="t" rtlCol="false" tIns="0" lIns="0" bIns="0" rIns="0">
            <a:spAutoFit/>
          </a:bodyPr>
          <a:lstStyle/>
          <a:p>
            <a:pPr algn="ctr">
              <a:lnSpc>
                <a:spcPts val="19916"/>
              </a:lnSpc>
              <a:spcBef>
                <a:spcPct val="0"/>
              </a:spcBef>
            </a:pPr>
            <a:r>
              <a:rPr lang="en-US" b="true" sz="14226">
                <a:solidFill>
                  <a:srgbClr val="F6E0F5"/>
                </a:solidFill>
                <a:latin typeface="Garet Bold"/>
                <a:ea typeface="Garet Bold"/>
                <a:cs typeface="Garet Bold"/>
                <a:sym typeface="Garet Bold"/>
              </a:rPr>
              <a:t>A. BIG DATA</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aphicFrame>
        <p:nvGraphicFramePr>
          <p:cNvPr name="Table 9" id="9"/>
          <p:cNvGraphicFramePr>
            <a:graphicFrameLocks noGrp="true"/>
          </p:cNvGraphicFramePr>
          <p:nvPr/>
        </p:nvGraphicFramePr>
        <p:xfrm>
          <a:off x="2318516" y="1644485"/>
          <a:ext cx="13510325" cy="7467600"/>
        </p:xfrm>
        <a:graphic>
          <a:graphicData uri="http://schemas.openxmlformats.org/drawingml/2006/table">
            <a:tbl>
              <a:tblPr/>
              <a:tblGrid>
                <a:gridCol w="2769246"/>
                <a:gridCol w="5269190"/>
                <a:gridCol w="5471889"/>
              </a:tblGrid>
              <a:tr h="1250966">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Aspect</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19050">
                      <a:solidFill>
                        <a:srgbClr val="BB99FF"/>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B99FF"/>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Operational Big Data</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B99FF"/>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Analytical Big Data</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19050">
                      <a:solidFill>
                        <a:srgbClr val="BB99FF"/>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B99FF"/>
                    </a:solidFill>
                  </a:tcPr>
                </a:tc>
              </a:tr>
              <a:tr h="1241417">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Purpose</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19050">
                      <a:solidFill>
                        <a:srgbClr val="BB99FF"/>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B99FF"/>
                    </a:solidFill>
                  </a:tcPr>
                </a:tc>
                <a:tc>
                  <a:txBody>
                    <a:bodyPr anchor="t" rtlCol="false"/>
                    <a:lstStyle/>
                    <a:p>
                      <a:pPr algn="ctr" marL="0" indent="0" lvl="0">
                        <a:lnSpc>
                          <a:spcPts val="2100"/>
                        </a:lnSpc>
                        <a:spcBef>
                          <a:spcPct val="0"/>
                        </a:spcBef>
                        <a:defRPr/>
                      </a:pPr>
                      <a:r>
                        <a:rPr lang="en-US" b="true" sz="1500" strike="noStrike" u="none">
                          <a:solidFill>
                            <a:srgbClr val="000000"/>
                          </a:solidFill>
                          <a:latin typeface="Garet Bold"/>
                          <a:ea typeface="Garet Bold"/>
                          <a:cs typeface="Garet Bold"/>
                          <a:sym typeface="Garet Bold"/>
                        </a:rPr>
                        <a:t>Supports real-time operations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0F5"/>
                    </a:solidFill>
                  </a:tcPr>
                </a:tc>
                <a:tc>
                  <a:txBody>
                    <a:bodyPr anchor="t" rtlCol="false"/>
                    <a:lstStyle/>
                    <a:p>
                      <a:pPr algn="ctr" marL="0" indent="0" lvl="0">
                        <a:lnSpc>
                          <a:spcPts val="2100"/>
                        </a:lnSpc>
                        <a:spcBef>
                          <a:spcPct val="0"/>
                        </a:spcBef>
                        <a:defRPr/>
                      </a:pPr>
                      <a:r>
                        <a:rPr lang="en-US" b="true" sz="1500" strike="noStrike" u="none">
                          <a:solidFill>
                            <a:srgbClr val="000000"/>
                          </a:solidFill>
                          <a:latin typeface="Garet Bold"/>
                          <a:ea typeface="Garet Bold"/>
                          <a:cs typeface="Garet Bold"/>
                          <a:sym typeface="Garet Bold"/>
                        </a:rPr>
                        <a:t>Provides insights and supports decision-making</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0F5"/>
                    </a:solidFill>
                  </a:tcPr>
                </a:tc>
              </a:tr>
              <a:tr h="1241417">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Data Types</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19050">
                      <a:solidFill>
                        <a:srgbClr val="BB99FF"/>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B99FF"/>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Current, transactional, or streaming data</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0F5"/>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Historical, aggregated data</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0F5"/>
                    </a:solidFill>
                  </a:tcPr>
                </a:tc>
              </a:tr>
              <a:tr h="1241417">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Processing Type</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19050">
                      <a:solidFill>
                        <a:srgbClr val="BB99FF"/>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B99FF"/>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Real-time or near-real-time</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0F5"/>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Batch processing</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0F5"/>
                    </a:solidFill>
                  </a:tcPr>
                </a:tc>
              </a:tr>
              <a:tr h="1241417">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Key Technologies</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19050">
                      <a:solidFill>
                        <a:srgbClr val="BB99FF"/>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B99FF"/>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NoSQL databases, Kafka, Flink</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0F5"/>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Hadoop, Spark, data warehouses</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0F5"/>
                    </a:solidFill>
                  </a:tcPr>
                </a:tc>
              </a:tr>
              <a:tr h="1250966">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Examples</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19050">
                      <a:solidFill>
                        <a:srgbClr val="BB99FF"/>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BB99FF"/>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Online banking, IoT platforms</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F6E0F5"/>
                    </a:solidFill>
                  </a:tcPr>
                </a:tc>
                <a:tc>
                  <a:txBody>
                    <a:bodyPr anchor="t" rtlCol="false"/>
                    <a:lstStyle/>
                    <a:p>
                      <a:pPr algn="ctr" marL="0" indent="0" lvl="0">
                        <a:lnSpc>
                          <a:spcPts val="2100"/>
                        </a:lnSpc>
                        <a:spcBef>
                          <a:spcPct val="0"/>
                        </a:spcBef>
                        <a:defRPr/>
                      </a:pPr>
                      <a:endParaRPr lang="en-US" sz="1100"/>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Predictive analytics, business reporting</a:t>
                      </a:r>
                    </a:p>
                    <a:p>
                      <a:pPr algn="ctr" marL="0" indent="0" lvl="0">
                        <a:lnSpc>
                          <a:spcPts val="2100"/>
                        </a:lnSpc>
                        <a:spcBef>
                          <a:spcPct val="0"/>
                        </a:spcBef>
                      </a:pPr>
                      <a:r>
                        <a:rPr lang="en-US" b="true" sz="1500" strike="noStrike" u="none">
                          <a:solidFill>
                            <a:srgbClr val="000000"/>
                          </a:solidFill>
                          <a:latin typeface="Garet Bold"/>
                          <a:ea typeface="Garet Bold"/>
                          <a:cs typeface="Garet Bold"/>
                          <a:sym typeface="Garet Bold"/>
                        </a:rPr>
                        <a:t>  </a:t>
                      </a:r>
                    </a:p>
                  </a:txBody>
                  <a:tcPr marL="190500" marR="190500" marT="190500" marB="190500" anchor="ctr">
                    <a:lnL cmpd="sng" algn="ctr" cap="flat" w="9525">
                      <a:solidFill>
                        <a:srgbClr val="000000"/>
                      </a:solidFill>
                      <a:prstDash val="solid"/>
                      <a:round/>
                      <a:headEnd type="none" w="med" len="med"/>
                      <a:tailEnd type="none" w="med" len="med"/>
                    </a:lnL>
                    <a:lnR cmpd="sng" algn="ctr" cap="flat" w="19050">
                      <a:solidFill>
                        <a:srgbClr val="BB99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19050">
                      <a:solidFill>
                        <a:srgbClr val="BB99FF"/>
                      </a:solidFill>
                      <a:prstDash val="solid"/>
                      <a:round/>
                      <a:headEnd type="none" w="med" len="med"/>
                      <a:tailEnd type="none" w="med" len="med"/>
                    </a:lnB>
                    <a:solidFill>
                      <a:srgbClr val="F6E0F5"/>
                    </a:solidFill>
                  </a:tcPr>
                </a:tc>
              </a:tr>
            </a:tbl>
          </a:graphicData>
        </a:graphic>
      </p:graphicFrame>
      <p:sp>
        <p:nvSpPr>
          <p:cNvPr name="TextBox 10" id="10"/>
          <p:cNvSpPr txBox="true"/>
          <p:nvPr/>
        </p:nvSpPr>
        <p:spPr>
          <a:xfrm rot="0">
            <a:off x="3658338" y="649896"/>
            <a:ext cx="5963478" cy="66992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Garet Bold"/>
                <a:ea typeface="Garet Bold"/>
                <a:cs typeface="Garet Bold"/>
                <a:sym typeface="Garet Bold"/>
              </a:rPr>
              <a:t>BY HOW DATA IS USED</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8176617" y="1145776"/>
            <a:ext cx="8564714"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Categorization</a:t>
            </a:r>
          </a:p>
        </p:txBody>
      </p:sp>
      <p:sp>
        <p:nvSpPr>
          <p:cNvPr name="TextBox 10" id="10"/>
          <p:cNvSpPr txBox="true"/>
          <p:nvPr/>
        </p:nvSpPr>
        <p:spPr>
          <a:xfrm rot="0">
            <a:off x="2928856" y="280617"/>
            <a:ext cx="10947151"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Big Data Technologies</a:t>
            </a:r>
          </a:p>
        </p:txBody>
      </p:sp>
      <p:sp>
        <p:nvSpPr>
          <p:cNvPr name="TextBox 11" id="11"/>
          <p:cNvSpPr txBox="true"/>
          <p:nvPr/>
        </p:nvSpPr>
        <p:spPr>
          <a:xfrm rot="0">
            <a:off x="1302479" y="2535992"/>
            <a:ext cx="7841521" cy="66992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Garet Bold"/>
                <a:ea typeface="Garet Bold"/>
                <a:cs typeface="Garet Bold"/>
                <a:sym typeface="Garet Bold"/>
              </a:rPr>
              <a:t>BY FUNCTIONS &amp; PROCESSES</a:t>
            </a:r>
          </a:p>
        </p:txBody>
      </p:sp>
      <p:sp>
        <p:nvSpPr>
          <p:cNvPr name="TextBox 12" id="12"/>
          <p:cNvSpPr txBox="true"/>
          <p:nvPr/>
        </p:nvSpPr>
        <p:spPr>
          <a:xfrm rot="0">
            <a:off x="1228824" y="5438628"/>
            <a:ext cx="2366742" cy="1292225"/>
          </a:xfrm>
          <a:prstGeom prst="rect">
            <a:avLst/>
          </a:prstGeom>
        </p:spPr>
        <p:txBody>
          <a:bodyPr anchor="t" rtlCol="false" tIns="0" lIns="0" bIns="0" rIns="0">
            <a:spAutoFit/>
          </a:bodyPr>
          <a:lstStyle/>
          <a:p>
            <a:pPr algn="ctr">
              <a:lnSpc>
                <a:spcPts val="5199"/>
              </a:lnSpc>
            </a:pPr>
            <a:r>
              <a:rPr lang="en-US" sz="3999" b="true">
                <a:solidFill>
                  <a:srgbClr val="000000"/>
                </a:solidFill>
                <a:latin typeface="Garet Bold"/>
                <a:ea typeface="Garet Bold"/>
                <a:cs typeface="Garet Bold"/>
                <a:sym typeface="Garet Bold"/>
              </a:rPr>
              <a:t>  BIG </a:t>
            </a:r>
          </a:p>
          <a:p>
            <a:pPr algn="ctr">
              <a:lnSpc>
                <a:spcPts val="5199"/>
              </a:lnSpc>
            </a:pPr>
            <a:r>
              <a:rPr lang="en-US" b="true" sz="3999">
                <a:solidFill>
                  <a:srgbClr val="000000"/>
                </a:solidFill>
                <a:latin typeface="Garet Bold"/>
                <a:ea typeface="Garet Bold"/>
                <a:cs typeface="Garet Bold"/>
                <a:sym typeface="Garet Bold"/>
              </a:rPr>
              <a:t>DATA</a:t>
            </a:r>
          </a:p>
        </p:txBody>
      </p:sp>
      <p:grpSp>
        <p:nvGrpSpPr>
          <p:cNvPr name="Group 13" id="13"/>
          <p:cNvGrpSpPr/>
          <p:nvPr/>
        </p:nvGrpSpPr>
        <p:grpSpPr>
          <a:xfrm rot="0">
            <a:off x="1028700" y="3943061"/>
            <a:ext cx="8115300" cy="3205544"/>
            <a:chOff x="0" y="0"/>
            <a:chExt cx="10820400" cy="4274058"/>
          </a:xfrm>
        </p:grpSpPr>
        <p:sp>
          <p:nvSpPr>
            <p:cNvPr name="Freeform 14" id="14"/>
            <p:cNvSpPr/>
            <p:nvPr/>
          </p:nvSpPr>
          <p:spPr>
            <a:xfrm flipH="false" flipV="false" rot="0">
              <a:off x="0" y="0"/>
              <a:ext cx="10820400" cy="4274058"/>
            </a:xfrm>
            <a:custGeom>
              <a:avLst/>
              <a:gdLst/>
              <a:ahLst/>
              <a:cxnLst/>
              <a:rect r="r" b="b" t="t" l="l"/>
              <a:pathLst>
                <a:path h="4274058" w="10820400">
                  <a:moveTo>
                    <a:pt x="0" y="0"/>
                  </a:moveTo>
                  <a:lnTo>
                    <a:pt x="10820400" y="0"/>
                  </a:lnTo>
                  <a:lnTo>
                    <a:pt x="10820400" y="4274058"/>
                  </a:lnTo>
                  <a:lnTo>
                    <a:pt x="0" y="4274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4160180" y="1598720"/>
              <a:ext cx="2387405" cy="1303258"/>
            </a:xfrm>
            <a:prstGeom prst="rect">
              <a:avLst/>
            </a:prstGeom>
          </p:spPr>
          <p:txBody>
            <a:bodyPr anchor="t" rtlCol="false" tIns="0" lIns="0" bIns="0" rIns="0">
              <a:spAutoFit/>
            </a:bodyPr>
            <a:lstStyle/>
            <a:p>
              <a:pPr algn="ctr">
                <a:lnSpc>
                  <a:spcPts val="3934"/>
                </a:lnSpc>
              </a:pPr>
              <a:r>
                <a:rPr lang="en-US" sz="3026" b="true">
                  <a:solidFill>
                    <a:srgbClr val="000000"/>
                  </a:solidFill>
                  <a:latin typeface="Garet Bold"/>
                  <a:ea typeface="Garet Bold"/>
                  <a:cs typeface="Garet Bold"/>
                  <a:sym typeface="Garet Bold"/>
                </a:rPr>
                <a:t>  BIG </a:t>
              </a:r>
            </a:p>
            <a:p>
              <a:pPr algn="ctr">
                <a:lnSpc>
                  <a:spcPts val="3934"/>
                </a:lnSpc>
              </a:pPr>
              <a:r>
                <a:rPr lang="en-US" b="true" sz="3026">
                  <a:solidFill>
                    <a:srgbClr val="000000"/>
                  </a:solidFill>
                  <a:latin typeface="Garet Bold"/>
                  <a:ea typeface="Garet Bold"/>
                  <a:cs typeface="Garet Bold"/>
                  <a:sym typeface="Garet Bold"/>
                </a:rPr>
                <a:t>DATA</a:t>
              </a:r>
            </a:p>
          </p:txBody>
        </p:sp>
        <p:sp>
          <p:nvSpPr>
            <p:cNvPr name="TextBox 16" id="16"/>
            <p:cNvSpPr txBox="true"/>
            <p:nvPr/>
          </p:nvSpPr>
          <p:spPr>
            <a:xfrm rot="0">
              <a:off x="0" y="270077"/>
              <a:ext cx="2982439" cy="1357218"/>
            </a:xfrm>
            <a:prstGeom prst="rect">
              <a:avLst/>
            </a:prstGeom>
          </p:spPr>
          <p:txBody>
            <a:bodyPr anchor="t" rtlCol="false" tIns="0" lIns="0" bIns="0" rIns="0">
              <a:spAutoFit/>
            </a:bodyPr>
            <a:lstStyle/>
            <a:p>
              <a:pPr algn="ctr">
                <a:lnSpc>
                  <a:spcPts val="4174"/>
                </a:lnSpc>
              </a:pPr>
              <a:r>
                <a:rPr lang="en-US" sz="2981" b="true">
                  <a:solidFill>
                    <a:srgbClr val="000000"/>
                  </a:solidFill>
                  <a:latin typeface="Garet Bold"/>
                  <a:ea typeface="Garet Bold"/>
                  <a:cs typeface="Garet Bold"/>
                  <a:sym typeface="Garet Bold"/>
                </a:rPr>
                <a:t>Data</a:t>
              </a:r>
            </a:p>
            <a:p>
              <a:pPr algn="ctr">
                <a:lnSpc>
                  <a:spcPts val="4174"/>
                </a:lnSpc>
                <a:spcBef>
                  <a:spcPct val="0"/>
                </a:spcBef>
              </a:pPr>
              <a:r>
                <a:rPr lang="en-US" b="true" sz="2981">
                  <a:solidFill>
                    <a:srgbClr val="000000"/>
                  </a:solidFill>
                  <a:latin typeface="Garet Bold"/>
                  <a:ea typeface="Garet Bold"/>
                  <a:cs typeface="Garet Bold"/>
                  <a:sym typeface="Garet Bold"/>
                </a:rPr>
                <a:t>Storage</a:t>
              </a:r>
            </a:p>
          </p:txBody>
        </p:sp>
        <p:sp>
          <p:nvSpPr>
            <p:cNvPr name="TextBox 17" id="17"/>
            <p:cNvSpPr txBox="true"/>
            <p:nvPr/>
          </p:nvSpPr>
          <p:spPr>
            <a:xfrm rot="0">
              <a:off x="47186" y="2658219"/>
              <a:ext cx="2982439" cy="1357218"/>
            </a:xfrm>
            <a:prstGeom prst="rect">
              <a:avLst/>
            </a:prstGeom>
          </p:spPr>
          <p:txBody>
            <a:bodyPr anchor="t" rtlCol="false" tIns="0" lIns="0" bIns="0" rIns="0">
              <a:spAutoFit/>
            </a:bodyPr>
            <a:lstStyle/>
            <a:p>
              <a:pPr algn="ctr">
                <a:lnSpc>
                  <a:spcPts val="4174"/>
                </a:lnSpc>
              </a:pPr>
              <a:r>
                <a:rPr lang="en-US" sz="2981" b="true">
                  <a:solidFill>
                    <a:srgbClr val="000000"/>
                  </a:solidFill>
                  <a:latin typeface="Garet Bold"/>
                  <a:ea typeface="Garet Bold"/>
                  <a:cs typeface="Garet Bold"/>
                  <a:sym typeface="Garet Bold"/>
                </a:rPr>
                <a:t>Data</a:t>
              </a:r>
            </a:p>
            <a:p>
              <a:pPr algn="ctr">
                <a:lnSpc>
                  <a:spcPts val="4174"/>
                </a:lnSpc>
                <a:spcBef>
                  <a:spcPct val="0"/>
                </a:spcBef>
              </a:pPr>
              <a:r>
                <a:rPr lang="en-US" b="true" sz="2981">
                  <a:solidFill>
                    <a:srgbClr val="000000"/>
                  </a:solidFill>
                  <a:latin typeface="Garet Bold"/>
                  <a:ea typeface="Garet Bold"/>
                  <a:cs typeface="Garet Bold"/>
                  <a:sym typeface="Garet Bold"/>
                </a:rPr>
                <a:t>Analytics</a:t>
              </a:r>
            </a:p>
          </p:txBody>
        </p:sp>
        <p:sp>
          <p:nvSpPr>
            <p:cNvPr name="TextBox 18" id="18"/>
            <p:cNvSpPr txBox="true"/>
            <p:nvPr/>
          </p:nvSpPr>
          <p:spPr>
            <a:xfrm rot="0">
              <a:off x="7837961" y="270077"/>
              <a:ext cx="2982439" cy="1357218"/>
            </a:xfrm>
            <a:prstGeom prst="rect">
              <a:avLst/>
            </a:prstGeom>
          </p:spPr>
          <p:txBody>
            <a:bodyPr anchor="t" rtlCol="false" tIns="0" lIns="0" bIns="0" rIns="0">
              <a:spAutoFit/>
            </a:bodyPr>
            <a:lstStyle/>
            <a:p>
              <a:pPr algn="ctr">
                <a:lnSpc>
                  <a:spcPts val="4174"/>
                </a:lnSpc>
              </a:pPr>
              <a:r>
                <a:rPr lang="en-US" sz="2981" b="true">
                  <a:solidFill>
                    <a:srgbClr val="000000"/>
                  </a:solidFill>
                  <a:latin typeface="Garet Bold"/>
                  <a:ea typeface="Garet Bold"/>
                  <a:cs typeface="Garet Bold"/>
                  <a:sym typeface="Garet Bold"/>
                </a:rPr>
                <a:t>Data</a:t>
              </a:r>
            </a:p>
            <a:p>
              <a:pPr algn="ctr">
                <a:lnSpc>
                  <a:spcPts val="4174"/>
                </a:lnSpc>
                <a:spcBef>
                  <a:spcPct val="0"/>
                </a:spcBef>
              </a:pPr>
              <a:r>
                <a:rPr lang="en-US" b="true" sz="2981">
                  <a:solidFill>
                    <a:srgbClr val="000000"/>
                  </a:solidFill>
                  <a:latin typeface="Garet Bold"/>
                  <a:ea typeface="Garet Bold"/>
                  <a:cs typeface="Garet Bold"/>
                  <a:sym typeface="Garet Bold"/>
                </a:rPr>
                <a:t>Mining</a:t>
              </a:r>
            </a:p>
          </p:txBody>
        </p:sp>
        <p:sp>
          <p:nvSpPr>
            <p:cNvPr name="TextBox 19" id="19"/>
            <p:cNvSpPr txBox="true"/>
            <p:nvPr/>
          </p:nvSpPr>
          <p:spPr>
            <a:xfrm rot="0">
              <a:off x="8042792" y="2749587"/>
              <a:ext cx="2572778" cy="1010219"/>
            </a:xfrm>
            <a:prstGeom prst="rect">
              <a:avLst/>
            </a:prstGeom>
          </p:spPr>
          <p:txBody>
            <a:bodyPr anchor="t" rtlCol="false" tIns="0" lIns="0" bIns="0" rIns="0">
              <a:spAutoFit/>
            </a:bodyPr>
            <a:lstStyle/>
            <a:p>
              <a:pPr algn="ctr">
                <a:lnSpc>
                  <a:spcPts val="3120"/>
                </a:lnSpc>
              </a:pPr>
              <a:r>
                <a:rPr lang="en-US" sz="2229" b="true">
                  <a:solidFill>
                    <a:srgbClr val="000000"/>
                  </a:solidFill>
                  <a:latin typeface="Garet Bold"/>
                  <a:ea typeface="Garet Bold"/>
                  <a:cs typeface="Garet Bold"/>
                  <a:sym typeface="Garet Bold"/>
                </a:rPr>
                <a:t>Data</a:t>
              </a:r>
            </a:p>
            <a:p>
              <a:pPr algn="ctr">
                <a:lnSpc>
                  <a:spcPts val="3120"/>
                </a:lnSpc>
                <a:spcBef>
                  <a:spcPct val="0"/>
                </a:spcBef>
              </a:pPr>
              <a:r>
                <a:rPr lang="en-US" b="true" sz="2229">
                  <a:solidFill>
                    <a:srgbClr val="000000"/>
                  </a:solidFill>
                  <a:latin typeface="Garet Bold"/>
                  <a:ea typeface="Garet Bold"/>
                  <a:cs typeface="Garet Bold"/>
                  <a:sym typeface="Garet Bold"/>
                </a:rPr>
                <a:t>Visualization</a:t>
              </a:r>
            </a:p>
          </p:txBody>
        </p:sp>
      </p:grpSp>
      <p:sp>
        <p:nvSpPr>
          <p:cNvPr name="TextBox 20" id="20"/>
          <p:cNvSpPr txBox="true"/>
          <p:nvPr/>
        </p:nvSpPr>
        <p:spPr>
          <a:xfrm rot="0">
            <a:off x="9864870" y="3751822"/>
            <a:ext cx="7394430" cy="3383137"/>
          </a:xfrm>
          <a:prstGeom prst="rect">
            <a:avLst/>
          </a:prstGeom>
        </p:spPr>
        <p:txBody>
          <a:bodyPr anchor="t" rtlCol="false" tIns="0" lIns="0" bIns="0" rIns="0">
            <a:spAutoFit/>
          </a:bodyPr>
          <a:lstStyle/>
          <a:p>
            <a:pPr algn="l">
              <a:lnSpc>
                <a:spcPts val="3418"/>
              </a:lnSpc>
              <a:spcBef>
                <a:spcPct val="0"/>
              </a:spcBef>
            </a:pPr>
            <a:r>
              <a:rPr lang="en-US" sz="2441">
                <a:solidFill>
                  <a:srgbClr val="FFFFFF"/>
                </a:solidFill>
                <a:latin typeface="Garet"/>
                <a:ea typeface="Garet"/>
                <a:cs typeface="Garet"/>
                <a:sym typeface="Garet"/>
              </a:rPr>
              <a:t>Big Data technologies can also be categorized based on their core functions and processes into four key types: Data Storage, Data Mining, Data Analytics, and Data Visualization. Each type addresses a specific phase in the big data lifecycle, from storing raw data to extracting insights and presenting them in a user-friendly manner.</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9144000" y="2458873"/>
            <a:ext cx="7299719" cy="5569291"/>
          </a:xfrm>
          <a:custGeom>
            <a:avLst/>
            <a:gdLst/>
            <a:ahLst/>
            <a:cxnLst/>
            <a:rect r="r" b="b" t="t" l="l"/>
            <a:pathLst>
              <a:path h="5569291" w="7299719">
                <a:moveTo>
                  <a:pt x="0" y="0"/>
                </a:moveTo>
                <a:lnTo>
                  <a:pt x="7299719" y="0"/>
                </a:lnTo>
                <a:lnTo>
                  <a:pt x="7299719" y="5569291"/>
                </a:lnTo>
                <a:lnTo>
                  <a:pt x="0" y="5569291"/>
                </a:lnTo>
                <a:lnTo>
                  <a:pt x="0" y="0"/>
                </a:lnTo>
                <a:close/>
              </a:path>
            </a:pathLst>
          </a:custGeom>
          <a:blipFill>
            <a:blip r:embed="rId4"/>
            <a:stretch>
              <a:fillRect l="-21946" t="0" r="-20994" b="0"/>
            </a:stretch>
          </a:blipFill>
        </p:spPr>
      </p:sp>
      <p:sp>
        <p:nvSpPr>
          <p:cNvPr name="TextBox 10" id="10"/>
          <p:cNvSpPr txBox="true"/>
          <p:nvPr/>
        </p:nvSpPr>
        <p:spPr>
          <a:xfrm rot="0">
            <a:off x="8176617" y="1145776"/>
            <a:ext cx="8564714"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Categorization</a:t>
            </a:r>
          </a:p>
        </p:txBody>
      </p:sp>
      <p:sp>
        <p:nvSpPr>
          <p:cNvPr name="TextBox 11" id="11"/>
          <p:cNvSpPr txBox="true"/>
          <p:nvPr/>
        </p:nvSpPr>
        <p:spPr>
          <a:xfrm rot="0">
            <a:off x="2928856" y="280617"/>
            <a:ext cx="10947151"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Big Data Technologies</a:t>
            </a:r>
          </a:p>
        </p:txBody>
      </p:sp>
      <p:sp>
        <p:nvSpPr>
          <p:cNvPr name="TextBox 12" id="12"/>
          <p:cNvSpPr txBox="true"/>
          <p:nvPr/>
        </p:nvSpPr>
        <p:spPr>
          <a:xfrm rot="0">
            <a:off x="1527488" y="2755309"/>
            <a:ext cx="7955065" cy="563880"/>
          </a:xfrm>
          <a:prstGeom prst="rect">
            <a:avLst/>
          </a:prstGeom>
        </p:spPr>
        <p:txBody>
          <a:bodyPr anchor="t" rtlCol="false" tIns="0" lIns="0" bIns="0" rIns="0">
            <a:spAutoFit/>
          </a:bodyPr>
          <a:lstStyle/>
          <a:p>
            <a:pPr algn="l">
              <a:lnSpc>
                <a:spcPts val="4620"/>
              </a:lnSpc>
              <a:spcBef>
                <a:spcPct val="0"/>
              </a:spcBef>
            </a:pPr>
            <a:r>
              <a:rPr lang="en-US" b="true" sz="3300">
                <a:solidFill>
                  <a:srgbClr val="FFFFFF"/>
                </a:solidFill>
                <a:latin typeface="Garet Bold"/>
                <a:ea typeface="Garet Bold"/>
                <a:cs typeface="Garet Bold"/>
                <a:sym typeface="Garet Bold"/>
              </a:rPr>
              <a:t>DATA STORAGE TECHNOLOGIES</a:t>
            </a:r>
          </a:p>
        </p:txBody>
      </p:sp>
      <p:sp>
        <p:nvSpPr>
          <p:cNvPr name="TextBox 13" id="13"/>
          <p:cNvSpPr txBox="true"/>
          <p:nvPr/>
        </p:nvSpPr>
        <p:spPr>
          <a:xfrm rot="0">
            <a:off x="1269620" y="4050409"/>
            <a:ext cx="7373731" cy="3414607"/>
          </a:xfrm>
          <a:prstGeom prst="rect">
            <a:avLst/>
          </a:prstGeom>
        </p:spPr>
        <p:txBody>
          <a:bodyPr anchor="t" rtlCol="false" tIns="0" lIns="0" bIns="0" rIns="0">
            <a:spAutoFit/>
          </a:bodyPr>
          <a:lstStyle/>
          <a:p>
            <a:pPr algn="l" marL="527157" indent="-263578" lvl="1">
              <a:lnSpc>
                <a:spcPts val="3418"/>
              </a:lnSpc>
              <a:buFont typeface="Arial"/>
              <a:buChar char="•"/>
            </a:pPr>
            <a:r>
              <a:rPr lang="en-US" sz="2441">
                <a:solidFill>
                  <a:srgbClr val="FFFFFF"/>
                </a:solidFill>
                <a:latin typeface="Garet"/>
                <a:ea typeface="Garet"/>
                <a:cs typeface="Garet"/>
                <a:sym typeface="Garet"/>
              </a:rPr>
              <a:t>Data storage tech manages large datasets effectively as big data grows. Scalable, distributed systems are needed.</a:t>
            </a:r>
          </a:p>
          <a:p>
            <a:pPr algn="l">
              <a:lnSpc>
                <a:spcPts val="3418"/>
              </a:lnSpc>
            </a:pPr>
          </a:p>
          <a:p>
            <a:pPr algn="l" marL="527157" indent="-263578" lvl="1">
              <a:lnSpc>
                <a:spcPts val="3418"/>
              </a:lnSpc>
              <a:buFont typeface="Arial"/>
              <a:buChar char="•"/>
            </a:pPr>
            <a:r>
              <a:rPr lang="en-US" sz="2441">
                <a:solidFill>
                  <a:srgbClr val="FFFFFF"/>
                </a:solidFill>
                <a:latin typeface="Garet"/>
                <a:ea typeface="Garet"/>
                <a:cs typeface="Garet"/>
                <a:sym typeface="Garet"/>
              </a:rPr>
              <a:t>Foundation of big data technology: Collect, organize, manage data across systems efficiently.</a:t>
            </a:r>
          </a:p>
          <a:p>
            <a:pPr algn="l">
              <a:lnSpc>
                <a:spcPts val="3418"/>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3924839" y="5332459"/>
            <a:ext cx="11301259" cy="3814175"/>
          </a:xfrm>
          <a:custGeom>
            <a:avLst/>
            <a:gdLst/>
            <a:ahLst/>
            <a:cxnLst/>
            <a:rect r="r" b="b" t="t" l="l"/>
            <a:pathLst>
              <a:path h="3814175" w="11301259">
                <a:moveTo>
                  <a:pt x="0" y="0"/>
                </a:moveTo>
                <a:lnTo>
                  <a:pt x="11301259" y="0"/>
                </a:lnTo>
                <a:lnTo>
                  <a:pt x="11301259" y="3814175"/>
                </a:lnTo>
                <a:lnTo>
                  <a:pt x="0" y="3814175"/>
                </a:lnTo>
                <a:lnTo>
                  <a:pt x="0" y="0"/>
                </a:lnTo>
                <a:close/>
              </a:path>
            </a:pathLst>
          </a:custGeom>
          <a:blipFill>
            <a:blip r:embed="rId4"/>
            <a:stretch>
              <a:fillRect l="0" t="0" r="0" b="0"/>
            </a:stretch>
          </a:blipFill>
        </p:spPr>
      </p:sp>
      <p:grpSp>
        <p:nvGrpSpPr>
          <p:cNvPr name="Group 10" id="10"/>
          <p:cNvGrpSpPr/>
          <p:nvPr/>
        </p:nvGrpSpPr>
        <p:grpSpPr>
          <a:xfrm rot="0">
            <a:off x="2928856" y="404442"/>
            <a:ext cx="13812475" cy="1779517"/>
            <a:chOff x="0" y="0"/>
            <a:chExt cx="18416633" cy="2372690"/>
          </a:xfrm>
        </p:grpSpPr>
        <p:sp>
          <p:nvSpPr>
            <p:cNvPr name="TextBox 11" id="11"/>
            <p:cNvSpPr txBox="true"/>
            <p:nvPr/>
          </p:nvSpPr>
          <p:spPr>
            <a:xfrm rot="0">
              <a:off x="6997015" y="1029721"/>
              <a:ext cx="11419618" cy="1342969"/>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Categorization</a:t>
              </a:r>
            </a:p>
          </p:txBody>
        </p:sp>
        <p:sp>
          <p:nvSpPr>
            <p:cNvPr name="TextBox 12" id="12"/>
            <p:cNvSpPr txBox="true"/>
            <p:nvPr/>
          </p:nvSpPr>
          <p:spPr>
            <a:xfrm rot="0">
              <a:off x="0" y="-123825"/>
              <a:ext cx="14596201" cy="1342969"/>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Big Data Technologies</a:t>
              </a:r>
            </a:p>
          </p:txBody>
        </p:sp>
      </p:grpSp>
      <p:sp>
        <p:nvSpPr>
          <p:cNvPr name="TextBox 13" id="13"/>
          <p:cNvSpPr txBox="true"/>
          <p:nvPr/>
        </p:nvSpPr>
        <p:spPr>
          <a:xfrm rot="0">
            <a:off x="2006782" y="2144071"/>
            <a:ext cx="6683370" cy="563880"/>
          </a:xfrm>
          <a:prstGeom prst="rect">
            <a:avLst/>
          </a:prstGeom>
        </p:spPr>
        <p:txBody>
          <a:bodyPr anchor="t" rtlCol="false" tIns="0" lIns="0" bIns="0" rIns="0">
            <a:spAutoFit/>
          </a:bodyPr>
          <a:lstStyle/>
          <a:p>
            <a:pPr algn="l">
              <a:lnSpc>
                <a:spcPts val="4620"/>
              </a:lnSpc>
            </a:pPr>
            <a:r>
              <a:rPr lang="en-US" b="true" sz="3300">
                <a:solidFill>
                  <a:srgbClr val="FFFFFF"/>
                </a:solidFill>
                <a:latin typeface="Garet Bold"/>
                <a:ea typeface="Garet Bold"/>
                <a:cs typeface="Garet Bold"/>
                <a:sym typeface="Garet Bold"/>
              </a:rPr>
              <a:t>DATA MINING TECHNOLOGIES</a:t>
            </a:r>
          </a:p>
        </p:txBody>
      </p:sp>
      <p:sp>
        <p:nvSpPr>
          <p:cNvPr name="TextBox 14" id="14"/>
          <p:cNvSpPr txBox="true"/>
          <p:nvPr/>
        </p:nvSpPr>
        <p:spPr>
          <a:xfrm rot="0">
            <a:off x="2006782" y="3146101"/>
            <a:ext cx="15137372" cy="1700107"/>
          </a:xfrm>
          <a:prstGeom prst="rect">
            <a:avLst/>
          </a:prstGeom>
        </p:spPr>
        <p:txBody>
          <a:bodyPr anchor="t" rtlCol="false" tIns="0" lIns="0" bIns="0" rIns="0">
            <a:spAutoFit/>
          </a:bodyPr>
          <a:lstStyle/>
          <a:p>
            <a:pPr algn="l">
              <a:lnSpc>
                <a:spcPts val="3418"/>
              </a:lnSpc>
            </a:pPr>
            <a:r>
              <a:rPr lang="en-US" sz="2441">
                <a:solidFill>
                  <a:srgbClr val="FFFFFF"/>
                </a:solidFill>
                <a:latin typeface="Garet"/>
                <a:ea typeface="Garet"/>
                <a:cs typeface="Garet"/>
                <a:sym typeface="Garet"/>
              </a:rPr>
              <a:t>Data mining focuses on extracting hidden patterns, relationships, and useful insights from raw data. This process involves using advanced algorithms to uncover trends that are not immediately apparent, often serving as a precursor to analytics</a:t>
            </a:r>
          </a:p>
          <a:p>
            <a:pPr algn="l">
              <a:lnSpc>
                <a:spcPts val="3418"/>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2458974" y="2604585"/>
            <a:ext cx="4800326" cy="2844638"/>
          </a:xfrm>
          <a:custGeom>
            <a:avLst/>
            <a:gdLst/>
            <a:ahLst/>
            <a:cxnLst/>
            <a:rect r="r" b="b" t="t" l="l"/>
            <a:pathLst>
              <a:path h="2844638" w="4800326">
                <a:moveTo>
                  <a:pt x="0" y="0"/>
                </a:moveTo>
                <a:lnTo>
                  <a:pt x="4800326" y="0"/>
                </a:lnTo>
                <a:lnTo>
                  <a:pt x="4800326" y="2844638"/>
                </a:lnTo>
                <a:lnTo>
                  <a:pt x="0" y="2844638"/>
                </a:lnTo>
                <a:lnTo>
                  <a:pt x="0" y="0"/>
                </a:lnTo>
                <a:close/>
              </a:path>
            </a:pathLst>
          </a:custGeom>
          <a:blipFill>
            <a:blip r:embed="rId4"/>
            <a:stretch>
              <a:fillRect l="0" t="0" r="0" b="0"/>
            </a:stretch>
          </a:blipFill>
        </p:spPr>
      </p:sp>
      <p:sp>
        <p:nvSpPr>
          <p:cNvPr name="Freeform 10" id="10"/>
          <p:cNvSpPr/>
          <p:nvPr/>
        </p:nvSpPr>
        <p:spPr>
          <a:xfrm flipH="false" flipV="false" rot="0">
            <a:off x="6213286" y="4942688"/>
            <a:ext cx="6573773" cy="3604395"/>
          </a:xfrm>
          <a:custGeom>
            <a:avLst/>
            <a:gdLst/>
            <a:ahLst/>
            <a:cxnLst/>
            <a:rect r="r" b="b" t="t" l="l"/>
            <a:pathLst>
              <a:path h="3604395" w="6573773">
                <a:moveTo>
                  <a:pt x="0" y="0"/>
                </a:moveTo>
                <a:lnTo>
                  <a:pt x="6573773" y="0"/>
                </a:lnTo>
                <a:lnTo>
                  <a:pt x="6573773" y="3604395"/>
                </a:lnTo>
                <a:lnTo>
                  <a:pt x="0" y="3604395"/>
                </a:lnTo>
                <a:lnTo>
                  <a:pt x="0" y="0"/>
                </a:lnTo>
                <a:close/>
              </a:path>
            </a:pathLst>
          </a:custGeom>
          <a:blipFill>
            <a:blip r:embed="rId5"/>
            <a:stretch>
              <a:fillRect l="0" t="-15229" r="0" b="-14033"/>
            </a:stretch>
          </a:blipFill>
        </p:spPr>
      </p:sp>
      <p:sp>
        <p:nvSpPr>
          <p:cNvPr name="TextBox 11" id="11"/>
          <p:cNvSpPr txBox="true"/>
          <p:nvPr/>
        </p:nvSpPr>
        <p:spPr>
          <a:xfrm rot="0">
            <a:off x="8176617" y="1145776"/>
            <a:ext cx="8564714"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Categorization</a:t>
            </a:r>
          </a:p>
        </p:txBody>
      </p:sp>
      <p:sp>
        <p:nvSpPr>
          <p:cNvPr name="TextBox 12" id="12"/>
          <p:cNvSpPr txBox="true"/>
          <p:nvPr/>
        </p:nvSpPr>
        <p:spPr>
          <a:xfrm rot="0">
            <a:off x="2928856" y="280617"/>
            <a:ext cx="10947151"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Big Data Technologies</a:t>
            </a:r>
          </a:p>
        </p:txBody>
      </p:sp>
      <p:sp>
        <p:nvSpPr>
          <p:cNvPr name="TextBox 13" id="13"/>
          <p:cNvSpPr txBox="true"/>
          <p:nvPr/>
        </p:nvSpPr>
        <p:spPr>
          <a:xfrm rot="0">
            <a:off x="2391231" y="2537910"/>
            <a:ext cx="3822055" cy="563880"/>
          </a:xfrm>
          <a:prstGeom prst="rect">
            <a:avLst/>
          </a:prstGeom>
        </p:spPr>
        <p:txBody>
          <a:bodyPr anchor="t" rtlCol="false" tIns="0" lIns="0" bIns="0" rIns="0">
            <a:spAutoFit/>
          </a:bodyPr>
          <a:lstStyle/>
          <a:p>
            <a:pPr algn="ctr">
              <a:lnSpc>
                <a:spcPts val="4620"/>
              </a:lnSpc>
              <a:spcBef>
                <a:spcPct val="0"/>
              </a:spcBef>
            </a:pPr>
            <a:r>
              <a:rPr lang="en-US" b="true" sz="3300">
                <a:solidFill>
                  <a:srgbClr val="FFFFFF"/>
                </a:solidFill>
                <a:latin typeface="Garet Bold"/>
                <a:ea typeface="Garet Bold"/>
                <a:cs typeface="Garet Bold"/>
                <a:sym typeface="Garet Bold"/>
              </a:rPr>
              <a:t>DATA ANALYTICS</a:t>
            </a:r>
          </a:p>
        </p:txBody>
      </p:sp>
      <p:sp>
        <p:nvSpPr>
          <p:cNvPr name="TextBox 14" id="14"/>
          <p:cNvSpPr txBox="true"/>
          <p:nvPr/>
        </p:nvSpPr>
        <p:spPr>
          <a:xfrm rot="0">
            <a:off x="1255730" y="3292290"/>
            <a:ext cx="10937010" cy="1271482"/>
          </a:xfrm>
          <a:prstGeom prst="rect">
            <a:avLst/>
          </a:prstGeom>
        </p:spPr>
        <p:txBody>
          <a:bodyPr anchor="t" rtlCol="false" tIns="0" lIns="0" bIns="0" rIns="0">
            <a:spAutoFit/>
          </a:bodyPr>
          <a:lstStyle/>
          <a:p>
            <a:pPr algn="l">
              <a:lnSpc>
                <a:spcPts val="3418"/>
              </a:lnSpc>
              <a:spcBef>
                <a:spcPct val="0"/>
              </a:spcBef>
            </a:pPr>
            <a:r>
              <a:rPr lang="en-US" sz="2441">
                <a:solidFill>
                  <a:srgbClr val="FFFFFF"/>
                </a:solidFill>
                <a:latin typeface="Garet"/>
                <a:ea typeface="Garet"/>
                <a:cs typeface="Garet"/>
                <a:sym typeface="Garet"/>
              </a:rPr>
              <a:t>Data analytics involves processing and analyzing datasets to derive insights and answer specific business questions. It can be further classified into descriptive, predictive, and prescriptive analytics.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4585478" y="5195481"/>
            <a:ext cx="9117044" cy="4062819"/>
          </a:xfrm>
          <a:custGeom>
            <a:avLst/>
            <a:gdLst/>
            <a:ahLst/>
            <a:cxnLst/>
            <a:rect r="r" b="b" t="t" l="l"/>
            <a:pathLst>
              <a:path h="4062819" w="9117044">
                <a:moveTo>
                  <a:pt x="0" y="0"/>
                </a:moveTo>
                <a:lnTo>
                  <a:pt x="9117044" y="0"/>
                </a:lnTo>
                <a:lnTo>
                  <a:pt x="9117044" y="4062819"/>
                </a:lnTo>
                <a:lnTo>
                  <a:pt x="0" y="4062819"/>
                </a:lnTo>
                <a:lnTo>
                  <a:pt x="0" y="0"/>
                </a:lnTo>
                <a:close/>
              </a:path>
            </a:pathLst>
          </a:custGeom>
          <a:blipFill>
            <a:blip r:embed="rId4"/>
            <a:stretch>
              <a:fillRect l="-2594" t="-25200" r="-3516" b="-8738"/>
            </a:stretch>
          </a:blipFill>
        </p:spPr>
      </p:sp>
      <p:sp>
        <p:nvSpPr>
          <p:cNvPr name="TextBox 10" id="10"/>
          <p:cNvSpPr txBox="true"/>
          <p:nvPr/>
        </p:nvSpPr>
        <p:spPr>
          <a:xfrm rot="0">
            <a:off x="8176617" y="1145776"/>
            <a:ext cx="8564714"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Categorization</a:t>
            </a:r>
          </a:p>
        </p:txBody>
      </p:sp>
      <p:sp>
        <p:nvSpPr>
          <p:cNvPr name="TextBox 11" id="11"/>
          <p:cNvSpPr txBox="true"/>
          <p:nvPr/>
        </p:nvSpPr>
        <p:spPr>
          <a:xfrm rot="0">
            <a:off x="2928856" y="280617"/>
            <a:ext cx="10947151"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Big Data Technologies</a:t>
            </a:r>
          </a:p>
        </p:txBody>
      </p:sp>
      <p:sp>
        <p:nvSpPr>
          <p:cNvPr name="TextBox 12" id="12"/>
          <p:cNvSpPr txBox="true"/>
          <p:nvPr/>
        </p:nvSpPr>
        <p:spPr>
          <a:xfrm rot="0">
            <a:off x="2391231" y="2537910"/>
            <a:ext cx="4821245" cy="563880"/>
          </a:xfrm>
          <a:prstGeom prst="rect">
            <a:avLst/>
          </a:prstGeom>
        </p:spPr>
        <p:txBody>
          <a:bodyPr anchor="t" rtlCol="false" tIns="0" lIns="0" bIns="0" rIns="0">
            <a:spAutoFit/>
          </a:bodyPr>
          <a:lstStyle/>
          <a:p>
            <a:pPr algn="ctr">
              <a:lnSpc>
                <a:spcPts val="4620"/>
              </a:lnSpc>
              <a:spcBef>
                <a:spcPct val="0"/>
              </a:spcBef>
            </a:pPr>
            <a:r>
              <a:rPr lang="en-US" b="true" sz="3300">
                <a:solidFill>
                  <a:srgbClr val="FFFFFF"/>
                </a:solidFill>
                <a:latin typeface="Garet Bold"/>
                <a:ea typeface="Garet Bold"/>
                <a:cs typeface="Garet Bold"/>
                <a:sym typeface="Garet Bold"/>
              </a:rPr>
              <a:t>DATA VISUALIZATION</a:t>
            </a:r>
          </a:p>
        </p:txBody>
      </p:sp>
      <p:sp>
        <p:nvSpPr>
          <p:cNvPr name="TextBox 13" id="13"/>
          <p:cNvSpPr txBox="true"/>
          <p:nvPr/>
        </p:nvSpPr>
        <p:spPr>
          <a:xfrm rot="0">
            <a:off x="1763928" y="3274770"/>
            <a:ext cx="14760144" cy="1700107"/>
          </a:xfrm>
          <a:prstGeom prst="rect">
            <a:avLst/>
          </a:prstGeom>
        </p:spPr>
        <p:txBody>
          <a:bodyPr anchor="t" rtlCol="false" tIns="0" lIns="0" bIns="0" rIns="0">
            <a:spAutoFit/>
          </a:bodyPr>
          <a:lstStyle/>
          <a:p>
            <a:pPr algn="l">
              <a:lnSpc>
                <a:spcPts val="3418"/>
              </a:lnSpc>
            </a:pPr>
            <a:r>
              <a:rPr lang="en-US" sz="2441">
                <a:solidFill>
                  <a:srgbClr val="FFFFFF"/>
                </a:solidFill>
                <a:latin typeface="Garet"/>
                <a:ea typeface="Garet"/>
                <a:cs typeface="Garet"/>
                <a:sym typeface="Garet"/>
              </a:rPr>
              <a:t>Data visualization involves representing data insights through charts, graphs, dashboards, and other visual formats. This makes complex data easier to understand and enables decision-makers to grasp trends quickly.</a:t>
            </a:r>
          </a:p>
          <a:p>
            <a:pPr algn="l">
              <a:lnSpc>
                <a:spcPts val="3418"/>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2389697">
            <a:off x="14869287" y="-274925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2088629" y="4433059"/>
            <a:ext cx="3128612" cy="1347710"/>
          </a:xfrm>
          <a:custGeom>
            <a:avLst/>
            <a:gdLst/>
            <a:ahLst/>
            <a:cxnLst/>
            <a:rect r="r" b="b" t="t" l="l"/>
            <a:pathLst>
              <a:path h="1347710" w="3128612">
                <a:moveTo>
                  <a:pt x="0" y="0"/>
                </a:moveTo>
                <a:lnTo>
                  <a:pt x="3128611" y="0"/>
                </a:lnTo>
                <a:lnTo>
                  <a:pt x="3128611" y="1347710"/>
                </a:lnTo>
                <a:lnTo>
                  <a:pt x="0" y="1347710"/>
                </a:lnTo>
                <a:lnTo>
                  <a:pt x="0" y="0"/>
                </a:lnTo>
                <a:close/>
              </a:path>
            </a:pathLst>
          </a:custGeom>
          <a:blipFill>
            <a:blip r:embed="rId5"/>
            <a:stretch>
              <a:fillRect l="0" t="0" r="0" b="0"/>
            </a:stretch>
          </a:blipFill>
        </p:spPr>
      </p:sp>
      <p:sp>
        <p:nvSpPr>
          <p:cNvPr name="Freeform 11" id="11"/>
          <p:cNvSpPr/>
          <p:nvPr/>
        </p:nvSpPr>
        <p:spPr>
          <a:xfrm flipH="false" flipV="false" rot="0">
            <a:off x="5339980" y="3926801"/>
            <a:ext cx="3993133" cy="2246137"/>
          </a:xfrm>
          <a:custGeom>
            <a:avLst/>
            <a:gdLst/>
            <a:ahLst/>
            <a:cxnLst/>
            <a:rect r="r" b="b" t="t" l="l"/>
            <a:pathLst>
              <a:path h="2246137" w="3993133">
                <a:moveTo>
                  <a:pt x="0" y="0"/>
                </a:moveTo>
                <a:lnTo>
                  <a:pt x="3993132" y="0"/>
                </a:lnTo>
                <a:lnTo>
                  <a:pt x="3993132" y="2246137"/>
                </a:lnTo>
                <a:lnTo>
                  <a:pt x="0" y="2246137"/>
                </a:lnTo>
                <a:lnTo>
                  <a:pt x="0" y="0"/>
                </a:lnTo>
                <a:close/>
              </a:path>
            </a:pathLst>
          </a:custGeom>
          <a:blipFill>
            <a:blip r:embed="rId6"/>
            <a:stretch>
              <a:fillRect l="0" t="0" r="0" b="0"/>
            </a:stretch>
          </a:blipFill>
        </p:spPr>
      </p:sp>
      <p:sp>
        <p:nvSpPr>
          <p:cNvPr name="Freeform 12" id="12"/>
          <p:cNvSpPr/>
          <p:nvPr/>
        </p:nvSpPr>
        <p:spPr>
          <a:xfrm flipH="false" flipV="false" rot="0">
            <a:off x="9333112" y="4080473"/>
            <a:ext cx="3753665" cy="2317872"/>
          </a:xfrm>
          <a:custGeom>
            <a:avLst/>
            <a:gdLst/>
            <a:ahLst/>
            <a:cxnLst/>
            <a:rect r="r" b="b" t="t" l="l"/>
            <a:pathLst>
              <a:path h="2317872" w="3753665">
                <a:moveTo>
                  <a:pt x="0" y="0"/>
                </a:moveTo>
                <a:lnTo>
                  <a:pt x="3753665" y="0"/>
                </a:lnTo>
                <a:lnTo>
                  <a:pt x="3753665" y="2317872"/>
                </a:lnTo>
                <a:lnTo>
                  <a:pt x="0" y="2317872"/>
                </a:lnTo>
                <a:lnTo>
                  <a:pt x="0" y="0"/>
                </a:lnTo>
                <a:close/>
              </a:path>
            </a:pathLst>
          </a:custGeom>
          <a:blipFill>
            <a:blip r:embed="rId7"/>
            <a:stretch>
              <a:fillRect l="0" t="0" r="0" b="0"/>
            </a:stretch>
          </a:blipFill>
        </p:spPr>
      </p:sp>
      <p:sp>
        <p:nvSpPr>
          <p:cNvPr name="Freeform 13" id="13"/>
          <p:cNvSpPr/>
          <p:nvPr/>
        </p:nvSpPr>
        <p:spPr>
          <a:xfrm flipH="false" flipV="false" rot="0">
            <a:off x="13610624" y="4241197"/>
            <a:ext cx="2626553" cy="1444322"/>
          </a:xfrm>
          <a:custGeom>
            <a:avLst/>
            <a:gdLst/>
            <a:ahLst/>
            <a:cxnLst/>
            <a:rect r="r" b="b" t="t" l="l"/>
            <a:pathLst>
              <a:path h="1444322" w="2626553">
                <a:moveTo>
                  <a:pt x="0" y="0"/>
                </a:moveTo>
                <a:lnTo>
                  <a:pt x="2626553" y="0"/>
                </a:lnTo>
                <a:lnTo>
                  <a:pt x="2626553" y="1444322"/>
                </a:lnTo>
                <a:lnTo>
                  <a:pt x="0" y="1444322"/>
                </a:lnTo>
                <a:lnTo>
                  <a:pt x="0" y="0"/>
                </a:lnTo>
                <a:close/>
              </a:path>
            </a:pathLst>
          </a:custGeom>
          <a:blipFill>
            <a:blip r:embed="rId8"/>
            <a:stretch>
              <a:fillRect l="0" t="-32481" r="0" b="-49372"/>
            </a:stretch>
          </a:blipFill>
        </p:spPr>
      </p:sp>
      <p:sp>
        <p:nvSpPr>
          <p:cNvPr name="Freeform 14" id="14"/>
          <p:cNvSpPr/>
          <p:nvPr/>
        </p:nvSpPr>
        <p:spPr>
          <a:xfrm flipH="false" flipV="false" rot="0">
            <a:off x="5865241" y="6585401"/>
            <a:ext cx="3278759" cy="1237732"/>
          </a:xfrm>
          <a:custGeom>
            <a:avLst/>
            <a:gdLst/>
            <a:ahLst/>
            <a:cxnLst/>
            <a:rect r="r" b="b" t="t" l="l"/>
            <a:pathLst>
              <a:path h="1237732" w="3278759">
                <a:moveTo>
                  <a:pt x="0" y="0"/>
                </a:moveTo>
                <a:lnTo>
                  <a:pt x="3278759" y="0"/>
                </a:lnTo>
                <a:lnTo>
                  <a:pt x="3278759" y="1237731"/>
                </a:lnTo>
                <a:lnTo>
                  <a:pt x="0" y="1237731"/>
                </a:lnTo>
                <a:lnTo>
                  <a:pt x="0" y="0"/>
                </a:lnTo>
                <a:close/>
              </a:path>
            </a:pathLst>
          </a:custGeom>
          <a:blipFill>
            <a:blip r:embed="rId9"/>
            <a:stretch>
              <a:fillRect l="0" t="0" r="0" b="0"/>
            </a:stretch>
          </a:blipFill>
        </p:spPr>
      </p:sp>
      <p:sp>
        <p:nvSpPr>
          <p:cNvPr name="Freeform 15" id="15"/>
          <p:cNvSpPr/>
          <p:nvPr/>
        </p:nvSpPr>
        <p:spPr>
          <a:xfrm flipH="false" flipV="false" rot="0">
            <a:off x="1628026" y="6736172"/>
            <a:ext cx="3625034" cy="1279435"/>
          </a:xfrm>
          <a:custGeom>
            <a:avLst/>
            <a:gdLst/>
            <a:ahLst/>
            <a:cxnLst/>
            <a:rect r="r" b="b" t="t" l="l"/>
            <a:pathLst>
              <a:path h="1279435" w="3625034">
                <a:moveTo>
                  <a:pt x="0" y="0"/>
                </a:moveTo>
                <a:lnTo>
                  <a:pt x="3625034" y="0"/>
                </a:lnTo>
                <a:lnTo>
                  <a:pt x="3625034" y="1279435"/>
                </a:lnTo>
                <a:lnTo>
                  <a:pt x="0" y="1279435"/>
                </a:lnTo>
                <a:lnTo>
                  <a:pt x="0" y="0"/>
                </a:lnTo>
                <a:close/>
              </a:path>
            </a:pathLst>
          </a:custGeom>
          <a:blipFill>
            <a:blip r:embed="rId10"/>
            <a:stretch>
              <a:fillRect l="0" t="-37272" r="0" b="-51496"/>
            </a:stretch>
          </a:blipFill>
        </p:spPr>
      </p:sp>
      <p:sp>
        <p:nvSpPr>
          <p:cNvPr name="Freeform 16" id="16"/>
          <p:cNvSpPr/>
          <p:nvPr/>
        </p:nvSpPr>
        <p:spPr>
          <a:xfrm flipH="false" flipV="false" rot="0">
            <a:off x="9761226" y="6812574"/>
            <a:ext cx="3584797" cy="1279435"/>
          </a:xfrm>
          <a:custGeom>
            <a:avLst/>
            <a:gdLst/>
            <a:ahLst/>
            <a:cxnLst/>
            <a:rect r="r" b="b" t="t" l="l"/>
            <a:pathLst>
              <a:path h="1279435" w="3584797">
                <a:moveTo>
                  <a:pt x="0" y="0"/>
                </a:moveTo>
                <a:lnTo>
                  <a:pt x="3584797" y="0"/>
                </a:lnTo>
                <a:lnTo>
                  <a:pt x="3584797" y="1279436"/>
                </a:lnTo>
                <a:lnTo>
                  <a:pt x="0" y="1279436"/>
                </a:lnTo>
                <a:lnTo>
                  <a:pt x="0" y="0"/>
                </a:lnTo>
                <a:close/>
              </a:path>
            </a:pathLst>
          </a:custGeom>
          <a:blipFill>
            <a:blip r:embed="rId11"/>
            <a:stretch>
              <a:fillRect l="0" t="-24774" r="0" b="-24774"/>
            </a:stretch>
          </a:blipFill>
        </p:spPr>
      </p:sp>
      <p:sp>
        <p:nvSpPr>
          <p:cNvPr name="Freeform 17" id="17"/>
          <p:cNvSpPr/>
          <p:nvPr/>
        </p:nvSpPr>
        <p:spPr>
          <a:xfrm flipH="false" flipV="false" rot="0">
            <a:off x="13610624" y="6585401"/>
            <a:ext cx="2256522" cy="2128145"/>
          </a:xfrm>
          <a:custGeom>
            <a:avLst/>
            <a:gdLst/>
            <a:ahLst/>
            <a:cxnLst/>
            <a:rect r="r" b="b" t="t" l="l"/>
            <a:pathLst>
              <a:path h="2128145" w="2256522">
                <a:moveTo>
                  <a:pt x="0" y="0"/>
                </a:moveTo>
                <a:lnTo>
                  <a:pt x="2256522" y="0"/>
                </a:lnTo>
                <a:lnTo>
                  <a:pt x="2256522" y="2128145"/>
                </a:lnTo>
                <a:lnTo>
                  <a:pt x="0" y="2128145"/>
                </a:lnTo>
                <a:lnTo>
                  <a:pt x="0" y="0"/>
                </a:lnTo>
                <a:close/>
              </a:path>
            </a:pathLst>
          </a:custGeom>
          <a:blipFill>
            <a:blip r:embed="rId12"/>
            <a:stretch>
              <a:fillRect l="-30950" t="0" r="-38978" b="0"/>
            </a:stretch>
          </a:blipFill>
        </p:spPr>
      </p:sp>
      <p:sp>
        <p:nvSpPr>
          <p:cNvPr name="TextBox 18" id="18"/>
          <p:cNvSpPr txBox="true"/>
          <p:nvPr/>
        </p:nvSpPr>
        <p:spPr>
          <a:xfrm rot="0">
            <a:off x="5339980" y="1136122"/>
            <a:ext cx="10102851"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F6E0F5"/>
                </a:solidFill>
                <a:latin typeface="Garet Bold"/>
                <a:ea typeface="Garet Bold"/>
                <a:cs typeface="Garet Bold"/>
                <a:sym typeface="Garet Bold"/>
              </a:rPr>
              <a:t>by leading companies</a:t>
            </a:r>
          </a:p>
        </p:txBody>
      </p:sp>
      <p:sp>
        <p:nvSpPr>
          <p:cNvPr name="TextBox 19" id="19"/>
          <p:cNvSpPr txBox="true"/>
          <p:nvPr/>
        </p:nvSpPr>
        <p:spPr>
          <a:xfrm rot="0">
            <a:off x="2088629" y="299667"/>
            <a:ext cx="10583944"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A280EC"/>
                </a:solidFill>
                <a:latin typeface="Garet Bold"/>
                <a:ea typeface="Garet Bold"/>
                <a:cs typeface="Garet Bold"/>
                <a:sym typeface="Garet Bold"/>
              </a:rPr>
              <a:t>Real-world use cases</a:t>
            </a:r>
          </a:p>
        </p:txBody>
      </p:sp>
      <p:sp>
        <p:nvSpPr>
          <p:cNvPr name="TextBox 20" id="20"/>
          <p:cNvSpPr txBox="true"/>
          <p:nvPr/>
        </p:nvSpPr>
        <p:spPr>
          <a:xfrm rot="0">
            <a:off x="2429261" y="2411248"/>
            <a:ext cx="11929524" cy="1989455"/>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FFFFFF"/>
                </a:solidFill>
                <a:latin typeface="Garet"/>
                <a:ea typeface="Garet"/>
                <a:cs typeface="Garet"/>
                <a:sym typeface="Garet"/>
              </a:rPr>
              <a:t>Big data technologies play a critical role across many industries, driving innovation, optimizing operations, and enabling smarter decision-making.</a:t>
            </a:r>
          </a:p>
          <a:p>
            <a:pPr algn="just">
              <a:lnSpc>
                <a:spcPts val="3220"/>
              </a:lnSpc>
            </a:pPr>
            <a:r>
              <a:rPr lang="en-US" sz="2300">
                <a:solidFill>
                  <a:srgbClr val="FFFFFF"/>
                </a:solidFill>
                <a:latin typeface="Garet"/>
                <a:ea typeface="Garet"/>
                <a:cs typeface="Garet"/>
                <a:sym typeface="Garet"/>
              </a:rPr>
              <a:t> </a:t>
            </a:r>
          </a:p>
          <a:p>
            <a:pPr algn="just" marL="496571" indent="-248285" lvl="1">
              <a:lnSpc>
                <a:spcPts val="3220"/>
              </a:lnSpc>
              <a:buFont typeface="Arial"/>
              <a:buChar char="•"/>
            </a:pPr>
            <a:r>
              <a:rPr lang="en-US" sz="2300">
                <a:solidFill>
                  <a:srgbClr val="FFFFFF"/>
                </a:solidFill>
                <a:latin typeface="Garet"/>
                <a:ea typeface="Garet"/>
                <a:cs typeface="Garet"/>
                <a:sym typeface="Garet"/>
              </a:rPr>
              <a:t>Many leading companies and big corporations leverage various Big Data technologies to handle their vast data and analytics needs.</a:t>
            </a:r>
          </a:p>
        </p:txBody>
      </p:sp>
      <p:sp>
        <p:nvSpPr>
          <p:cNvPr name="TextBox 21" id="21"/>
          <p:cNvSpPr txBox="true"/>
          <p:nvPr/>
        </p:nvSpPr>
        <p:spPr>
          <a:xfrm rot="0">
            <a:off x="1551923" y="5637894"/>
            <a:ext cx="4202023" cy="789305"/>
          </a:xfrm>
          <a:prstGeom prst="rect">
            <a:avLst/>
          </a:prstGeom>
        </p:spPr>
        <p:txBody>
          <a:bodyPr anchor="t" rtlCol="false" tIns="0" lIns="0" bIns="0" rIns="0">
            <a:spAutoFit/>
          </a:bodyPr>
          <a:lstStyle/>
          <a:p>
            <a:pPr algn="ctr">
              <a:lnSpc>
                <a:spcPts val="3220"/>
              </a:lnSpc>
            </a:pPr>
            <a:r>
              <a:rPr lang="en-US" sz="2300">
                <a:solidFill>
                  <a:srgbClr val="FFFFFF"/>
                </a:solidFill>
                <a:latin typeface="Garet"/>
                <a:ea typeface="Garet"/>
                <a:cs typeface="Garet"/>
                <a:sym typeface="Garet"/>
              </a:rPr>
              <a:t>Apache Hadoop</a:t>
            </a:r>
          </a:p>
          <a:p>
            <a:pPr algn="ctr">
              <a:lnSpc>
                <a:spcPts val="3220"/>
              </a:lnSpc>
            </a:pPr>
            <a:r>
              <a:rPr lang="en-US" sz="2300">
                <a:solidFill>
                  <a:srgbClr val="FFFFFF"/>
                </a:solidFill>
                <a:latin typeface="Garet"/>
                <a:ea typeface="Garet"/>
                <a:cs typeface="Garet"/>
                <a:sym typeface="Garet"/>
              </a:rPr>
              <a:t> &amp; BigQuery</a:t>
            </a:r>
          </a:p>
        </p:txBody>
      </p:sp>
      <p:sp>
        <p:nvSpPr>
          <p:cNvPr name="TextBox 22" id="22"/>
          <p:cNvSpPr txBox="true"/>
          <p:nvPr/>
        </p:nvSpPr>
        <p:spPr>
          <a:xfrm rot="0">
            <a:off x="5004848" y="5637894"/>
            <a:ext cx="4202023" cy="789305"/>
          </a:xfrm>
          <a:prstGeom prst="rect">
            <a:avLst/>
          </a:prstGeom>
        </p:spPr>
        <p:txBody>
          <a:bodyPr anchor="t" rtlCol="false" tIns="0" lIns="0" bIns="0" rIns="0">
            <a:spAutoFit/>
          </a:bodyPr>
          <a:lstStyle/>
          <a:p>
            <a:pPr algn="ctr">
              <a:lnSpc>
                <a:spcPts val="3220"/>
              </a:lnSpc>
            </a:pPr>
            <a:r>
              <a:rPr lang="en-US" sz="2300">
                <a:solidFill>
                  <a:srgbClr val="FFFFFF"/>
                </a:solidFill>
                <a:latin typeface="Garet"/>
                <a:ea typeface="Garet"/>
                <a:cs typeface="Garet"/>
                <a:sym typeface="Garet"/>
              </a:rPr>
              <a:t>Apache Hive </a:t>
            </a:r>
          </a:p>
          <a:p>
            <a:pPr algn="ctr">
              <a:lnSpc>
                <a:spcPts val="3220"/>
              </a:lnSpc>
            </a:pPr>
            <a:r>
              <a:rPr lang="en-US" sz="2300">
                <a:solidFill>
                  <a:srgbClr val="FFFFFF"/>
                </a:solidFill>
                <a:latin typeface="Garet"/>
                <a:ea typeface="Garet"/>
                <a:cs typeface="Garet"/>
                <a:sym typeface="Garet"/>
              </a:rPr>
              <a:t>&amp; Presto</a:t>
            </a:r>
          </a:p>
        </p:txBody>
      </p:sp>
      <p:sp>
        <p:nvSpPr>
          <p:cNvPr name="TextBox 23" id="23"/>
          <p:cNvSpPr txBox="true"/>
          <p:nvPr/>
        </p:nvSpPr>
        <p:spPr>
          <a:xfrm rot="0">
            <a:off x="9144000" y="5837919"/>
            <a:ext cx="4202023" cy="789305"/>
          </a:xfrm>
          <a:prstGeom prst="rect">
            <a:avLst/>
          </a:prstGeom>
        </p:spPr>
        <p:txBody>
          <a:bodyPr anchor="t" rtlCol="false" tIns="0" lIns="0" bIns="0" rIns="0">
            <a:spAutoFit/>
          </a:bodyPr>
          <a:lstStyle/>
          <a:p>
            <a:pPr algn="ctr">
              <a:lnSpc>
                <a:spcPts val="3220"/>
              </a:lnSpc>
            </a:pPr>
            <a:r>
              <a:rPr lang="en-US" sz="2300">
                <a:solidFill>
                  <a:srgbClr val="FFFFFF"/>
                </a:solidFill>
                <a:latin typeface="Garet"/>
                <a:ea typeface="Garet"/>
                <a:cs typeface="Garet"/>
                <a:sym typeface="Garet"/>
              </a:rPr>
              <a:t>Redshift, DynamoDB,</a:t>
            </a:r>
          </a:p>
          <a:p>
            <a:pPr algn="ctr">
              <a:lnSpc>
                <a:spcPts val="3220"/>
              </a:lnSpc>
            </a:pPr>
            <a:r>
              <a:rPr lang="en-US" sz="2300">
                <a:solidFill>
                  <a:srgbClr val="FFFFFF"/>
                </a:solidFill>
                <a:latin typeface="Garet"/>
                <a:ea typeface="Garet"/>
                <a:cs typeface="Garet"/>
                <a:sym typeface="Garet"/>
              </a:rPr>
              <a:t> and EMR</a:t>
            </a:r>
          </a:p>
        </p:txBody>
      </p:sp>
      <p:sp>
        <p:nvSpPr>
          <p:cNvPr name="TextBox 24" id="24"/>
          <p:cNvSpPr txBox="true"/>
          <p:nvPr/>
        </p:nvSpPr>
        <p:spPr>
          <a:xfrm rot="0">
            <a:off x="12822889" y="5609040"/>
            <a:ext cx="4202023" cy="789305"/>
          </a:xfrm>
          <a:prstGeom prst="rect">
            <a:avLst/>
          </a:prstGeom>
        </p:spPr>
        <p:txBody>
          <a:bodyPr anchor="t" rtlCol="false" tIns="0" lIns="0" bIns="0" rIns="0">
            <a:spAutoFit/>
          </a:bodyPr>
          <a:lstStyle/>
          <a:p>
            <a:pPr algn="ctr">
              <a:lnSpc>
                <a:spcPts val="3220"/>
              </a:lnSpc>
            </a:pPr>
            <a:r>
              <a:rPr lang="en-US" sz="2300">
                <a:solidFill>
                  <a:srgbClr val="FFFFFF"/>
                </a:solidFill>
                <a:latin typeface="Garet"/>
                <a:ea typeface="Garet"/>
                <a:cs typeface="Garet"/>
                <a:sym typeface="Garet"/>
              </a:rPr>
              <a:t>Apache Cassandra &amp; Apache Flink</a:t>
            </a:r>
          </a:p>
        </p:txBody>
      </p:sp>
      <p:sp>
        <p:nvSpPr>
          <p:cNvPr name="TextBox 25" id="25"/>
          <p:cNvSpPr txBox="true"/>
          <p:nvPr/>
        </p:nvSpPr>
        <p:spPr>
          <a:xfrm rot="0">
            <a:off x="1339531" y="7926278"/>
            <a:ext cx="4202023" cy="789305"/>
          </a:xfrm>
          <a:prstGeom prst="rect">
            <a:avLst/>
          </a:prstGeom>
        </p:spPr>
        <p:txBody>
          <a:bodyPr anchor="t" rtlCol="false" tIns="0" lIns="0" bIns="0" rIns="0">
            <a:spAutoFit/>
          </a:bodyPr>
          <a:lstStyle/>
          <a:p>
            <a:pPr algn="ctr">
              <a:lnSpc>
                <a:spcPts val="3220"/>
              </a:lnSpc>
            </a:pPr>
            <a:r>
              <a:rPr lang="en-US" sz="2300">
                <a:solidFill>
                  <a:srgbClr val="FFFFFF"/>
                </a:solidFill>
                <a:latin typeface="Garet"/>
                <a:ea typeface="Garet"/>
                <a:cs typeface="Garet"/>
                <a:sym typeface="Garet"/>
              </a:rPr>
              <a:t> Apache Kafka &amp; </a:t>
            </a:r>
          </a:p>
          <a:p>
            <a:pPr algn="ctr">
              <a:lnSpc>
                <a:spcPts val="3220"/>
              </a:lnSpc>
            </a:pPr>
            <a:r>
              <a:rPr lang="en-US" sz="2300">
                <a:solidFill>
                  <a:srgbClr val="FFFFFF"/>
                </a:solidFill>
                <a:latin typeface="Garet"/>
                <a:ea typeface="Garet"/>
                <a:cs typeface="Garet"/>
                <a:sym typeface="Garet"/>
              </a:rPr>
              <a:t>Apache Samza</a:t>
            </a:r>
          </a:p>
        </p:txBody>
      </p:sp>
      <p:sp>
        <p:nvSpPr>
          <p:cNvPr name="TextBox 26" id="26"/>
          <p:cNvSpPr txBox="true"/>
          <p:nvPr/>
        </p:nvSpPr>
        <p:spPr>
          <a:xfrm rot="0">
            <a:off x="5403609" y="8126303"/>
            <a:ext cx="4202023" cy="389255"/>
          </a:xfrm>
          <a:prstGeom prst="rect">
            <a:avLst/>
          </a:prstGeom>
        </p:spPr>
        <p:txBody>
          <a:bodyPr anchor="t" rtlCol="false" tIns="0" lIns="0" bIns="0" rIns="0">
            <a:spAutoFit/>
          </a:bodyPr>
          <a:lstStyle/>
          <a:p>
            <a:pPr algn="ctr">
              <a:lnSpc>
                <a:spcPts val="3220"/>
              </a:lnSpc>
            </a:pPr>
            <a:r>
              <a:rPr lang="en-US" sz="2300">
                <a:solidFill>
                  <a:srgbClr val="FFFFFF"/>
                </a:solidFill>
                <a:latin typeface="Garet"/>
                <a:ea typeface="Garet"/>
                <a:cs typeface="Garet"/>
                <a:sym typeface="Garet"/>
              </a:rPr>
              <a:t>MaxCompute and Flink</a:t>
            </a:r>
          </a:p>
        </p:txBody>
      </p:sp>
      <p:sp>
        <p:nvSpPr>
          <p:cNvPr name="TextBox 27" id="27"/>
          <p:cNvSpPr txBox="true"/>
          <p:nvPr/>
        </p:nvSpPr>
        <p:spPr>
          <a:xfrm rot="0">
            <a:off x="9529819" y="7926278"/>
            <a:ext cx="4202023" cy="789305"/>
          </a:xfrm>
          <a:prstGeom prst="rect">
            <a:avLst/>
          </a:prstGeom>
        </p:spPr>
        <p:txBody>
          <a:bodyPr anchor="t" rtlCol="false" tIns="0" lIns="0" bIns="0" rIns="0">
            <a:spAutoFit/>
          </a:bodyPr>
          <a:lstStyle/>
          <a:p>
            <a:pPr algn="ctr">
              <a:lnSpc>
                <a:spcPts val="3220"/>
              </a:lnSpc>
            </a:pPr>
            <a:r>
              <a:rPr lang="en-US" sz="2300">
                <a:solidFill>
                  <a:srgbClr val="FFFFFF"/>
                </a:solidFill>
                <a:latin typeface="Garet"/>
                <a:ea typeface="Garet"/>
                <a:cs typeface="Garet"/>
                <a:sym typeface="Garet"/>
              </a:rPr>
              <a:t>Power BI and </a:t>
            </a:r>
          </a:p>
          <a:p>
            <a:pPr algn="ctr">
              <a:lnSpc>
                <a:spcPts val="3220"/>
              </a:lnSpc>
            </a:pPr>
            <a:r>
              <a:rPr lang="en-US" sz="2300">
                <a:solidFill>
                  <a:srgbClr val="FFFFFF"/>
                </a:solidFill>
                <a:latin typeface="Garet"/>
                <a:ea typeface="Garet"/>
                <a:cs typeface="Garet"/>
                <a:sym typeface="Garet"/>
              </a:rPr>
              <a:t>Azure Cosmos DB</a:t>
            </a:r>
          </a:p>
        </p:txBody>
      </p:sp>
      <p:sp>
        <p:nvSpPr>
          <p:cNvPr name="TextBox 28" id="28"/>
          <p:cNvSpPr txBox="true"/>
          <p:nvPr/>
        </p:nvSpPr>
        <p:spPr>
          <a:xfrm rot="0">
            <a:off x="15021811" y="7555438"/>
            <a:ext cx="2430733" cy="789305"/>
          </a:xfrm>
          <a:prstGeom prst="rect">
            <a:avLst/>
          </a:prstGeom>
        </p:spPr>
        <p:txBody>
          <a:bodyPr anchor="t" rtlCol="false" tIns="0" lIns="0" bIns="0" rIns="0">
            <a:spAutoFit/>
          </a:bodyPr>
          <a:lstStyle/>
          <a:p>
            <a:pPr algn="ctr">
              <a:lnSpc>
                <a:spcPts val="3220"/>
              </a:lnSpc>
            </a:pPr>
            <a:r>
              <a:rPr lang="en-US" sz="2300">
                <a:solidFill>
                  <a:srgbClr val="FFFFFF"/>
                </a:solidFill>
                <a:latin typeface="Garet"/>
                <a:ea typeface="Garet"/>
                <a:cs typeface="Garet"/>
                <a:sym typeface="Garet"/>
              </a:rPr>
              <a:t>Apache Spark </a:t>
            </a:r>
          </a:p>
          <a:p>
            <a:pPr algn="ctr">
              <a:lnSpc>
                <a:spcPts val="3220"/>
              </a:lnSpc>
            </a:pPr>
            <a:r>
              <a:rPr lang="en-US" sz="2300">
                <a:solidFill>
                  <a:srgbClr val="FFFFFF"/>
                </a:solidFill>
                <a:latin typeface="Garet"/>
                <a:ea typeface="Garet"/>
                <a:cs typeface="Garet"/>
                <a:sym typeface="Garet"/>
              </a:rPr>
              <a:t>&amp; Hadoop</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2389697">
            <a:off x="15073667" y="-308610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6174836" y="496143"/>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456924" y="3573153"/>
            <a:ext cx="5721482" cy="3218333"/>
          </a:xfrm>
          <a:custGeom>
            <a:avLst/>
            <a:gdLst/>
            <a:ahLst/>
            <a:cxnLst/>
            <a:rect r="r" b="b" t="t" l="l"/>
            <a:pathLst>
              <a:path h="3218333" w="5721482">
                <a:moveTo>
                  <a:pt x="0" y="0"/>
                </a:moveTo>
                <a:lnTo>
                  <a:pt x="5721482" y="0"/>
                </a:lnTo>
                <a:lnTo>
                  <a:pt x="5721482" y="3218333"/>
                </a:lnTo>
                <a:lnTo>
                  <a:pt x="0" y="3218333"/>
                </a:lnTo>
                <a:lnTo>
                  <a:pt x="0" y="0"/>
                </a:lnTo>
                <a:close/>
              </a:path>
            </a:pathLst>
          </a:custGeom>
          <a:blipFill>
            <a:blip r:embed="rId5"/>
            <a:stretch>
              <a:fillRect l="0" t="0" r="0" b="0"/>
            </a:stretch>
          </a:blipFill>
        </p:spPr>
      </p:sp>
      <p:sp>
        <p:nvSpPr>
          <p:cNvPr name="TextBox 11" id="11"/>
          <p:cNvSpPr txBox="true"/>
          <p:nvPr/>
        </p:nvSpPr>
        <p:spPr>
          <a:xfrm rot="0">
            <a:off x="5339980" y="1136122"/>
            <a:ext cx="10102851"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F6E0F5"/>
                </a:solidFill>
                <a:latin typeface="Garet Bold"/>
                <a:ea typeface="Garet Bold"/>
                <a:cs typeface="Garet Bold"/>
                <a:sym typeface="Garet Bold"/>
              </a:rPr>
              <a:t>by leading companies</a:t>
            </a:r>
          </a:p>
        </p:txBody>
      </p:sp>
      <p:sp>
        <p:nvSpPr>
          <p:cNvPr name="TextBox 12" id="12"/>
          <p:cNvSpPr txBox="true"/>
          <p:nvPr/>
        </p:nvSpPr>
        <p:spPr>
          <a:xfrm rot="0">
            <a:off x="2088629" y="299667"/>
            <a:ext cx="10583944"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A280EC"/>
                </a:solidFill>
                <a:latin typeface="Garet Bold"/>
                <a:ea typeface="Garet Bold"/>
                <a:cs typeface="Garet Bold"/>
                <a:sym typeface="Garet Bold"/>
              </a:rPr>
              <a:t>Real-world use cases</a:t>
            </a:r>
          </a:p>
        </p:txBody>
      </p:sp>
      <p:sp>
        <p:nvSpPr>
          <p:cNvPr name="TextBox 13" id="13"/>
          <p:cNvSpPr txBox="true"/>
          <p:nvPr/>
        </p:nvSpPr>
        <p:spPr>
          <a:xfrm rot="0">
            <a:off x="6397481" y="3220025"/>
            <a:ext cx="9582349" cy="4389755"/>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FFFFFF"/>
                </a:solidFill>
                <a:latin typeface="Garet"/>
                <a:ea typeface="Garet"/>
                <a:cs typeface="Garet"/>
                <a:sym typeface="Garet"/>
              </a:rPr>
              <a:t>Netflix has over 150 million subscribers, and collects data on all of them. They track what people watch, when they watch it, the device being used, if a show is paused, and how quickly a user finishes watching a series.</a:t>
            </a:r>
          </a:p>
          <a:p>
            <a:pPr algn="just">
              <a:lnSpc>
                <a:spcPts val="3220"/>
              </a:lnSpc>
            </a:pPr>
          </a:p>
          <a:p>
            <a:pPr algn="just" marL="496571" indent="-248285" lvl="1">
              <a:lnSpc>
                <a:spcPts val="3220"/>
              </a:lnSpc>
              <a:buFont typeface="Arial"/>
              <a:buChar char="•"/>
            </a:pPr>
            <a:r>
              <a:rPr lang="en-US" sz="2300">
                <a:solidFill>
                  <a:srgbClr val="FFFFFF"/>
                </a:solidFill>
                <a:latin typeface="Garet"/>
                <a:ea typeface="Garet"/>
                <a:cs typeface="Garet"/>
                <a:sym typeface="Garet"/>
              </a:rPr>
              <a:t>They even take screenshots of scenes that people watch twice. Why? Because by feeding all this information into their algorithms, Netflix can create custom user profiles. These allow them to tailor the experience by recommending movies and TV shows with impressive accuracy.</a:t>
            </a:r>
          </a:p>
          <a:p>
            <a:pPr algn="just">
              <a:lnSpc>
                <a:spcPts val="3220"/>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2389697">
            <a:off x="15255337" y="-3268348"/>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6444912" y="404442"/>
            <a:ext cx="1628775" cy="1628775"/>
          </a:xfrm>
          <a:custGeom>
            <a:avLst/>
            <a:gdLst/>
            <a:ahLst/>
            <a:cxnLst/>
            <a:rect r="r" b="b" t="t" l="l"/>
            <a:pathLst>
              <a:path h="1628775" w="1628775">
                <a:moveTo>
                  <a:pt x="0" y="0"/>
                </a:moveTo>
                <a:lnTo>
                  <a:pt x="1628776" y="0"/>
                </a:lnTo>
                <a:lnTo>
                  <a:pt x="1628776"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593177" y="3361040"/>
            <a:ext cx="5941534" cy="3564920"/>
          </a:xfrm>
          <a:custGeom>
            <a:avLst/>
            <a:gdLst/>
            <a:ahLst/>
            <a:cxnLst/>
            <a:rect r="r" b="b" t="t" l="l"/>
            <a:pathLst>
              <a:path h="3564920" w="5941534">
                <a:moveTo>
                  <a:pt x="0" y="0"/>
                </a:moveTo>
                <a:lnTo>
                  <a:pt x="5941534" y="0"/>
                </a:lnTo>
                <a:lnTo>
                  <a:pt x="5941534" y="3564920"/>
                </a:lnTo>
                <a:lnTo>
                  <a:pt x="0" y="3564920"/>
                </a:lnTo>
                <a:lnTo>
                  <a:pt x="0" y="0"/>
                </a:lnTo>
                <a:close/>
              </a:path>
            </a:pathLst>
          </a:custGeom>
          <a:blipFill>
            <a:blip r:embed="rId5"/>
            <a:stretch>
              <a:fillRect l="0" t="0" r="0" b="0"/>
            </a:stretch>
          </a:blipFill>
        </p:spPr>
      </p:sp>
      <p:sp>
        <p:nvSpPr>
          <p:cNvPr name="TextBox 11" id="11"/>
          <p:cNvSpPr txBox="true"/>
          <p:nvPr/>
        </p:nvSpPr>
        <p:spPr>
          <a:xfrm rot="0">
            <a:off x="5339980" y="1136122"/>
            <a:ext cx="10102851"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F6E0F5"/>
                </a:solidFill>
                <a:latin typeface="Garet Bold"/>
                <a:ea typeface="Garet Bold"/>
                <a:cs typeface="Garet Bold"/>
                <a:sym typeface="Garet Bold"/>
              </a:rPr>
              <a:t>by leading companies</a:t>
            </a:r>
          </a:p>
        </p:txBody>
      </p:sp>
      <p:sp>
        <p:nvSpPr>
          <p:cNvPr name="TextBox 12" id="12"/>
          <p:cNvSpPr txBox="true"/>
          <p:nvPr/>
        </p:nvSpPr>
        <p:spPr>
          <a:xfrm rot="0">
            <a:off x="2088629" y="299667"/>
            <a:ext cx="10583944"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A280EC"/>
                </a:solidFill>
                <a:latin typeface="Garet Bold"/>
                <a:ea typeface="Garet Bold"/>
                <a:cs typeface="Garet Bold"/>
                <a:sym typeface="Garet Bold"/>
              </a:rPr>
              <a:t>Real-world use cases</a:t>
            </a:r>
          </a:p>
        </p:txBody>
      </p:sp>
      <p:sp>
        <p:nvSpPr>
          <p:cNvPr name="TextBox 13" id="13"/>
          <p:cNvSpPr txBox="true"/>
          <p:nvPr/>
        </p:nvSpPr>
        <p:spPr>
          <a:xfrm rot="0">
            <a:off x="6751450" y="2751307"/>
            <a:ext cx="9136208" cy="58400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FFFFFF"/>
                </a:solidFill>
                <a:latin typeface="Garet"/>
                <a:ea typeface="Garet"/>
                <a:cs typeface="Garet"/>
                <a:sym typeface="Garet"/>
              </a:rPr>
              <a:t>Big data isn’t just used to tailor online experiences. A good example of this is </a:t>
            </a:r>
            <a:r>
              <a:rPr lang="en-US" b="true" sz="2199">
                <a:solidFill>
                  <a:srgbClr val="FFFFFF"/>
                </a:solidFill>
                <a:latin typeface="Garet Bold"/>
                <a:ea typeface="Garet Bold"/>
                <a:cs typeface="Garet Bold"/>
                <a:sym typeface="Garet Bold"/>
              </a:rPr>
              <a:t>McDonald’s</a:t>
            </a:r>
            <a:r>
              <a:rPr lang="en-US" sz="2199">
                <a:solidFill>
                  <a:srgbClr val="FFFFFF"/>
                </a:solidFill>
                <a:latin typeface="Garet"/>
                <a:ea typeface="Garet"/>
                <a:cs typeface="Garet"/>
                <a:sym typeface="Garet"/>
              </a:rPr>
              <a:t>, who use big data to shape key aspects of their offering offline, too. This includes their mobile app, drive-thru experience, and digital menus.</a:t>
            </a:r>
          </a:p>
          <a:p>
            <a:pPr algn="just">
              <a:lnSpc>
                <a:spcPts val="3079"/>
              </a:lnSpc>
            </a:pPr>
          </a:p>
          <a:p>
            <a:pPr algn="just" marL="474979" indent="-237490" lvl="1">
              <a:lnSpc>
                <a:spcPts val="3079"/>
              </a:lnSpc>
              <a:buFont typeface="Arial"/>
              <a:buChar char="•"/>
            </a:pPr>
            <a:r>
              <a:rPr lang="en-US" sz="2199">
                <a:solidFill>
                  <a:srgbClr val="FFFFFF"/>
                </a:solidFill>
                <a:latin typeface="Garet"/>
                <a:ea typeface="Garet"/>
                <a:cs typeface="Garet"/>
                <a:sym typeface="Garet"/>
              </a:rPr>
              <a:t>With its own app, McDonald’s collects vital information about user habits. This lets them offer tailored loyalty rewards to encourage repeat business. But they also collect data from each restaurant’s drive-thru, allowing them to ensure enough staff is on shift to cover demand. </a:t>
            </a:r>
          </a:p>
          <a:p>
            <a:pPr algn="just">
              <a:lnSpc>
                <a:spcPts val="3079"/>
              </a:lnSpc>
            </a:pPr>
          </a:p>
          <a:p>
            <a:pPr algn="just" marL="474979" indent="-237490" lvl="1">
              <a:lnSpc>
                <a:spcPts val="3079"/>
              </a:lnSpc>
              <a:buFont typeface="Arial"/>
              <a:buChar char="•"/>
            </a:pPr>
            <a:r>
              <a:rPr lang="en-US" sz="2199">
                <a:solidFill>
                  <a:srgbClr val="FFFFFF"/>
                </a:solidFill>
                <a:latin typeface="Garet"/>
                <a:ea typeface="Garet"/>
                <a:cs typeface="Garet"/>
                <a:sym typeface="Garet"/>
              </a:rPr>
              <a:t>Finally, their digital menus offer different options depending on factors such as the time of day, if any events are taking place nearby, and even the weather.</a:t>
            </a:r>
          </a:p>
          <a:p>
            <a:pPr algn="just">
              <a:lnSpc>
                <a:spcPts val="3079"/>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2389697">
            <a:off x="15187211"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6444912" y="404442"/>
            <a:ext cx="1628775" cy="1628775"/>
          </a:xfrm>
          <a:custGeom>
            <a:avLst/>
            <a:gdLst/>
            <a:ahLst/>
            <a:cxnLst/>
            <a:rect r="r" b="b" t="t" l="l"/>
            <a:pathLst>
              <a:path h="1628775" w="1628775">
                <a:moveTo>
                  <a:pt x="0" y="0"/>
                </a:moveTo>
                <a:lnTo>
                  <a:pt x="1628776" y="0"/>
                </a:lnTo>
                <a:lnTo>
                  <a:pt x="1628776"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656016" y="3554260"/>
            <a:ext cx="5741465" cy="3178479"/>
          </a:xfrm>
          <a:custGeom>
            <a:avLst/>
            <a:gdLst/>
            <a:ahLst/>
            <a:cxnLst/>
            <a:rect r="r" b="b" t="t" l="l"/>
            <a:pathLst>
              <a:path h="3178479" w="5741465">
                <a:moveTo>
                  <a:pt x="0" y="0"/>
                </a:moveTo>
                <a:lnTo>
                  <a:pt x="5741465" y="0"/>
                </a:lnTo>
                <a:lnTo>
                  <a:pt x="5741465" y="3178480"/>
                </a:lnTo>
                <a:lnTo>
                  <a:pt x="0" y="3178480"/>
                </a:lnTo>
                <a:lnTo>
                  <a:pt x="0" y="0"/>
                </a:lnTo>
                <a:close/>
              </a:path>
            </a:pathLst>
          </a:custGeom>
          <a:blipFill>
            <a:blip r:embed="rId5"/>
            <a:stretch>
              <a:fillRect l="0" t="-803" r="0" b="-803"/>
            </a:stretch>
          </a:blipFill>
        </p:spPr>
      </p:sp>
      <p:sp>
        <p:nvSpPr>
          <p:cNvPr name="TextBox 11" id="11"/>
          <p:cNvSpPr txBox="true"/>
          <p:nvPr/>
        </p:nvSpPr>
        <p:spPr>
          <a:xfrm rot="0">
            <a:off x="5339980" y="1136122"/>
            <a:ext cx="10102851"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F6E0F5"/>
                </a:solidFill>
                <a:latin typeface="Garet Bold"/>
                <a:ea typeface="Garet Bold"/>
                <a:cs typeface="Garet Bold"/>
                <a:sym typeface="Garet Bold"/>
              </a:rPr>
              <a:t>by leading companies</a:t>
            </a:r>
          </a:p>
        </p:txBody>
      </p:sp>
      <p:sp>
        <p:nvSpPr>
          <p:cNvPr name="TextBox 12" id="12"/>
          <p:cNvSpPr txBox="true"/>
          <p:nvPr/>
        </p:nvSpPr>
        <p:spPr>
          <a:xfrm rot="0">
            <a:off x="2088629" y="299667"/>
            <a:ext cx="10583944"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A280EC"/>
                </a:solidFill>
                <a:latin typeface="Garet Bold"/>
                <a:ea typeface="Garet Bold"/>
                <a:cs typeface="Garet Bold"/>
                <a:sym typeface="Garet Bold"/>
              </a:rPr>
              <a:t>Real-world use cases</a:t>
            </a:r>
          </a:p>
        </p:txBody>
      </p:sp>
      <p:sp>
        <p:nvSpPr>
          <p:cNvPr name="TextBox 13" id="13"/>
          <p:cNvSpPr txBox="true"/>
          <p:nvPr/>
        </p:nvSpPr>
        <p:spPr>
          <a:xfrm rot="0">
            <a:off x="6397481" y="2720513"/>
            <a:ext cx="9582349" cy="5989955"/>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FFFFFF"/>
                </a:solidFill>
                <a:latin typeface="Garet"/>
                <a:ea typeface="Garet"/>
                <a:cs typeface="Garet"/>
                <a:sym typeface="Garet"/>
              </a:rPr>
              <a:t>Amazon collects vast amounts of data on its users. They track what users buy, how often (and for how long) they stay online, and even things like product reviews </a:t>
            </a:r>
          </a:p>
          <a:p>
            <a:pPr algn="just">
              <a:lnSpc>
                <a:spcPts val="3220"/>
              </a:lnSpc>
            </a:pPr>
          </a:p>
          <a:p>
            <a:pPr algn="just" marL="496571" indent="-248285" lvl="1">
              <a:lnSpc>
                <a:spcPts val="3220"/>
              </a:lnSpc>
              <a:buFont typeface="Arial"/>
              <a:buChar char="•"/>
            </a:pPr>
            <a:r>
              <a:rPr lang="en-US" sz="2300">
                <a:solidFill>
                  <a:srgbClr val="FFFFFF"/>
                </a:solidFill>
                <a:latin typeface="Garet"/>
                <a:ea typeface="Garet"/>
                <a:cs typeface="Garet"/>
                <a:sym typeface="Garet"/>
              </a:rPr>
              <a:t>Amazon can even guess people’s income based on their billing address. B</a:t>
            </a:r>
            <a:r>
              <a:rPr lang="en-US" sz="2300">
                <a:solidFill>
                  <a:srgbClr val="FFFFFF"/>
                </a:solidFill>
                <a:latin typeface="Garet"/>
                <a:ea typeface="Garet"/>
                <a:cs typeface="Garet"/>
                <a:sym typeface="Garet"/>
              </a:rPr>
              <a:t>y compiling all this data across millions of users, Amazon can create highly-specialized segmented user profiles.</a:t>
            </a:r>
          </a:p>
          <a:p>
            <a:pPr algn="just">
              <a:lnSpc>
                <a:spcPts val="3220"/>
              </a:lnSpc>
            </a:pPr>
          </a:p>
          <a:p>
            <a:pPr algn="just" marL="496571" indent="-248285" lvl="1">
              <a:lnSpc>
                <a:spcPts val="3220"/>
              </a:lnSpc>
              <a:buFont typeface="Arial"/>
              <a:buChar char="•"/>
            </a:pPr>
            <a:r>
              <a:rPr lang="en-US" sz="2300">
                <a:solidFill>
                  <a:srgbClr val="FFFFFF"/>
                </a:solidFill>
                <a:latin typeface="Garet"/>
                <a:ea typeface="Garet"/>
                <a:cs typeface="Garet"/>
                <a:sym typeface="Garet"/>
              </a:rPr>
              <a:t>Using </a:t>
            </a:r>
            <a:r>
              <a:rPr lang="en-US" sz="2300">
                <a:solidFill>
                  <a:srgbClr val="FFFFFF"/>
                </a:solidFill>
                <a:latin typeface="Garet"/>
                <a:ea typeface="Garet"/>
                <a:cs typeface="Garet"/>
                <a:sym typeface="Garet"/>
                <a:hlinkClick r:id="rId6" tooltip="https://careerfoundry.com/en/blog/data-analytics/different-types-of-data-analysis/#3-predictive-analytics-what-is-likely-to-happen-in-the-future"/>
              </a:rPr>
              <a:t>predictive analytics</a:t>
            </a:r>
            <a:r>
              <a:rPr lang="en-US" sz="2300">
                <a:solidFill>
                  <a:srgbClr val="FFFFFF"/>
                </a:solidFill>
                <a:latin typeface="Garet"/>
                <a:ea typeface="Garet"/>
                <a:cs typeface="Garet"/>
                <a:sym typeface="Garet"/>
              </a:rPr>
              <a:t>, they can then target their marketing based on users’ browsing habits. This is used for suggesting what you might want to buy next, but also for things like grouping products together to streamline the shopping experience.</a:t>
            </a:r>
          </a:p>
          <a:p>
            <a:pPr algn="just">
              <a:lnSpc>
                <a:spcPts val="32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true" flipV="false" rot="0">
            <a:off x="16552500" y="-593495"/>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4"/>
            <a:stretch>
              <a:fillRect l="0" t="0" r="0" b="0"/>
            </a:stretch>
          </a:blipFill>
        </p:spPr>
      </p:sp>
      <p:sp>
        <p:nvSpPr>
          <p:cNvPr name="Freeform 5" id="5"/>
          <p:cNvSpPr/>
          <p:nvPr/>
        </p:nvSpPr>
        <p:spPr>
          <a:xfrm flipH="true" flipV="false" rot="0">
            <a:off x="-697275" y="7630763"/>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4"/>
            <a:stretch>
              <a:fillRect l="0" t="0" r="0" b="0"/>
            </a:stretch>
          </a:blipFill>
        </p:spPr>
      </p:sp>
      <p:grpSp>
        <p:nvGrpSpPr>
          <p:cNvPr name="Group 6" id="6"/>
          <p:cNvGrpSpPr/>
          <p:nvPr/>
        </p:nvGrpSpPr>
        <p:grpSpPr>
          <a:xfrm rot="0">
            <a:off x="456924" y="404442"/>
            <a:ext cx="2471932" cy="624258"/>
            <a:chOff x="0" y="0"/>
            <a:chExt cx="3295909" cy="832344"/>
          </a:xfrm>
        </p:grpSpPr>
        <p:grpSp>
          <p:nvGrpSpPr>
            <p:cNvPr name="Group 7" id="7"/>
            <p:cNvGrpSpPr/>
            <p:nvPr/>
          </p:nvGrpSpPr>
          <p:grpSpPr>
            <a:xfrm rot="0">
              <a:off x="0" y="0"/>
              <a:ext cx="3295909" cy="832344"/>
              <a:chOff x="0" y="0"/>
              <a:chExt cx="1609259" cy="406400"/>
            </a:xfrm>
          </p:grpSpPr>
          <p:sp>
            <p:nvSpPr>
              <p:cNvPr name="Freeform 8" id="8"/>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9" id="9"/>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10" id="10"/>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1" id="11"/>
          <p:cNvSpPr/>
          <p:nvPr/>
        </p:nvSpPr>
        <p:spPr>
          <a:xfrm flipH="true" flipV="false" rot="-10800000">
            <a:off x="2115027" y="3180257"/>
            <a:ext cx="2856342" cy="3463690"/>
          </a:xfrm>
          <a:custGeom>
            <a:avLst/>
            <a:gdLst/>
            <a:ahLst/>
            <a:cxnLst/>
            <a:rect r="r" b="b" t="t" l="l"/>
            <a:pathLst>
              <a:path h="3463690" w="2856342">
                <a:moveTo>
                  <a:pt x="2856341" y="0"/>
                </a:moveTo>
                <a:lnTo>
                  <a:pt x="0" y="0"/>
                </a:lnTo>
                <a:lnTo>
                  <a:pt x="0" y="3463690"/>
                </a:lnTo>
                <a:lnTo>
                  <a:pt x="2856341" y="3463690"/>
                </a:lnTo>
                <a:lnTo>
                  <a:pt x="2856341" y="0"/>
                </a:lnTo>
                <a:close/>
              </a:path>
            </a:pathLst>
          </a:custGeom>
          <a:blipFill>
            <a:blip r:embed="rId5"/>
            <a:stretch>
              <a:fillRect l="0" t="0" r="0" b="0"/>
            </a:stretch>
          </a:blipFill>
        </p:spPr>
      </p:sp>
      <p:sp>
        <p:nvSpPr>
          <p:cNvPr name="TextBox 12" id="12"/>
          <p:cNvSpPr txBox="true"/>
          <p:nvPr/>
        </p:nvSpPr>
        <p:spPr>
          <a:xfrm rot="0">
            <a:off x="3177626" y="4181991"/>
            <a:ext cx="11932749" cy="1692535"/>
          </a:xfrm>
          <a:prstGeom prst="rect">
            <a:avLst/>
          </a:prstGeom>
        </p:spPr>
        <p:txBody>
          <a:bodyPr anchor="t" rtlCol="false" tIns="0" lIns="0" bIns="0" rIns="0">
            <a:spAutoFit/>
          </a:bodyPr>
          <a:lstStyle/>
          <a:p>
            <a:pPr algn="ctr">
              <a:lnSpc>
                <a:spcPts val="13810"/>
              </a:lnSpc>
              <a:spcBef>
                <a:spcPct val="0"/>
              </a:spcBef>
            </a:pPr>
            <a:r>
              <a:rPr lang="en-US" b="true" sz="9864">
                <a:solidFill>
                  <a:srgbClr val="F6E0F5"/>
                </a:solidFill>
                <a:latin typeface="Garet Bold"/>
                <a:ea typeface="Garet Bold"/>
                <a:cs typeface="Garet Bold"/>
                <a:sym typeface="Garet Bold"/>
              </a:rPr>
              <a:t>I. INTRODUCTION</a:t>
            </a:r>
          </a:p>
        </p:txBody>
      </p:sp>
      <p:sp>
        <p:nvSpPr>
          <p:cNvPr name="Freeform 13" id="13"/>
          <p:cNvSpPr/>
          <p:nvPr/>
        </p:nvSpPr>
        <p:spPr>
          <a:xfrm flipH="false" flipV="true" rot="-10800000">
            <a:off x="13159533" y="3411655"/>
            <a:ext cx="2856342" cy="3463690"/>
          </a:xfrm>
          <a:custGeom>
            <a:avLst/>
            <a:gdLst/>
            <a:ahLst/>
            <a:cxnLst/>
            <a:rect r="r" b="b" t="t" l="l"/>
            <a:pathLst>
              <a:path h="3463690" w="2856342">
                <a:moveTo>
                  <a:pt x="0" y="3463690"/>
                </a:moveTo>
                <a:lnTo>
                  <a:pt x="2856341" y="3463690"/>
                </a:lnTo>
                <a:lnTo>
                  <a:pt x="2856341" y="0"/>
                </a:lnTo>
                <a:lnTo>
                  <a:pt x="0" y="0"/>
                </a:lnTo>
                <a:lnTo>
                  <a:pt x="0" y="3463690"/>
                </a:lnTo>
                <a:close/>
              </a:path>
            </a:pathLst>
          </a:custGeom>
          <a:blipFill>
            <a:blip r:embed="rId5"/>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4112334">
            <a:off x="-1119480" y="6256964"/>
            <a:ext cx="5999675" cy="6002672"/>
          </a:xfrm>
          <a:custGeom>
            <a:avLst/>
            <a:gdLst/>
            <a:ahLst/>
            <a:cxnLst/>
            <a:rect r="r" b="b" t="t" l="l"/>
            <a:pathLst>
              <a:path h="6002672" w="5999675">
                <a:moveTo>
                  <a:pt x="0" y="0"/>
                </a:moveTo>
                <a:lnTo>
                  <a:pt x="5999676" y="0"/>
                </a:lnTo>
                <a:lnTo>
                  <a:pt x="5999676" y="6002672"/>
                </a:lnTo>
                <a:lnTo>
                  <a:pt x="0" y="6002672"/>
                </a:lnTo>
                <a:lnTo>
                  <a:pt x="0" y="0"/>
                </a:lnTo>
                <a:close/>
              </a:path>
            </a:pathLst>
          </a:custGeom>
          <a:blipFill>
            <a:blip r:embed="rId4"/>
            <a:stretch>
              <a:fillRect l="0" t="0" r="0" b="0"/>
            </a:stretch>
          </a:blipFill>
        </p:spPr>
      </p:sp>
      <p:sp>
        <p:nvSpPr>
          <p:cNvPr name="Freeform 10" id="10"/>
          <p:cNvSpPr/>
          <p:nvPr/>
        </p:nvSpPr>
        <p:spPr>
          <a:xfrm flipH="false" flipV="false" rot="-291717">
            <a:off x="6136466" y="4055313"/>
            <a:ext cx="4063247" cy="3098226"/>
          </a:xfrm>
          <a:custGeom>
            <a:avLst/>
            <a:gdLst/>
            <a:ahLst/>
            <a:cxnLst/>
            <a:rect r="r" b="b" t="t" l="l"/>
            <a:pathLst>
              <a:path h="3098226" w="4063247">
                <a:moveTo>
                  <a:pt x="0" y="0"/>
                </a:moveTo>
                <a:lnTo>
                  <a:pt x="4063247" y="0"/>
                </a:lnTo>
                <a:lnTo>
                  <a:pt x="4063247" y="3098226"/>
                </a:lnTo>
                <a:lnTo>
                  <a:pt x="0" y="30982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411393" y="1644485"/>
            <a:ext cx="2888584" cy="2993352"/>
          </a:xfrm>
          <a:custGeom>
            <a:avLst/>
            <a:gdLst/>
            <a:ahLst/>
            <a:cxnLst/>
            <a:rect r="r" b="b" t="t" l="l"/>
            <a:pathLst>
              <a:path h="2993352" w="2888584">
                <a:moveTo>
                  <a:pt x="0" y="0"/>
                </a:moveTo>
                <a:lnTo>
                  <a:pt x="2888585" y="0"/>
                </a:lnTo>
                <a:lnTo>
                  <a:pt x="2888585" y="2993352"/>
                </a:lnTo>
                <a:lnTo>
                  <a:pt x="0" y="2993352"/>
                </a:lnTo>
                <a:lnTo>
                  <a:pt x="0" y="0"/>
                </a:lnTo>
                <a:close/>
              </a:path>
            </a:pathLst>
          </a:custGeom>
          <a:blipFill>
            <a:blip r:embed="rId7"/>
            <a:stretch>
              <a:fillRect l="0" t="0" r="0" b="0"/>
            </a:stretch>
          </a:blipFill>
        </p:spPr>
      </p:sp>
      <p:sp>
        <p:nvSpPr>
          <p:cNvPr name="Freeform 12" id="12"/>
          <p:cNvSpPr/>
          <p:nvPr/>
        </p:nvSpPr>
        <p:spPr>
          <a:xfrm flipH="false" flipV="false" rot="0">
            <a:off x="14477934" y="5234466"/>
            <a:ext cx="3197574" cy="3197574"/>
          </a:xfrm>
          <a:custGeom>
            <a:avLst/>
            <a:gdLst/>
            <a:ahLst/>
            <a:cxnLst/>
            <a:rect r="r" b="b" t="t" l="l"/>
            <a:pathLst>
              <a:path h="3197574" w="3197574">
                <a:moveTo>
                  <a:pt x="0" y="0"/>
                </a:moveTo>
                <a:lnTo>
                  <a:pt x="3197574" y="0"/>
                </a:lnTo>
                <a:lnTo>
                  <a:pt x="3197574" y="3197574"/>
                </a:lnTo>
                <a:lnTo>
                  <a:pt x="0" y="31975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6727411" y="1365935"/>
            <a:ext cx="10102851"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A280EC"/>
                </a:solidFill>
                <a:latin typeface="Garet Bold"/>
                <a:ea typeface="Garet Bold"/>
                <a:cs typeface="Garet Bold"/>
                <a:sym typeface="Garet Bold"/>
              </a:rPr>
              <a:t>Big Data Technologies</a:t>
            </a:r>
          </a:p>
        </p:txBody>
      </p:sp>
      <p:sp>
        <p:nvSpPr>
          <p:cNvPr name="TextBox 14" id="14"/>
          <p:cNvSpPr txBox="true"/>
          <p:nvPr/>
        </p:nvSpPr>
        <p:spPr>
          <a:xfrm rot="0">
            <a:off x="3177372" y="481915"/>
            <a:ext cx="11279789" cy="988796"/>
          </a:xfrm>
          <a:prstGeom prst="rect">
            <a:avLst/>
          </a:prstGeom>
        </p:spPr>
        <p:txBody>
          <a:bodyPr anchor="t" rtlCol="false" tIns="0" lIns="0" bIns="0" rIns="0">
            <a:spAutoFit/>
          </a:bodyPr>
          <a:lstStyle/>
          <a:p>
            <a:pPr algn="ctr">
              <a:lnSpc>
                <a:spcPts val="8123"/>
              </a:lnSpc>
              <a:spcBef>
                <a:spcPct val="0"/>
              </a:spcBef>
            </a:pPr>
            <a:r>
              <a:rPr lang="en-US" b="true" sz="5802">
                <a:solidFill>
                  <a:srgbClr val="F6E0F5"/>
                </a:solidFill>
                <a:latin typeface="Garet Bold"/>
                <a:ea typeface="Garet Bold"/>
                <a:cs typeface="Garet Bold"/>
                <a:sym typeface="Garet Bold"/>
              </a:rPr>
              <a:t>Challenges in implementing</a:t>
            </a:r>
          </a:p>
        </p:txBody>
      </p:sp>
      <p:sp>
        <p:nvSpPr>
          <p:cNvPr name="TextBox 15" id="15"/>
          <p:cNvSpPr txBox="true"/>
          <p:nvPr/>
        </p:nvSpPr>
        <p:spPr>
          <a:xfrm rot="0">
            <a:off x="9895640" y="3421891"/>
            <a:ext cx="5127124" cy="1555431"/>
          </a:xfrm>
          <a:prstGeom prst="rect">
            <a:avLst/>
          </a:prstGeom>
        </p:spPr>
        <p:txBody>
          <a:bodyPr anchor="t" rtlCol="false" tIns="0" lIns="0" bIns="0" rIns="0">
            <a:spAutoFit/>
          </a:bodyPr>
          <a:lstStyle/>
          <a:p>
            <a:pPr algn="ctr">
              <a:lnSpc>
                <a:spcPts val="4141"/>
              </a:lnSpc>
              <a:spcBef>
                <a:spcPct val="0"/>
              </a:spcBef>
            </a:pPr>
            <a:r>
              <a:rPr lang="en-US" b="true" sz="2958">
                <a:solidFill>
                  <a:srgbClr val="FFFFFF"/>
                </a:solidFill>
                <a:latin typeface="Garet Bold"/>
                <a:ea typeface="Garet Bold"/>
                <a:cs typeface="Garet Bold"/>
                <a:sym typeface="Garet Bold"/>
              </a:rPr>
              <a:t>Storage and Processing within a Specified</a:t>
            </a:r>
          </a:p>
          <a:p>
            <a:pPr algn="ctr">
              <a:lnSpc>
                <a:spcPts val="4141"/>
              </a:lnSpc>
              <a:spcBef>
                <a:spcPct val="0"/>
              </a:spcBef>
            </a:pPr>
            <a:r>
              <a:rPr lang="en-US" b="true" sz="2958">
                <a:solidFill>
                  <a:srgbClr val="FFFFFF"/>
                </a:solidFill>
                <a:latin typeface="Garet Bold"/>
                <a:ea typeface="Garet Bold"/>
                <a:cs typeface="Garet Bold"/>
                <a:sym typeface="Garet Bold"/>
              </a:rPr>
              <a:t> Timespan</a:t>
            </a:r>
          </a:p>
        </p:txBody>
      </p:sp>
      <p:sp>
        <p:nvSpPr>
          <p:cNvPr name="TextBox 16" id="16"/>
          <p:cNvSpPr txBox="true"/>
          <p:nvPr/>
        </p:nvSpPr>
        <p:spPr>
          <a:xfrm rot="0">
            <a:off x="6130766" y="2763673"/>
            <a:ext cx="3983949" cy="1030956"/>
          </a:xfrm>
          <a:prstGeom prst="rect">
            <a:avLst/>
          </a:prstGeom>
        </p:spPr>
        <p:txBody>
          <a:bodyPr anchor="t" rtlCol="false" tIns="0" lIns="0" bIns="0" rIns="0">
            <a:spAutoFit/>
          </a:bodyPr>
          <a:lstStyle/>
          <a:p>
            <a:pPr algn="ctr">
              <a:lnSpc>
                <a:spcPts val="4141"/>
              </a:lnSpc>
              <a:spcBef>
                <a:spcPct val="0"/>
              </a:spcBef>
            </a:pPr>
            <a:r>
              <a:rPr lang="en-US" b="true" sz="2958">
                <a:solidFill>
                  <a:srgbClr val="FFFFFF"/>
                </a:solidFill>
                <a:latin typeface="Garet Bold"/>
                <a:ea typeface="Garet Bold"/>
                <a:cs typeface="Garet Bold"/>
                <a:sym typeface="Garet Bold"/>
              </a:rPr>
              <a:t>Data Quality and Consistency</a:t>
            </a:r>
          </a:p>
        </p:txBody>
      </p:sp>
      <p:sp>
        <p:nvSpPr>
          <p:cNvPr name="TextBox 17" id="17"/>
          <p:cNvSpPr txBox="true"/>
          <p:nvPr/>
        </p:nvSpPr>
        <p:spPr>
          <a:xfrm rot="0">
            <a:off x="2948772" y="3831546"/>
            <a:ext cx="3740850" cy="1555431"/>
          </a:xfrm>
          <a:prstGeom prst="rect">
            <a:avLst/>
          </a:prstGeom>
        </p:spPr>
        <p:txBody>
          <a:bodyPr anchor="t" rtlCol="false" tIns="0" lIns="0" bIns="0" rIns="0">
            <a:spAutoFit/>
          </a:bodyPr>
          <a:lstStyle/>
          <a:p>
            <a:pPr algn="ctr">
              <a:lnSpc>
                <a:spcPts val="4141"/>
              </a:lnSpc>
            </a:pPr>
            <a:r>
              <a:rPr lang="en-US" sz="2958" b="true">
                <a:solidFill>
                  <a:srgbClr val="FFFFFF"/>
                </a:solidFill>
                <a:latin typeface="Garet Bold"/>
                <a:ea typeface="Garet Bold"/>
                <a:cs typeface="Garet Bold"/>
                <a:sym typeface="Garet Bold"/>
              </a:rPr>
              <a:t>Data Security </a:t>
            </a:r>
          </a:p>
          <a:p>
            <a:pPr algn="ctr">
              <a:lnSpc>
                <a:spcPts val="4141"/>
              </a:lnSpc>
            </a:pPr>
            <a:r>
              <a:rPr lang="en-US" sz="2958" b="true">
                <a:solidFill>
                  <a:srgbClr val="FFFFFF"/>
                </a:solidFill>
                <a:latin typeface="Garet Bold"/>
                <a:ea typeface="Garet Bold"/>
                <a:cs typeface="Garet Bold"/>
                <a:sym typeface="Garet Bold"/>
              </a:rPr>
              <a:t>and Privacy</a:t>
            </a:r>
          </a:p>
          <a:p>
            <a:pPr algn="ctr">
              <a:lnSpc>
                <a:spcPts val="4141"/>
              </a:lnSpc>
              <a:spcBef>
                <a:spcPct val="0"/>
              </a:spcBef>
            </a:pPr>
          </a:p>
        </p:txBody>
      </p:sp>
      <p:sp>
        <p:nvSpPr>
          <p:cNvPr name="TextBox 18" id="18"/>
          <p:cNvSpPr txBox="true"/>
          <p:nvPr/>
        </p:nvSpPr>
        <p:spPr>
          <a:xfrm rot="0">
            <a:off x="6297665" y="5547276"/>
            <a:ext cx="3740850" cy="505882"/>
          </a:xfrm>
          <a:prstGeom prst="rect">
            <a:avLst/>
          </a:prstGeom>
        </p:spPr>
        <p:txBody>
          <a:bodyPr anchor="t" rtlCol="false" tIns="0" lIns="0" bIns="0" rIns="0">
            <a:spAutoFit/>
          </a:bodyPr>
          <a:lstStyle/>
          <a:p>
            <a:pPr algn="ctr">
              <a:lnSpc>
                <a:spcPts val="4141"/>
              </a:lnSpc>
              <a:spcBef>
                <a:spcPct val="0"/>
              </a:spcBef>
            </a:pPr>
            <a:r>
              <a:rPr lang="en-US" sz="2958">
                <a:solidFill>
                  <a:srgbClr val="FFFFFF"/>
                </a:solidFill>
                <a:latin typeface="Holla"/>
                <a:ea typeface="Holla"/>
                <a:cs typeface="Holla"/>
                <a:sym typeface="Holla"/>
              </a:rPr>
              <a:t>CHALLENGES</a:t>
            </a:r>
          </a:p>
        </p:txBody>
      </p:sp>
      <p:sp>
        <p:nvSpPr>
          <p:cNvPr name="TextBox 19" id="19"/>
          <p:cNvSpPr txBox="true"/>
          <p:nvPr/>
        </p:nvSpPr>
        <p:spPr>
          <a:xfrm rot="0">
            <a:off x="2611276" y="6776103"/>
            <a:ext cx="4287586" cy="1030956"/>
          </a:xfrm>
          <a:prstGeom prst="rect">
            <a:avLst/>
          </a:prstGeom>
        </p:spPr>
        <p:txBody>
          <a:bodyPr anchor="t" rtlCol="false" tIns="0" lIns="0" bIns="0" rIns="0">
            <a:spAutoFit/>
          </a:bodyPr>
          <a:lstStyle/>
          <a:p>
            <a:pPr algn="ctr">
              <a:lnSpc>
                <a:spcPts val="4141"/>
              </a:lnSpc>
              <a:spcBef>
                <a:spcPct val="0"/>
              </a:spcBef>
            </a:pPr>
            <a:r>
              <a:rPr lang="en-US" b="true" sz="2958">
                <a:solidFill>
                  <a:srgbClr val="FFFFFF"/>
                </a:solidFill>
                <a:latin typeface="Garet Bold"/>
                <a:ea typeface="Garet Bold"/>
                <a:cs typeface="Garet Bold"/>
                <a:sym typeface="Garet Bold"/>
              </a:rPr>
              <a:t>Data Integration from Diverse Sources</a:t>
            </a:r>
          </a:p>
        </p:txBody>
      </p:sp>
      <p:sp>
        <p:nvSpPr>
          <p:cNvPr name="TextBox 20" id="20"/>
          <p:cNvSpPr txBox="true"/>
          <p:nvPr/>
        </p:nvSpPr>
        <p:spPr>
          <a:xfrm rot="0">
            <a:off x="10190349" y="6776103"/>
            <a:ext cx="4287586" cy="1030956"/>
          </a:xfrm>
          <a:prstGeom prst="rect">
            <a:avLst/>
          </a:prstGeom>
        </p:spPr>
        <p:txBody>
          <a:bodyPr anchor="t" rtlCol="false" tIns="0" lIns="0" bIns="0" rIns="0">
            <a:spAutoFit/>
          </a:bodyPr>
          <a:lstStyle/>
          <a:p>
            <a:pPr algn="ctr">
              <a:lnSpc>
                <a:spcPts val="4141"/>
              </a:lnSpc>
              <a:spcBef>
                <a:spcPct val="0"/>
              </a:spcBef>
            </a:pPr>
            <a:r>
              <a:rPr lang="en-US" b="true" sz="2958">
                <a:solidFill>
                  <a:srgbClr val="FFFFFF"/>
                </a:solidFill>
                <a:latin typeface="Garet Bold"/>
                <a:ea typeface="Garet Bold"/>
                <a:cs typeface="Garet Bold"/>
                <a:sym typeface="Garet Bold"/>
              </a:rPr>
              <a:t>Scalability and Cost Management</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7724661">
            <a:off x="-2734611" y="-4585276"/>
            <a:ext cx="7961707" cy="7702462"/>
          </a:xfrm>
          <a:custGeom>
            <a:avLst/>
            <a:gdLst/>
            <a:ahLst/>
            <a:cxnLst/>
            <a:rect r="r" b="b" t="t" l="l"/>
            <a:pathLst>
              <a:path h="7702462" w="7961707">
                <a:moveTo>
                  <a:pt x="0" y="0"/>
                </a:moveTo>
                <a:lnTo>
                  <a:pt x="7961707" y="0"/>
                </a:lnTo>
                <a:lnTo>
                  <a:pt x="7961707" y="7702462"/>
                </a:lnTo>
                <a:lnTo>
                  <a:pt x="0" y="7702462"/>
                </a:lnTo>
                <a:lnTo>
                  <a:pt x="0" y="0"/>
                </a:lnTo>
                <a:close/>
              </a:path>
            </a:pathLst>
          </a:custGeom>
          <a:blipFill>
            <a:blip r:embed="rId4"/>
            <a:stretch>
              <a:fillRect l="0" t="0" r="0" b="0"/>
            </a:stretch>
          </a:blipFill>
        </p:spPr>
      </p:sp>
      <p:sp>
        <p:nvSpPr>
          <p:cNvPr name="TextBox 10" id="10"/>
          <p:cNvSpPr txBox="true"/>
          <p:nvPr/>
        </p:nvSpPr>
        <p:spPr>
          <a:xfrm rot="0">
            <a:off x="3204249" y="3528598"/>
            <a:ext cx="13076713"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III. Data Processing &amp; Analytics</a:t>
            </a:r>
          </a:p>
        </p:txBody>
      </p:sp>
      <p:sp>
        <p:nvSpPr>
          <p:cNvPr name="Freeform 11" id="11"/>
          <p:cNvSpPr/>
          <p:nvPr/>
        </p:nvSpPr>
        <p:spPr>
          <a:xfrm flipH="false" flipV="false" rot="-2389697">
            <a:off x="14869287" y="-274925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5"/>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1650271">
            <a:off x="13133167" y="-2264612"/>
            <a:ext cx="7100791" cy="7301584"/>
          </a:xfrm>
          <a:custGeom>
            <a:avLst/>
            <a:gdLst/>
            <a:ahLst/>
            <a:cxnLst/>
            <a:rect r="r" b="b" t="t" l="l"/>
            <a:pathLst>
              <a:path h="7301584" w="7100791">
                <a:moveTo>
                  <a:pt x="0" y="0"/>
                </a:moveTo>
                <a:lnTo>
                  <a:pt x="7100791" y="0"/>
                </a:lnTo>
                <a:lnTo>
                  <a:pt x="7100791" y="7301584"/>
                </a:lnTo>
                <a:lnTo>
                  <a:pt x="0" y="7301584"/>
                </a:lnTo>
                <a:lnTo>
                  <a:pt x="0" y="0"/>
                </a:lnTo>
                <a:close/>
              </a:path>
            </a:pathLst>
          </a:custGeom>
          <a:blipFill>
            <a:blip r:embed="rId3"/>
            <a:stretch>
              <a:fillRect l="0" t="0" r="0" b="0"/>
            </a:stretch>
          </a:blipFill>
        </p:spPr>
      </p:sp>
      <p:sp>
        <p:nvSpPr>
          <p:cNvPr name="Freeform 4" id="4"/>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7234142">
            <a:off x="-3081804" y="4785870"/>
            <a:ext cx="7077456" cy="8229600"/>
          </a:xfrm>
          <a:custGeom>
            <a:avLst/>
            <a:gdLst/>
            <a:ahLst/>
            <a:cxnLst/>
            <a:rect r="r" b="b" t="t" l="l"/>
            <a:pathLst>
              <a:path h="8229600" w="7077456">
                <a:moveTo>
                  <a:pt x="0" y="0"/>
                </a:moveTo>
                <a:lnTo>
                  <a:pt x="7077456" y="0"/>
                </a:lnTo>
                <a:lnTo>
                  <a:pt x="707745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092553" y="4194175"/>
            <a:ext cx="13589803" cy="170815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DATA PROCESSING</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5061339" y="5334000"/>
            <a:ext cx="8165322" cy="4114800"/>
          </a:xfrm>
          <a:custGeom>
            <a:avLst/>
            <a:gdLst/>
            <a:ahLst/>
            <a:cxnLst/>
            <a:rect r="r" b="b" t="t" l="l"/>
            <a:pathLst>
              <a:path h="4114800" w="8165322">
                <a:moveTo>
                  <a:pt x="0" y="0"/>
                </a:moveTo>
                <a:lnTo>
                  <a:pt x="8165322" y="0"/>
                </a:lnTo>
                <a:lnTo>
                  <a:pt x="8165322" y="4114800"/>
                </a:lnTo>
                <a:lnTo>
                  <a:pt x="0" y="4114800"/>
                </a:lnTo>
                <a:lnTo>
                  <a:pt x="0" y="0"/>
                </a:lnTo>
                <a:close/>
              </a:path>
            </a:pathLst>
          </a:custGeom>
          <a:blipFill>
            <a:blip r:embed="rId4"/>
            <a:stretch>
              <a:fillRect l="-4654" t="0" r="-1972" b="-17431"/>
            </a:stretch>
          </a:blipFill>
        </p:spPr>
      </p:sp>
      <p:grpSp>
        <p:nvGrpSpPr>
          <p:cNvPr name="Group 10" id="10"/>
          <p:cNvGrpSpPr/>
          <p:nvPr/>
        </p:nvGrpSpPr>
        <p:grpSpPr>
          <a:xfrm rot="0">
            <a:off x="3301471" y="535008"/>
            <a:ext cx="14343178" cy="987384"/>
            <a:chOff x="0" y="0"/>
            <a:chExt cx="19124238" cy="1316512"/>
          </a:xfrm>
        </p:grpSpPr>
        <p:sp>
          <p:nvSpPr>
            <p:cNvPr name="TextBox 11" id="11"/>
            <p:cNvSpPr txBox="true"/>
            <p:nvPr/>
          </p:nvSpPr>
          <p:spPr>
            <a:xfrm rot="0">
              <a:off x="5596084" y="-133349"/>
              <a:ext cx="13528154" cy="1449861"/>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Data Processing</a:t>
              </a:r>
            </a:p>
          </p:txBody>
        </p:sp>
        <p:sp>
          <p:nvSpPr>
            <p:cNvPr name="TextBox 12" id="12"/>
            <p:cNvSpPr txBox="true"/>
            <p:nvPr/>
          </p:nvSpPr>
          <p:spPr>
            <a:xfrm rot="0">
              <a:off x="0" y="-133350"/>
              <a:ext cx="7475071" cy="1449862"/>
            </a:xfrm>
            <a:prstGeom prst="rect">
              <a:avLst/>
            </a:prstGeom>
          </p:spPr>
          <p:txBody>
            <a:bodyPr anchor="t" rtlCol="false" tIns="0" lIns="0" bIns="0" rIns="0">
              <a:spAutoFit/>
            </a:bodyPr>
            <a:lstStyle/>
            <a:p>
              <a:pPr algn="l">
                <a:lnSpc>
                  <a:spcPts val="9102"/>
                </a:lnSpc>
                <a:spcBef>
                  <a:spcPct val="0"/>
                </a:spcBef>
              </a:pPr>
              <a:r>
                <a:rPr lang="en-US" sz="6501" b="true">
                  <a:solidFill>
                    <a:srgbClr val="A280EC"/>
                  </a:solidFill>
                  <a:latin typeface="Garet Bold"/>
                  <a:ea typeface="Garet Bold"/>
                  <a:cs typeface="Garet Bold"/>
                  <a:sym typeface="Garet Bold"/>
                </a:rPr>
                <a:t>Definition of </a:t>
              </a:r>
            </a:p>
          </p:txBody>
        </p:sp>
      </p:grpSp>
      <p:sp>
        <p:nvSpPr>
          <p:cNvPr name="TextBox 13" id="13"/>
          <p:cNvSpPr txBox="true"/>
          <p:nvPr/>
        </p:nvSpPr>
        <p:spPr>
          <a:xfrm rot="0">
            <a:off x="1692890" y="1987655"/>
            <a:ext cx="14518447" cy="358965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Garet"/>
                <a:ea typeface="Garet"/>
                <a:cs typeface="Garet"/>
                <a:sym typeface="Garet"/>
              </a:rPr>
              <a:t>Big data processing covers collecting, storing, and managing massive amounts of data (mostly in a semi- or unstructured form) that arrives from multiple sources. </a:t>
            </a:r>
          </a:p>
          <a:p>
            <a:pPr algn="l">
              <a:lnSpc>
                <a:spcPts val="3220"/>
              </a:lnSpc>
            </a:pPr>
          </a:p>
          <a:p>
            <a:pPr algn="l" marL="496571" indent="-248285" lvl="1">
              <a:lnSpc>
                <a:spcPts val="3220"/>
              </a:lnSpc>
              <a:buFont typeface="Arial"/>
              <a:buChar char="•"/>
            </a:pPr>
            <a:r>
              <a:rPr lang="en-US" sz="2300">
                <a:solidFill>
                  <a:srgbClr val="FFFFFF"/>
                </a:solidFill>
                <a:latin typeface="Garet"/>
                <a:ea typeface="Garet"/>
                <a:cs typeface="Garet"/>
                <a:sym typeface="Garet"/>
              </a:rPr>
              <a:t>Big data processing stages include several stages, including data collection, data preparation, data input, data transformation, data interpretation and data storage.</a:t>
            </a:r>
          </a:p>
          <a:p>
            <a:pPr algn="l">
              <a:lnSpc>
                <a:spcPts val="3220"/>
              </a:lnSpc>
            </a:pPr>
          </a:p>
          <a:p>
            <a:pPr algn="l" marL="496571" indent="-248285" lvl="1">
              <a:lnSpc>
                <a:spcPts val="3220"/>
              </a:lnSpc>
              <a:buFont typeface="Arial"/>
              <a:buChar char="•"/>
            </a:pPr>
            <a:r>
              <a:rPr lang="en-US" sz="2300">
                <a:solidFill>
                  <a:srgbClr val="FFFFFF"/>
                </a:solidFill>
                <a:latin typeface="Garet"/>
                <a:ea typeface="Garet"/>
                <a:cs typeface="Garet"/>
                <a:sym typeface="Garet"/>
              </a:rPr>
              <a:t>Processed big data is used to derive insights (including real-time) and trigger immediate automated actions.</a:t>
            </a:r>
          </a:p>
          <a:p>
            <a:pPr algn="l">
              <a:lnSpc>
                <a:spcPts val="3220"/>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7382462" y="4232601"/>
            <a:ext cx="10262187" cy="4415100"/>
          </a:xfrm>
          <a:custGeom>
            <a:avLst/>
            <a:gdLst/>
            <a:ahLst/>
            <a:cxnLst/>
            <a:rect r="r" b="b" t="t" l="l"/>
            <a:pathLst>
              <a:path h="4415100" w="10262187">
                <a:moveTo>
                  <a:pt x="0" y="0"/>
                </a:moveTo>
                <a:lnTo>
                  <a:pt x="10262187" y="0"/>
                </a:lnTo>
                <a:lnTo>
                  <a:pt x="10262187" y="4415100"/>
                </a:lnTo>
                <a:lnTo>
                  <a:pt x="0" y="4415100"/>
                </a:lnTo>
                <a:lnTo>
                  <a:pt x="0" y="0"/>
                </a:lnTo>
                <a:close/>
              </a:path>
            </a:pathLst>
          </a:custGeom>
          <a:blipFill>
            <a:blip r:embed="rId4"/>
            <a:stretch>
              <a:fillRect l="0" t="-9929" r="0" b="-7740"/>
            </a:stretch>
          </a:blipFill>
        </p:spPr>
      </p:sp>
      <p:sp>
        <p:nvSpPr>
          <p:cNvPr name="Freeform 10" id="10"/>
          <p:cNvSpPr/>
          <p:nvPr/>
        </p:nvSpPr>
        <p:spPr>
          <a:xfrm flipH="false" flipV="false" rot="5400000">
            <a:off x="-631253" y="6016309"/>
            <a:ext cx="4175982" cy="856076"/>
          </a:xfrm>
          <a:custGeom>
            <a:avLst/>
            <a:gdLst/>
            <a:ahLst/>
            <a:cxnLst/>
            <a:rect r="r" b="b" t="t" l="l"/>
            <a:pathLst>
              <a:path h="856076" w="4175982">
                <a:moveTo>
                  <a:pt x="0" y="0"/>
                </a:moveTo>
                <a:lnTo>
                  <a:pt x="4175982" y="0"/>
                </a:lnTo>
                <a:lnTo>
                  <a:pt x="4175982" y="856076"/>
                </a:lnTo>
                <a:lnTo>
                  <a:pt x="0" y="856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1017444"/>
            <a:ext cx="9071069"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1. Data Collection</a:t>
            </a:r>
          </a:p>
        </p:txBody>
      </p:sp>
      <p:sp>
        <p:nvSpPr>
          <p:cNvPr name="TextBox 12" id="12"/>
          <p:cNvSpPr txBox="true"/>
          <p:nvPr/>
        </p:nvSpPr>
        <p:spPr>
          <a:xfrm rot="0">
            <a:off x="1884776" y="2214377"/>
            <a:ext cx="14518447" cy="1189355"/>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Data collection is the first step in the data processing pipeline. It involves gathering data from various sources such as databases, sensors, social media platforms, transactions, and logs. </a:t>
            </a:r>
          </a:p>
          <a:p>
            <a:pPr algn="l">
              <a:lnSpc>
                <a:spcPts val="3220"/>
              </a:lnSpc>
            </a:pPr>
          </a:p>
        </p:txBody>
      </p:sp>
      <p:sp>
        <p:nvSpPr>
          <p:cNvPr name="TextBox 13" id="13"/>
          <p:cNvSpPr txBox="true"/>
          <p:nvPr/>
        </p:nvSpPr>
        <p:spPr>
          <a:xfrm rot="0">
            <a:off x="1884776" y="3403731"/>
            <a:ext cx="6892689" cy="1047750"/>
          </a:xfrm>
          <a:prstGeom prst="rect">
            <a:avLst/>
          </a:prstGeom>
        </p:spPr>
        <p:txBody>
          <a:bodyPr anchor="t" rtlCol="false" tIns="0" lIns="0" bIns="0" rIns="0">
            <a:spAutoFit/>
          </a:bodyPr>
          <a:lstStyle/>
          <a:p>
            <a:pPr algn="ctr">
              <a:lnSpc>
                <a:spcPts val="4200"/>
              </a:lnSpc>
            </a:pPr>
            <a:r>
              <a:rPr lang="en-US" b="true" sz="3000" u="sng">
                <a:solidFill>
                  <a:srgbClr val="FFFFFF"/>
                </a:solidFill>
                <a:latin typeface="Garet Bold"/>
                <a:ea typeface="Garet Bold"/>
                <a:cs typeface="Garet Bold"/>
                <a:sym typeface="Garet Bold"/>
              </a:rPr>
              <a:t>a. The process of Data Collection</a:t>
            </a:r>
          </a:p>
          <a:p>
            <a:pPr algn="ctr">
              <a:lnSpc>
                <a:spcPts val="4200"/>
              </a:lnSpc>
              <a:spcBef>
                <a:spcPct val="0"/>
              </a:spcBef>
            </a:pPr>
          </a:p>
        </p:txBody>
      </p:sp>
      <p:sp>
        <p:nvSpPr>
          <p:cNvPr name="TextBox 14" id="14"/>
          <p:cNvSpPr txBox="true"/>
          <p:nvPr/>
        </p:nvSpPr>
        <p:spPr>
          <a:xfrm rot="0">
            <a:off x="2208206" y="4810125"/>
            <a:ext cx="4595850" cy="495300"/>
          </a:xfrm>
          <a:prstGeom prst="rect">
            <a:avLst/>
          </a:prstGeom>
        </p:spPr>
        <p:txBody>
          <a:bodyPr anchor="t" rtlCol="false" tIns="0" lIns="0" bIns="0" rIns="0">
            <a:spAutoFit/>
          </a:bodyPr>
          <a:lstStyle/>
          <a:p>
            <a:pPr algn="l">
              <a:lnSpc>
                <a:spcPts val="4199"/>
              </a:lnSpc>
            </a:pPr>
            <a:r>
              <a:rPr lang="en-US" sz="2999">
                <a:solidFill>
                  <a:srgbClr val="FFFFFF"/>
                </a:solidFill>
                <a:latin typeface="Garet"/>
                <a:ea typeface="Garet"/>
                <a:cs typeface="Garet"/>
                <a:sym typeface="Garet"/>
              </a:rPr>
              <a:t>Gathering information </a:t>
            </a:r>
          </a:p>
        </p:txBody>
      </p:sp>
      <p:sp>
        <p:nvSpPr>
          <p:cNvPr name="TextBox 15" id="15"/>
          <p:cNvSpPr txBox="true"/>
          <p:nvPr/>
        </p:nvSpPr>
        <p:spPr>
          <a:xfrm rot="0">
            <a:off x="2208206" y="7139675"/>
            <a:ext cx="4954360" cy="1047750"/>
          </a:xfrm>
          <a:prstGeom prst="rect">
            <a:avLst/>
          </a:prstGeom>
        </p:spPr>
        <p:txBody>
          <a:bodyPr anchor="t" rtlCol="false" tIns="0" lIns="0" bIns="0" rIns="0">
            <a:spAutoFit/>
          </a:bodyPr>
          <a:lstStyle/>
          <a:p>
            <a:pPr algn="l">
              <a:lnSpc>
                <a:spcPts val="4200"/>
              </a:lnSpc>
            </a:pPr>
            <a:r>
              <a:rPr lang="en-US" sz="3000">
                <a:solidFill>
                  <a:srgbClr val="FFFFFF"/>
                </a:solidFill>
                <a:latin typeface="Garet"/>
                <a:ea typeface="Garet"/>
                <a:cs typeface="Garet"/>
                <a:sym typeface="Garet"/>
              </a:rPr>
              <a:t>Extracting specific data in a structured format </a:t>
            </a:r>
          </a:p>
        </p:txBody>
      </p:sp>
      <p:sp>
        <p:nvSpPr>
          <p:cNvPr name="TextBox 16" id="16"/>
          <p:cNvSpPr txBox="true"/>
          <p:nvPr/>
        </p:nvSpPr>
        <p:spPr>
          <a:xfrm rot="0">
            <a:off x="2208206" y="5830020"/>
            <a:ext cx="5345286" cy="1047750"/>
          </a:xfrm>
          <a:prstGeom prst="rect">
            <a:avLst/>
          </a:prstGeom>
        </p:spPr>
        <p:txBody>
          <a:bodyPr anchor="t" rtlCol="false" tIns="0" lIns="0" bIns="0" rIns="0">
            <a:spAutoFit/>
          </a:bodyPr>
          <a:lstStyle/>
          <a:p>
            <a:pPr algn="l">
              <a:lnSpc>
                <a:spcPts val="4200"/>
              </a:lnSpc>
            </a:pPr>
            <a:r>
              <a:rPr lang="en-US" sz="3000">
                <a:solidFill>
                  <a:srgbClr val="FFFFFF"/>
                </a:solidFill>
                <a:latin typeface="Garet"/>
                <a:ea typeface="Garet"/>
                <a:cs typeface="Garet"/>
                <a:sym typeface="Garet"/>
              </a:rPr>
              <a:t>Cleaning data, preparing for analysis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5674848" y="3405404"/>
            <a:ext cx="3132959" cy="3132959"/>
          </a:xfrm>
          <a:custGeom>
            <a:avLst/>
            <a:gdLst/>
            <a:ahLst/>
            <a:cxnLst/>
            <a:rect r="r" b="b" t="t" l="l"/>
            <a:pathLst>
              <a:path h="3132959" w="3132959">
                <a:moveTo>
                  <a:pt x="0" y="0"/>
                </a:moveTo>
                <a:lnTo>
                  <a:pt x="3132959" y="0"/>
                </a:lnTo>
                <a:lnTo>
                  <a:pt x="3132959" y="3132959"/>
                </a:lnTo>
                <a:lnTo>
                  <a:pt x="0" y="31329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996343" y="4143341"/>
            <a:ext cx="6185402" cy="4354628"/>
          </a:xfrm>
          <a:custGeom>
            <a:avLst/>
            <a:gdLst/>
            <a:ahLst/>
            <a:cxnLst/>
            <a:rect r="r" b="b" t="t" l="l"/>
            <a:pathLst>
              <a:path h="4354628" w="6185402">
                <a:moveTo>
                  <a:pt x="0" y="0"/>
                </a:moveTo>
                <a:lnTo>
                  <a:pt x="6185402" y="0"/>
                </a:lnTo>
                <a:lnTo>
                  <a:pt x="6185402" y="4354627"/>
                </a:lnTo>
                <a:lnTo>
                  <a:pt x="0" y="4354627"/>
                </a:lnTo>
                <a:lnTo>
                  <a:pt x="0" y="0"/>
                </a:lnTo>
                <a:close/>
              </a:path>
            </a:pathLst>
          </a:custGeom>
          <a:blipFill>
            <a:blip r:embed="rId6"/>
            <a:stretch>
              <a:fillRect l="0" t="0" r="0" b="0"/>
            </a:stretch>
          </a:blipFill>
        </p:spPr>
      </p:sp>
      <p:sp>
        <p:nvSpPr>
          <p:cNvPr name="Freeform 11" id="11"/>
          <p:cNvSpPr/>
          <p:nvPr/>
        </p:nvSpPr>
        <p:spPr>
          <a:xfrm flipH="false" flipV="false" rot="0">
            <a:off x="3411791" y="6538363"/>
            <a:ext cx="3155010" cy="2453828"/>
          </a:xfrm>
          <a:custGeom>
            <a:avLst/>
            <a:gdLst/>
            <a:ahLst/>
            <a:cxnLst/>
            <a:rect r="r" b="b" t="t" l="l"/>
            <a:pathLst>
              <a:path h="2453828" w="3155010">
                <a:moveTo>
                  <a:pt x="0" y="0"/>
                </a:moveTo>
                <a:lnTo>
                  <a:pt x="3155010" y="0"/>
                </a:lnTo>
                <a:lnTo>
                  <a:pt x="3155010" y="2453828"/>
                </a:lnTo>
                <a:lnTo>
                  <a:pt x="0" y="2453828"/>
                </a:lnTo>
                <a:lnTo>
                  <a:pt x="0" y="0"/>
                </a:lnTo>
                <a:close/>
              </a:path>
            </a:pathLst>
          </a:custGeom>
          <a:blipFill>
            <a:blip r:embed="rId7"/>
            <a:stretch>
              <a:fillRect l="-18847" t="0" r="-19419" b="0"/>
            </a:stretch>
          </a:blipFill>
        </p:spPr>
      </p:sp>
      <p:sp>
        <p:nvSpPr>
          <p:cNvPr name="TextBox 12" id="12"/>
          <p:cNvSpPr txBox="true"/>
          <p:nvPr/>
        </p:nvSpPr>
        <p:spPr>
          <a:xfrm rot="0">
            <a:off x="3813922" y="271092"/>
            <a:ext cx="9071069"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1. Data Collection</a:t>
            </a:r>
          </a:p>
        </p:txBody>
      </p:sp>
      <p:sp>
        <p:nvSpPr>
          <p:cNvPr name="TextBox 13" id="13"/>
          <p:cNvSpPr txBox="true"/>
          <p:nvPr/>
        </p:nvSpPr>
        <p:spPr>
          <a:xfrm rot="0">
            <a:off x="1132026" y="1778660"/>
            <a:ext cx="14883848" cy="2789902"/>
          </a:xfrm>
          <a:prstGeom prst="rect">
            <a:avLst/>
          </a:prstGeom>
        </p:spPr>
        <p:txBody>
          <a:bodyPr anchor="t" rtlCol="false" tIns="0" lIns="0" bIns="0" rIns="0">
            <a:spAutoFit/>
          </a:bodyPr>
          <a:lstStyle/>
          <a:p>
            <a:pPr algn="l">
              <a:lnSpc>
                <a:spcPts val="3220"/>
              </a:lnSpc>
            </a:pPr>
          </a:p>
          <a:p>
            <a:pPr algn="l" marL="496571" indent="-248285" lvl="1">
              <a:lnSpc>
                <a:spcPts val="3220"/>
              </a:lnSpc>
              <a:buFont typeface="Arial"/>
              <a:buChar char="•"/>
            </a:pPr>
            <a:r>
              <a:rPr lang="en-US" sz="2300">
                <a:solidFill>
                  <a:srgbClr val="FFFFFF"/>
                </a:solidFill>
                <a:latin typeface="Garet"/>
                <a:ea typeface="Garet"/>
                <a:cs typeface="Garet"/>
                <a:sym typeface="Garet"/>
              </a:rPr>
              <a:t>AI and machine learning algorithms play a key role in extracting valuable insights from big data. They detect patterns, predict outcomes, and automate decisions.</a:t>
            </a:r>
          </a:p>
          <a:p>
            <a:pPr algn="l" marL="496571" indent="-248285" lvl="1">
              <a:lnSpc>
                <a:spcPts val="3220"/>
              </a:lnSpc>
              <a:buFont typeface="Arial"/>
              <a:buChar char="•"/>
            </a:pPr>
            <a:r>
              <a:rPr lang="en-US" sz="2300">
                <a:solidFill>
                  <a:srgbClr val="FFFFFF"/>
                </a:solidFill>
                <a:latin typeface="Garet"/>
                <a:ea typeface="Garet"/>
                <a:cs typeface="Garet"/>
                <a:sym typeface="Garet"/>
              </a:rPr>
              <a:t>Utilizing AI and ML enables organizations to enhance their data collection, analysis, and interpretation processes, giving them a competitive edge.</a:t>
            </a:r>
          </a:p>
          <a:p>
            <a:pPr algn="l">
              <a:lnSpc>
                <a:spcPts val="3220"/>
              </a:lnSpc>
            </a:pPr>
          </a:p>
          <a:p>
            <a:pPr algn="l">
              <a:lnSpc>
                <a:spcPts val="3220"/>
              </a:lnSpc>
            </a:pPr>
          </a:p>
        </p:txBody>
      </p:sp>
      <p:sp>
        <p:nvSpPr>
          <p:cNvPr name="TextBox 14" id="14"/>
          <p:cNvSpPr txBox="true"/>
          <p:nvPr/>
        </p:nvSpPr>
        <p:spPr>
          <a:xfrm rot="0">
            <a:off x="1303502" y="1334675"/>
            <a:ext cx="6892689" cy="514350"/>
          </a:xfrm>
          <a:prstGeom prst="rect">
            <a:avLst/>
          </a:prstGeom>
        </p:spPr>
        <p:txBody>
          <a:bodyPr anchor="t" rtlCol="false" tIns="0" lIns="0" bIns="0" rIns="0">
            <a:spAutoFit/>
          </a:bodyPr>
          <a:lstStyle/>
          <a:p>
            <a:pPr algn="l">
              <a:lnSpc>
                <a:spcPts val="4200"/>
              </a:lnSpc>
              <a:spcBef>
                <a:spcPct val="0"/>
              </a:spcBef>
            </a:pPr>
            <a:r>
              <a:rPr lang="en-US" b="true" sz="3000" u="sng">
                <a:solidFill>
                  <a:srgbClr val="FFFFFF"/>
                </a:solidFill>
                <a:latin typeface="Garet Bold"/>
                <a:ea typeface="Garet Bold"/>
                <a:cs typeface="Garet Bold"/>
                <a:sym typeface="Garet Bold"/>
              </a:rPr>
              <a:t>b. Tools for Data Collection</a:t>
            </a:r>
          </a:p>
        </p:txBody>
      </p:sp>
      <p:sp>
        <p:nvSpPr>
          <p:cNvPr name="TextBox 15" id="15"/>
          <p:cNvSpPr txBox="true"/>
          <p:nvPr/>
        </p:nvSpPr>
        <p:spPr>
          <a:xfrm rot="0">
            <a:off x="1303502" y="3854796"/>
            <a:ext cx="5739059" cy="3190002"/>
          </a:xfrm>
          <a:prstGeom prst="rect">
            <a:avLst/>
          </a:prstGeom>
        </p:spPr>
        <p:txBody>
          <a:bodyPr anchor="t" rtlCol="false" tIns="0" lIns="0" bIns="0" rIns="0">
            <a:spAutoFit/>
          </a:bodyPr>
          <a:lstStyle/>
          <a:p>
            <a:pPr algn="l">
              <a:lnSpc>
                <a:spcPts val="3220"/>
              </a:lnSpc>
            </a:pPr>
            <a:r>
              <a:rPr lang="en-US" sz="2300" u="sng" b="true">
                <a:solidFill>
                  <a:srgbClr val="FFFFFF"/>
                </a:solidFill>
                <a:latin typeface="Garet Bold"/>
                <a:ea typeface="Garet Bold"/>
                <a:cs typeface="Garet Bold"/>
                <a:sym typeface="Garet Bold"/>
              </a:rPr>
              <a:t>EXAMPLES:</a:t>
            </a:r>
          </a:p>
          <a:p>
            <a:pPr algn="l" marL="496571" indent="-248285" lvl="1">
              <a:lnSpc>
                <a:spcPts val="3220"/>
              </a:lnSpc>
              <a:buFont typeface="Arial"/>
              <a:buChar char="•"/>
            </a:pPr>
            <a:r>
              <a:rPr lang="en-US" b="true" sz="2300">
                <a:solidFill>
                  <a:srgbClr val="FFFFFF"/>
                </a:solidFill>
                <a:latin typeface="Garet Bold"/>
                <a:ea typeface="Garet Bold"/>
                <a:cs typeface="Garet Bold"/>
                <a:sym typeface="Garet Bold"/>
              </a:rPr>
              <a:t>Apache Kafka: </a:t>
            </a:r>
            <a:r>
              <a:rPr lang="en-US" sz="2300">
                <a:solidFill>
                  <a:srgbClr val="FFFFFF"/>
                </a:solidFill>
                <a:latin typeface="Garet"/>
                <a:ea typeface="Garet"/>
                <a:cs typeface="Garet"/>
                <a:sym typeface="Garet"/>
              </a:rPr>
              <a:t>Kafka for high-throughput, low-latency data streaming.</a:t>
            </a:r>
          </a:p>
          <a:p>
            <a:pPr algn="l" marL="496571" indent="-248285" lvl="1">
              <a:lnSpc>
                <a:spcPts val="3220"/>
              </a:lnSpc>
              <a:buFont typeface="Arial"/>
              <a:buChar char="•"/>
            </a:pPr>
            <a:r>
              <a:rPr lang="en-US" b="true" sz="2300">
                <a:solidFill>
                  <a:srgbClr val="FFFFFF"/>
                </a:solidFill>
                <a:latin typeface="Garet Bold"/>
                <a:ea typeface="Garet Bold"/>
                <a:cs typeface="Garet Bold"/>
                <a:sym typeface="Garet Bold"/>
              </a:rPr>
              <a:t>Apache NiFi:</a:t>
            </a:r>
            <a:r>
              <a:rPr lang="en-US" sz="2300">
                <a:solidFill>
                  <a:srgbClr val="FFFFFF"/>
                </a:solidFill>
                <a:latin typeface="Garet"/>
                <a:ea typeface="Garet"/>
                <a:cs typeface="Garet"/>
                <a:sym typeface="Garet"/>
              </a:rPr>
              <a:t> Tool for automating data flow between systems with user-friendly interface.</a:t>
            </a:r>
          </a:p>
          <a:p>
            <a:pPr algn="l">
              <a:lnSpc>
                <a:spcPts val="3220"/>
              </a:lnSpc>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9596968" y="830098"/>
            <a:ext cx="2773237" cy="2326053"/>
          </a:xfrm>
          <a:custGeom>
            <a:avLst/>
            <a:gdLst/>
            <a:ahLst/>
            <a:cxnLst/>
            <a:rect r="r" b="b" t="t" l="l"/>
            <a:pathLst>
              <a:path h="2326053" w="2773237">
                <a:moveTo>
                  <a:pt x="0" y="0"/>
                </a:moveTo>
                <a:lnTo>
                  <a:pt x="2773237" y="0"/>
                </a:lnTo>
                <a:lnTo>
                  <a:pt x="2773237" y="2326052"/>
                </a:lnTo>
                <a:lnTo>
                  <a:pt x="0" y="2326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1017444"/>
            <a:ext cx="9071069"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1. Data Collection</a:t>
            </a:r>
          </a:p>
        </p:txBody>
      </p:sp>
      <p:sp>
        <p:nvSpPr>
          <p:cNvPr name="TextBox 11" id="11"/>
          <p:cNvSpPr txBox="true"/>
          <p:nvPr/>
        </p:nvSpPr>
        <p:spPr>
          <a:xfrm rot="0">
            <a:off x="1824696" y="2401723"/>
            <a:ext cx="7479078" cy="514350"/>
          </a:xfrm>
          <a:prstGeom prst="rect">
            <a:avLst/>
          </a:prstGeom>
        </p:spPr>
        <p:txBody>
          <a:bodyPr anchor="t" rtlCol="false" tIns="0" lIns="0" bIns="0" rIns="0">
            <a:spAutoFit/>
          </a:bodyPr>
          <a:lstStyle/>
          <a:p>
            <a:pPr algn="l">
              <a:lnSpc>
                <a:spcPts val="4200"/>
              </a:lnSpc>
              <a:spcBef>
                <a:spcPct val="0"/>
              </a:spcBef>
            </a:pPr>
            <a:r>
              <a:rPr lang="en-US" b="true" sz="3000" u="sng">
                <a:solidFill>
                  <a:srgbClr val="FFFFFF"/>
                </a:solidFill>
                <a:latin typeface="Garet Bold"/>
                <a:ea typeface="Garet Bold"/>
                <a:cs typeface="Garet Bold"/>
                <a:sym typeface="Garet Bold"/>
              </a:rPr>
              <a:t>c. Challenges when collecting data</a:t>
            </a:r>
          </a:p>
        </p:txBody>
      </p:sp>
      <p:grpSp>
        <p:nvGrpSpPr>
          <p:cNvPr name="Group 12" id="12"/>
          <p:cNvGrpSpPr/>
          <p:nvPr/>
        </p:nvGrpSpPr>
        <p:grpSpPr>
          <a:xfrm rot="0">
            <a:off x="1028700" y="3219305"/>
            <a:ext cx="16230600" cy="5894964"/>
            <a:chOff x="0" y="0"/>
            <a:chExt cx="21640800" cy="7859952"/>
          </a:xfrm>
        </p:grpSpPr>
        <p:sp>
          <p:nvSpPr>
            <p:cNvPr name="Freeform 13" id="13"/>
            <p:cNvSpPr/>
            <p:nvPr/>
          </p:nvSpPr>
          <p:spPr>
            <a:xfrm flipH="false" flipV="false" rot="0">
              <a:off x="0" y="0"/>
              <a:ext cx="21640800" cy="6492240"/>
            </a:xfrm>
            <a:custGeom>
              <a:avLst/>
              <a:gdLst/>
              <a:ahLst/>
              <a:cxnLst/>
              <a:rect r="r" b="b" t="t" l="l"/>
              <a:pathLst>
                <a:path h="6492240" w="21640800">
                  <a:moveTo>
                    <a:pt x="0" y="0"/>
                  </a:moveTo>
                  <a:lnTo>
                    <a:pt x="21640800" y="0"/>
                  </a:lnTo>
                  <a:lnTo>
                    <a:pt x="21640800" y="6492240"/>
                  </a:lnTo>
                  <a:lnTo>
                    <a:pt x="0" y="64922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8142743" y="647511"/>
              <a:ext cx="5323830" cy="7212440"/>
            </a:xfrm>
            <a:custGeom>
              <a:avLst/>
              <a:gdLst/>
              <a:ahLst/>
              <a:cxnLst/>
              <a:rect r="r" b="b" t="t" l="l"/>
              <a:pathLst>
                <a:path h="7212440" w="5323830">
                  <a:moveTo>
                    <a:pt x="0" y="0"/>
                  </a:moveTo>
                  <a:lnTo>
                    <a:pt x="5323830" y="0"/>
                  </a:lnTo>
                  <a:lnTo>
                    <a:pt x="5323830" y="7212441"/>
                  </a:lnTo>
                  <a:lnTo>
                    <a:pt x="0" y="7212441"/>
                  </a:lnTo>
                  <a:lnTo>
                    <a:pt x="0" y="0"/>
                  </a:lnTo>
                  <a:close/>
                </a:path>
              </a:pathLst>
            </a:custGeom>
            <a:blipFill>
              <a:blip r:embed="rId8"/>
              <a:stretch>
                <a:fillRect l="-464" t="0" r="-464" b="0"/>
              </a:stretch>
            </a:blipFill>
          </p:spPr>
        </p:sp>
        <p:sp>
          <p:nvSpPr>
            <p:cNvPr name="TextBox 15" id="15"/>
            <p:cNvSpPr txBox="true"/>
            <p:nvPr/>
          </p:nvSpPr>
          <p:spPr>
            <a:xfrm rot="0">
              <a:off x="429506" y="2190116"/>
              <a:ext cx="4987800" cy="2054858"/>
            </a:xfrm>
            <a:prstGeom prst="rect">
              <a:avLst/>
            </a:prstGeom>
          </p:spPr>
          <p:txBody>
            <a:bodyPr anchor="t" rtlCol="false" tIns="0" lIns="0" bIns="0" rIns="0">
              <a:spAutoFit/>
            </a:bodyPr>
            <a:lstStyle/>
            <a:p>
              <a:pPr algn="ctr">
                <a:lnSpc>
                  <a:spcPts val="4141"/>
                </a:lnSpc>
                <a:spcBef>
                  <a:spcPct val="0"/>
                </a:spcBef>
              </a:pPr>
              <a:r>
                <a:rPr lang="en-US" b="true" sz="2958">
                  <a:solidFill>
                    <a:srgbClr val="000000"/>
                  </a:solidFill>
                  <a:latin typeface="Garet Bold"/>
                  <a:ea typeface="Garet Bold"/>
                  <a:cs typeface="Garet Bold"/>
                  <a:sym typeface="Garet Bold"/>
                </a:rPr>
                <a:t>Data Protection and Security Challenges</a:t>
              </a:r>
            </a:p>
          </p:txBody>
        </p:sp>
        <p:sp>
          <p:nvSpPr>
            <p:cNvPr name="TextBox 16" id="16"/>
            <p:cNvSpPr txBox="true"/>
            <p:nvPr/>
          </p:nvSpPr>
          <p:spPr>
            <a:xfrm rot="0">
              <a:off x="16197073" y="2539766"/>
              <a:ext cx="4987800" cy="1355558"/>
            </a:xfrm>
            <a:prstGeom prst="rect">
              <a:avLst/>
            </a:prstGeom>
          </p:spPr>
          <p:txBody>
            <a:bodyPr anchor="t" rtlCol="false" tIns="0" lIns="0" bIns="0" rIns="0">
              <a:spAutoFit/>
            </a:bodyPr>
            <a:lstStyle/>
            <a:p>
              <a:pPr algn="ctr">
                <a:lnSpc>
                  <a:spcPts val="4141"/>
                </a:lnSpc>
                <a:spcBef>
                  <a:spcPct val="0"/>
                </a:spcBef>
              </a:pPr>
              <a:r>
                <a:rPr lang="en-US" b="true" sz="2958">
                  <a:solidFill>
                    <a:srgbClr val="000000"/>
                  </a:solidFill>
                  <a:latin typeface="Garet Bold"/>
                  <a:ea typeface="Garet Bold"/>
                  <a:cs typeface="Garet Bold"/>
                  <a:sym typeface="Garet Bold"/>
                </a:rPr>
                <a:t>Managing Big Data volume</a:t>
              </a:r>
            </a:p>
          </p:txBody>
        </p:sp>
      </p:grpSp>
      <p:sp>
        <p:nvSpPr>
          <p:cNvPr name="TextBox 17" id="17"/>
          <p:cNvSpPr txBox="true"/>
          <p:nvPr/>
        </p:nvSpPr>
        <p:spPr>
          <a:xfrm rot="0">
            <a:off x="1028700" y="3291923"/>
            <a:ext cx="5307257" cy="1189355"/>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As data volume and diversity grow, firms must enhance security to prevent breaches. </a:t>
            </a:r>
          </a:p>
        </p:txBody>
      </p:sp>
      <p:sp>
        <p:nvSpPr>
          <p:cNvPr name="TextBox 18" id="18"/>
          <p:cNvSpPr txBox="true"/>
          <p:nvPr/>
        </p:nvSpPr>
        <p:spPr>
          <a:xfrm rot="0">
            <a:off x="1028700" y="6899130"/>
            <a:ext cx="5747048" cy="1589405"/>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Protecting sensitive information requires investing in cybersecurity, complying with data laws, and implementing encryption techniques.</a:t>
            </a:r>
          </a:p>
        </p:txBody>
      </p:sp>
      <p:sp>
        <p:nvSpPr>
          <p:cNvPr name="TextBox 19" id="19"/>
          <p:cNvSpPr txBox="true"/>
          <p:nvPr/>
        </p:nvSpPr>
        <p:spPr>
          <a:xfrm rot="0">
            <a:off x="11897601" y="3171680"/>
            <a:ext cx="5361699" cy="1189355"/>
          </a:xfrm>
          <a:prstGeom prst="rect">
            <a:avLst/>
          </a:prstGeom>
        </p:spPr>
        <p:txBody>
          <a:bodyPr anchor="t" rtlCol="false" tIns="0" lIns="0" bIns="0" rIns="0">
            <a:spAutoFit/>
          </a:bodyPr>
          <a:lstStyle/>
          <a:p>
            <a:pPr algn="r">
              <a:lnSpc>
                <a:spcPts val="3220"/>
              </a:lnSpc>
            </a:pPr>
            <a:r>
              <a:rPr lang="en-US" sz="2300">
                <a:solidFill>
                  <a:srgbClr val="FFFFFF"/>
                </a:solidFill>
                <a:latin typeface="Garet"/>
                <a:ea typeface="Garet"/>
                <a:cs typeface="Garet"/>
                <a:sym typeface="Garet"/>
              </a:rPr>
              <a:t>Managing vast amounts of big data requires scalable infrastructure and powerful computing. </a:t>
            </a:r>
          </a:p>
        </p:txBody>
      </p:sp>
      <p:sp>
        <p:nvSpPr>
          <p:cNvPr name="TextBox 20" id="20"/>
          <p:cNvSpPr txBox="true"/>
          <p:nvPr/>
        </p:nvSpPr>
        <p:spPr>
          <a:xfrm rot="0">
            <a:off x="11897601" y="6899130"/>
            <a:ext cx="5747048" cy="1589405"/>
          </a:xfrm>
          <a:prstGeom prst="rect">
            <a:avLst/>
          </a:prstGeom>
        </p:spPr>
        <p:txBody>
          <a:bodyPr anchor="t" rtlCol="false" tIns="0" lIns="0" bIns="0" rIns="0">
            <a:spAutoFit/>
          </a:bodyPr>
          <a:lstStyle/>
          <a:p>
            <a:pPr algn="r">
              <a:lnSpc>
                <a:spcPts val="3220"/>
              </a:lnSpc>
            </a:pPr>
            <a:r>
              <a:rPr lang="en-US" sz="2300">
                <a:solidFill>
                  <a:srgbClr val="FFFFFF"/>
                </a:solidFill>
                <a:latin typeface="Garet"/>
                <a:ea typeface="Garet"/>
                <a:cs typeface="Garet"/>
                <a:sym typeface="Garet"/>
              </a:rPr>
              <a:t>Cloud solutions and frameworks like Hadoop and Spark offer affordable, scalable options. Ensuring data quality and usability is also essential.</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3161524" y="4894208"/>
            <a:ext cx="11190253" cy="3713796"/>
          </a:xfrm>
          <a:custGeom>
            <a:avLst/>
            <a:gdLst/>
            <a:ahLst/>
            <a:cxnLst/>
            <a:rect r="r" b="b" t="t" l="l"/>
            <a:pathLst>
              <a:path h="3713796" w="11190253">
                <a:moveTo>
                  <a:pt x="0" y="0"/>
                </a:moveTo>
                <a:lnTo>
                  <a:pt x="11190253" y="0"/>
                </a:lnTo>
                <a:lnTo>
                  <a:pt x="11190253" y="3713796"/>
                </a:lnTo>
                <a:lnTo>
                  <a:pt x="0" y="3713796"/>
                </a:lnTo>
                <a:lnTo>
                  <a:pt x="0" y="0"/>
                </a:lnTo>
                <a:close/>
              </a:path>
            </a:pathLst>
          </a:custGeom>
          <a:blipFill>
            <a:blip r:embed="rId4"/>
            <a:stretch>
              <a:fillRect l="-8165" t="-20116" r="-7900" b="-20210"/>
            </a:stretch>
          </a:blipFill>
        </p:spPr>
      </p:sp>
      <p:sp>
        <p:nvSpPr>
          <p:cNvPr name="TextBox 10" id="10"/>
          <p:cNvSpPr txBox="true"/>
          <p:nvPr/>
        </p:nvSpPr>
        <p:spPr>
          <a:xfrm rot="0">
            <a:off x="1028700" y="1017444"/>
            <a:ext cx="9071069"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2. Data Preparation</a:t>
            </a:r>
          </a:p>
        </p:txBody>
      </p:sp>
      <p:sp>
        <p:nvSpPr>
          <p:cNvPr name="TextBox 11" id="11"/>
          <p:cNvSpPr txBox="true"/>
          <p:nvPr/>
        </p:nvSpPr>
        <p:spPr>
          <a:xfrm rot="0">
            <a:off x="1497427" y="2411248"/>
            <a:ext cx="14518447" cy="238950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Garet"/>
                <a:ea typeface="Garet"/>
                <a:cs typeface="Garet"/>
                <a:sym typeface="Garet"/>
              </a:rPr>
              <a:t>Data preparation involves cleaning and transforming raw data before analysis. This crucial step often includes reformatting, correcting, and merging datasets to enhance the data.</a:t>
            </a:r>
          </a:p>
          <a:p>
            <a:pPr algn="l">
              <a:lnSpc>
                <a:spcPts val="3220"/>
              </a:lnSpc>
            </a:pPr>
          </a:p>
          <a:p>
            <a:pPr algn="l" marL="496571" indent="-248285" lvl="1">
              <a:lnSpc>
                <a:spcPts val="3220"/>
              </a:lnSpc>
              <a:buFont typeface="Arial"/>
              <a:buChar char="•"/>
            </a:pPr>
            <a:r>
              <a:rPr lang="en-US" sz="2300">
                <a:solidFill>
                  <a:srgbClr val="FFFFFF"/>
                </a:solidFill>
                <a:latin typeface="Garet"/>
                <a:ea typeface="Garet"/>
                <a:cs typeface="Garet"/>
                <a:sym typeface="Garet"/>
              </a:rPr>
              <a:t>Although it can be time-consuming for data engineers or business users, it's necessary to contextualize the data, convert it into insights, and reduce bias from low data quality.</a:t>
            </a:r>
          </a:p>
          <a:p>
            <a:pPr algn="l">
              <a:lnSpc>
                <a:spcPts val="3220"/>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9" id="9"/>
          <p:cNvGrpSpPr/>
          <p:nvPr/>
        </p:nvGrpSpPr>
        <p:grpSpPr>
          <a:xfrm rot="0">
            <a:off x="4509582" y="2458873"/>
            <a:ext cx="9610897" cy="6415273"/>
            <a:chOff x="0" y="0"/>
            <a:chExt cx="12814529" cy="8553698"/>
          </a:xfrm>
        </p:grpSpPr>
        <p:sp>
          <p:nvSpPr>
            <p:cNvPr name="Freeform 10" id="10"/>
            <p:cNvSpPr/>
            <p:nvPr/>
          </p:nvSpPr>
          <p:spPr>
            <a:xfrm flipH="false" flipV="false" rot="0">
              <a:off x="0" y="0"/>
              <a:ext cx="12814529" cy="8553698"/>
            </a:xfrm>
            <a:custGeom>
              <a:avLst/>
              <a:gdLst/>
              <a:ahLst/>
              <a:cxnLst/>
              <a:rect r="r" b="b" t="t" l="l"/>
              <a:pathLst>
                <a:path h="8553698" w="12814529">
                  <a:moveTo>
                    <a:pt x="0" y="0"/>
                  </a:moveTo>
                  <a:lnTo>
                    <a:pt x="12814529" y="0"/>
                  </a:lnTo>
                  <a:lnTo>
                    <a:pt x="12814529" y="8553698"/>
                  </a:lnTo>
                  <a:lnTo>
                    <a:pt x="0" y="85536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526762" y="669936"/>
              <a:ext cx="2621979" cy="1068775"/>
            </a:xfrm>
            <a:prstGeom prst="rect">
              <a:avLst/>
            </a:prstGeom>
          </p:spPr>
          <p:txBody>
            <a:bodyPr anchor="t" rtlCol="false" tIns="0" lIns="0" bIns="0" rIns="0">
              <a:spAutoFit/>
            </a:bodyPr>
            <a:lstStyle/>
            <a:p>
              <a:pPr algn="ctr">
                <a:lnSpc>
                  <a:spcPts val="3310"/>
                </a:lnSpc>
              </a:pPr>
              <a:r>
                <a:rPr lang="en-US" sz="2364">
                  <a:solidFill>
                    <a:srgbClr val="FFFFFF"/>
                  </a:solidFill>
                  <a:latin typeface="Garet"/>
                  <a:ea typeface="Garet"/>
                  <a:cs typeface="Garet"/>
                  <a:sym typeface="Garet"/>
                </a:rPr>
                <a:t>Quick error </a:t>
              </a:r>
            </a:p>
            <a:p>
              <a:pPr algn="ctr">
                <a:lnSpc>
                  <a:spcPts val="3310"/>
                </a:lnSpc>
              </a:pPr>
              <a:r>
                <a:rPr lang="en-US" sz="2364">
                  <a:solidFill>
                    <a:srgbClr val="FFFFFF"/>
                  </a:solidFill>
                  <a:latin typeface="Garet"/>
                  <a:ea typeface="Garet"/>
                  <a:cs typeface="Garet"/>
                  <a:sym typeface="Garet"/>
                </a:rPr>
                <a:t>resolution</a:t>
              </a:r>
            </a:p>
          </p:txBody>
        </p:sp>
        <p:sp>
          <p:nvSpPr>
            <p:cNvPr name="TextBox 12" id="12"/>
            <p:cNvSpPr txBox="true"/>
            <p:nvPr/>
          </p:nvSpPr>
          <p:spPr>
            <a:xfrm rot="0">
              <a:off x="9265176" y="565161"/>
              <a:ext cx="2621979" cy="1028197"/>
            </a:xfrm>
            <a:prstGeom prst="rect">
              <a:avLst/>
            </a:prstGeom>
          </p:spPr>
          <p:txBody>
            <a:bodyPr anchor="t" rtlCol="false" tIns="0" lIns="0" bIns="0" rIns="0">
              <a:spAutoFit/>
            </a:bodyPr>
            <a:lstStyle/>
            <a:p>
              <a:pPr algn="ctr">
                <a:lnSpc>
                  <a:spcPts val="3170"/>
                </a:lnSpc>
              </a:pPr>
              <a:r>
                <a:rPr lang="en-US" sz="2264">
                  <a:solidFill>
                    <a:srgbClr val="FFFFFF"/>
                  </a:solidFill>
                  <a:latin typeface="Garet"/>
                  <a:ea typeface="Garet"/>
                  <a:cs typeface="Garet"/>
                  <a:sym typeface="Garet"/>
                </a:rPr>
                <a:t>High-quality data output</a:t>
              </a:r>
            </a:p>
          </p:txBody>
        </p:sp>
        <p:sp>
          <p:nvSpPr>
            <p:cNvPr name="TextBox 13" id="13"/>
            <p:cNvSpPr txBox="true"/>
            <p:nvPr/>
          </p:nvSpPr>
          <p:spPr>
            <a:xfrm rot="0">
              <a:off x="255659" y="3354786"/>
              <a:ext cx="2621979" cy="1619395"/>
            </a:xfrm>
            <a:prstGeom prst="rect">
              <a:avLst/>
            </a:prstGeom>
          </p:spPr>
          <p:txBody>
            <a:bodyPr anchor="t" rtlCol="false" tIns="0" lIns="0" bIns="0" rIns="0">
              <a:spAutoFit/>
            </a:bodyPr>
            <a:lstStyle/>
            <a:p>
              <a:pPr algn="ctr">
                <a:lnSpc>
                  <a:spcPts val="3310"/>
                </a:lnSpc>
              </a:pPr>
              <a:r>
                <a:rPr lang="en-US" sz="2364">
                  <a:solidFill>
                    <a:srgbClr val="FFFFFF"/>
                  </a:solidFill>
                  <a:latin typeface="Garet"/>
                  <a:ea typeface="Garet"/>
                  <a:cs typeface="Garet"/>
                  <a:sym typeface="Garet"/>
                </a:rPr>
                <a:t>Improved business decisions</a:t>
              </a:r>
            </a:p>
          </p:txBody>
        </p:sp>
        <p:sp>
          <p:nvSpPr>
            <p:cNvPr name="TextBox 14" id="14"/>
            <p:cNvSpPr txBox="true"/>
            <p:nvPr/>
          </p:nvSpPr>
          <p:spPr>
            <a:xfrm rot="0">
              <a:off x="9984088" y="3430986"/>
              <a:ext cx="2621979" cy="1068775"/>
            </a:xfrm>
            <a:prstGeom prst="rect">
              <a:avLst/>
            </a:prstGeom>
          </p:spPr>
          <p:txBody>
            <a:bodyPr anchor="t" rtlCol="false" tIns="0" lIns="0" bIns="0" rIns="0">
              <a:spAutoFit/>
            </a:bodyPr>
            <a:lstStyle/>
            <a:p>
              <a:pPr algn="ctr">
                <a:lnSpc>
                  <a:spcPts val="3310"/>
                </a:lnSpc>
              </a:pPr>
              <a:r>
                <a:rPr lang="en-US" sz="2364">
                  <a:solidFill>
                    <a:srgbClr val="FFFFFF"/>
                  </a:solidFill>
                  <a:latin typeface="Garet"/>
                  <a:ea typeface="Garet"/>
                  <a:cs typeface="Garet"/>
                  <a:sym typeface="Garet"/>
                </a:rPr>
                <a:t>Enhanced scalability</a:t>
              </a:r>
            </a:p>
          </p:txBody>
        </p:sp>
        <p:sp>
          <p:nvSpPr>
            <p:cNvPr name="TextBox 15" id="15"/>
            <p:cNvSpPr txBox="true"/>
            <p:nvPr/>
          </p:nvSpPr>
          <p:spPr>
            <a:xfrm rot="0">
              <a:off x="526762" y="6717256"/>
              <a:ext cx="2621979" cy="1132549"/>
            </a:xfrm>
            <a:prstGeom prst="rect">
              <a:avLst/>
            </a:prstGeom>
          </p:spPr>
          <p:txBody>
            <a:bodyPr anchor="t" rtlCol="false" tIns="0" lIns="0" bIns="0" rIns="0">
              <a:spAutoFit/>
            </a:bodyPr>
            <a:lstStyle/>
            <a:p>
              <a:pPr algn="ctr">
                <a:lnSpc>
                  <a:spcPts val="3450"/>
                </a:lnSpc>
              </a:pPr>
              <a:r>
                <a:rPr lang="en-US" sz="2464">
                  <a:solidFill>
                    <a:srgbClr val="FFFFFF"/>
                  </a:solidFill>
                  <a:latin typeface="Garet"/>
                  <a:ea typeface="Garet"/>
                  <a:cs typeface="Garet"/>
                  <a:sym typeface="Garet"/>
                </a:rPr>
                <a:t>Future readiness</a:t>
              </a:r>
            </a:p>
          </p:txBody>
        </p:sp>
        <p:sp>
          <p:nvSpPr>
            <p:cNvPr name="TextBox 16" id="16"/>
            <p:cNvSpPr txBox="true"/>
            <p:nvPr/>
          </p:nvSpPr>
          <p:spPr>
            <a:xfrm rot="0">
              <a:off x="9493216" y="6577556"/>
              <a:ext cx="2621979" cy="1643935"/>
            </a:xfrm>
            <a:prstGeom prst="rect">
              <a:avLst/>
            </a:prstGeom>
          </p:spPr>
          <p:txBody>
            <a:bodyPr anchor="t" rtlCol="false" tIns="0" lIns="0" bIns="0" rIns="0">
              <a:spAutoFit/>
            </a:bodyPr>
            <a:lstStyle/>
            <a:p>
              <a:pPr algn="ctr">
                <a:lnSpc>
                  <a:spcPts val="3310"/>
                </a:lnSpc>
              </a:pPr>
              <a:r>
                <a:rPr lang="en-US" sz="2364">
                  <a:solidFill>
                    <a:srgbClr val="FFFFFF"/>
                  </a:solidFill>
                  <a:latin typeface="Garet"/>
                  <a:ea typeface="Garet"/>
                  <a:cs typeface="Garet"/>
                  <a:sym typeface="Garet"/>
                </a:rPr>
                <a:t>Faster data access and teamwork</a:t>
              </a:r>
            </a:p>
          </p:txBody>
        </p:sp>
        <p:sp>
          <p:nvSpPr>
            <p:cNvPr name="TextBox 17" id="17"/>
            <p:cNvSpPr txBox="true"/>
            <p:nvPr/>
          </p:nvSpPr>
          <p:spPr>
            <a:xfrm rot="0">
              <a:off x="4979579" y="3921373"/>
              <a:ext cx="3033170" cy="569171"/>
            </a:xfrm>
            <a:prstGeom prst="rect">
              <a:avLst/>
            </a:prstGeom>
          </p:spPr>
          <p:txBody>
            <a:bodyPr anchor="t" rtlCol="false" tIns="0" lIns="0" bIns="0" rIns="0">
              <a:spAutoFit/>
            </a:bodyPr>
            <a:lstStyle/>
            <a:p>
              <a:pPr algn="l">
                <a:lnSpc>
                  <a:spcPts val="3640"/>
                </a:lnSpc>
                <a:spcBef>
                  <a:spcPct val="0"/>
                </a:spcBef>
              </a:pPr>
              <a:r>
                <a:rPr lang="en-US" sz="2600">
                  <a:solidFill>
                    <a:srgbClr val="FFFFFF"/>
                  </a:solidFill>
                  <a:latin typeface="Holla"/>
                  <a:ea typeface="Holla"/>
                  <a:cs typeface="Holla"/>
                  <a:sym typeface="Holla"/>
                </a:rPr>
                <a:t>ADVANTAGES</a:t>
              </a:r>
            </a:p>
          </p:txBody>
        </p:sp>
      </p:grpSp>
      <p:sp>
        <p:nvSpPr>
          <p:cNvPr name="Freeform 18" id="18"/>
          <p:cNvSpPr/>
          <p:nvPr/>
        </p:nvSpPr>
        <p:spPr>
          <a:xfrm flipH="false" flipV="false" rot="0">
            <a:off x="13094610" y="5143500"/>
            <a:ext cx="6914072" cy="6917526"/>
          </a:xfrm>
          <a:custGeom>
            <a:avLst/>
            <a:gdLst/>
            <a:ahLst/>
            <a:cxnLst/>
            <a:rect r="r" b="b" t="t" l="l"/>
            <a:pathLst>
              <a:path h="6917526" w="6914072">
                <a:moveTo>
                  <a:pt x="0" y="0"/>
                </a:moveTo>
                <a:lnTo>
                  <a:pt x="6914072" y="0"/>
                </a:lnTo>
                <a:lnTo>
                  <a:pt x="6914072" y="6917526"/>
                </a:lnTo>
                <a:lnTo>
                  <a:pt x="0" y="6917526"/>
                </a:lnTo>
                <a:lnTo>
                  <a:pt x="0" y="0"/>
                </a:lnTo>
                <a:close/>
              </a:path>
            </a:pathLst>
          </a:custGeom>
          <a:blipFill>
            <a:blip r:embed="rId6"/>
            <a:stretch>
              <a:fillRect l="0" t="0" r="0" b="0"/>
            </a:stretch>
          </a:blipFill>
        </p:spPr>
      </p:sp>
      <p:sp>
        <p:nvSpPr>
          <p:cNvPr name="Freeform 19" id="19"/>
          <p:cNvSpPr/>
          <p:nvPr/>
        </p:nvSpPr>
        <p:spPr>
          <a:xfrm flipH="false" flipV="false" rot="0">
            <a:off x="-4477622" y="5143500"/>
            <a:ext cx="8003210" cy="8229600"/>
          </a:xfrm>
          <a:custGeom>
            <a:avLst/>
            <a:gdLst/>
            <a:ahLst/>
            <a:cxnLst/>
            <a:rect r="r" b="b" t="t" l="l"/>
            <a:pathLst>
              <a:path h="8229600" w="8003210">
                <a:moveTo>
                  <a:pt x="0" y="0"/>
                </a:moveTo>
                <a:lnTo>
                  <a:pt x="8003210" y="0"/>
                </a:lnTo>
                <a:lnTo>
                  <a:pt x="8003210" y="8229600"/>
                </a:lnTo>
                <a:lnTo>
                  <a:pt x="0" y="8229600"/>
                </a:lnTo>
                <a:lnTo>
                  <a:pt x="0" y="0"/>
                </a:lnTo>
                <a:close/>
              </a:path>
            </a:pathLst>
          </a:custGeom>
          <a:blipFill>
            <a:blip r:embed="rId7"/>
            <a:stretch>
              <a:fillRect l="0" t="0" r="0" b="0"/>
            </a:stretch>
          </a:blipFill>
        </p:spPr>
      </p:sp>
      <p:sp>
        <p:nvSpPr>
          <p:cNvPr name="TextBox 20" id="20"/>
          <p:cNvSpPr txBox="true"/>
          <p:nvPr/>
        </p:nvSpPr>
        <p:spPr>
          <a:xfrm rot="0">
            <a:off x="1028700" y="2749620"/>
            <a:ext cx="3309852" cy="581265"/>
          </a:xfrm>
          <a:prstGeom prst="rect">
            <a:avLst/>
          </a:prstGeom>
        </p:spPr>
        <p:txBody>
          <a:bodyPr anchor="t" rtlCol="false" tIns="0" lIns="0" bIns="0" rIns="0">
            <a:spAutoFit/>
          </a:bodyPr>
          <a:lstStyle/>
          <a:p>
            <a:pPr algn="l">
              <a:lnSpc>
                <a:spcPts val="4865"/>
              </a:lnSpc>
              <a:spcBef>
                <a:spcPct val="0"/>
              </a:spcBef>
            </a:pPr>
            <a:r>
              <a:rPr lang="en-US" b="true" sz="3475" u="sng">
                <a:solidFill>
                  <a:srgbClr val="FFFFFF"/>
                </a:solidFill>
                <a:latin typeface="Garet Bold"/>
                <a:ea typeface="Garet Bold"/>
                <a:cs typeface="Garet Bold"/>
                <a:sym typeface="Garet Bold"/>
              </a:rPr>
              <a:t>a. Advantages</a:t>
            </a:r>
          </a:p>
        </p:txBody>
      </p:sp>
      <p:sp>
        <p:nvSpPr>
          <p:cNvPr name="TextBox 21" id="21"/>
          <p:cNvSpPr txBox="true"/>
          <p:nvPr/>
        </p:nvSpPr>
        <p:spPr>
          <a:xfrm rot="0">
            <a:off x="1028700" y="1017444"/>
            <a:ext cx="9071069"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2. Data Preparation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9" id="9"/>
          <p:cNvGrpSpPr/>
          <p:nvPr/>
        </p:nvGrpSpPr>
        <p:grpSpPr>
          <a:xfrm rot="0">
            <a:off x="1899519" y="3410150"/>
            <a:ext cx="8305026" cy="4114800"/>
            <a:chOff x="0" y="0"/>
            <a:chExt cx="11073367" cy="5486400"/>
          </a:xfrm>
        </p:grpSpPr>
        <p:sp>
          <p:nvSpPr>
            <p:cNvPr name="Freeform 10" id="10"/>
            <p:cNvSpPr/>
            <p:nvPr/>
          </p:nvSpPr>
          <p:spPr>
            <a:xfrm flipH="false" flipV="false" rot="0">
              <a:off x="0" y="0"/>
              <a:ext cx="4588002" cy="5486400"/>
            </a:xfrm>
            <a:custGeom>
              <a:avLst/>
              <a:gdLst/>
              <a:ahLst/>
              <a:cxnLst/>
              <a:rect r="r" b="b" t="t" l="l"/>
              <a:pathLst>
                <a:path h="5486400" w="4588002">
                  <a:moveTo>
                    <a:pt x="0" y="0"/>
                  </a:moveTo>
                  <a:lnTo>
                    <a:pt x="4588002" y="0"/>
                  </a:lnTo>
                  <a:lnTo>
                    <a:pt x="4588002"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575372" y="171012"/>
              <a:ext cx="4232467" cy="632248"/>
            </a:xfrm>
            <a:prstGeom prst="rect">
              <a:avLst/>
            </a:prstGeom>
          </p:spPr>
          <p:txBody>
            <a:bodyPr anchor="t" rtlCol="false" tIns="0" lIns="0" bIns="0" rIns="0">
              <a:spAutoFit/>
            </a:bodyPr>
            <a:lstStyle/>
            <a:p>
              <a:pPr algn="l">
                <a:lnSpc>
                  <a:spcPts val="3920"/>
                </a:lnSpc>
                <a:spcBef>
                  <a:spcPct val="0"/>
                </a:spcBef>
              </a:pPr>
              <a:r>
                <a:rPr lang="en-US" b="true" sz="2800">
                  <a:solidFill>
                    <a:srgbClr val="FFFFFF"/>
                  </a:solidFill>
                  <a:latin typeface="Garet Bold"/>
                  <a:ea typeface="Garet Bold"/>
                  <a:cs typeface="Garet Bold"/>
                  <a:sym typeface="Garet Bold"/>
                </a:rPr>
                <a:t>Collecting Data</a:t>
              </a:r>
            </a:p>
          </p:txBody>
        </p:sp>
        <p:sp>
          <p:nvSpPr>
            <p:cNvPr name="TextBox 12" id="12"/>
            <p:cNvSpPr txBox="true"/>
            <p:nvPr/>
          </p:nvSpPr>
          <p:spPr>
            <a:xfrm rot="0">
              <a:off x="1575372" y="1265978"/>
              <a:ext cx="7164411" cy="632248"/>
            </a:xfrm>
            <a:prstGeom prst="rect">
              <a:avLst/>
            </a:prstGeom>
          </p:spPr>
          <p:txBody>
            <a:bodyPr anchor="t" rtlCol="false" tIns="0" lIns="0" bIns="0" rIns="0">
              <a:spAutoFit/>
            </a:bodyPr>
            <a:lstStyle/>
            <a:p>
              <a:pPr algn="l">
                <a:lnSpc>
                  <a:spcPts val="3920"/>
                </a:lnSpc>
                <a:spcBef>
                  <a:spcPct val="0"/>
                </a:spcBef>
              </a:pPr>
              <a:r>
                <a:rPr lang="en-US" b="true" sz="2800">
                  <a:solidFill>
                    <a:srgbClr val="FFFFFF"/>
                  </a:solidFill>
                  <a:latin typeface="Garet Bold"/>
                  <a:ea typeface="Garet Bold"/>
                  <a:cs typeface="Garet Bold"/>
                  <a:sym typeface="Garet Bold"/>
                </a:rPr>
                <a:t>Explore and Evaluate Data</a:t>
              </a:r>
            </a:p>
          </p:txBody>
        </p:sp>
        <p:sp>
          <p:nvSpPr>
            <p:cNvPr name="TextBox 13" id="13"/>
            <p:cNvSpPr txBox="true"/>
            <p:nvPr/>
          </p:nvSpPr>
          <p:spPr>
            <a:xfrm rot="0">
              <a:off x="1575372" y="2371725"/>
              <a:ext cx="6238930" cy="632248"/>
            </a:xfrm>
            <a:prstGeom prst="rect">
              <a:avLst/>
            </a:prstGeom>
          </p:spPr>
          <p:txBody>
            <a:bodyPr anchor="t" rtlCol="false" tIns="0" lIns="0" bIns="0" rIns="0">
              <a:spAutoFit/>
            </a:bodyPr>
            <a:lstStyle/>
            <a:p>
              <a:pPr algn="l">
                <a:lnSpc>
                  <a:spcPts val="3920"/>
                </a:lnSpc>
                <a:spcBef>
                  <a:spcPct val="0"/>
                </a:spcBef>
              </a:pPr>
              <a:r>
                <a:rPr lang="en-US" b="true" sz="2800">
                  <a:solidFill>
                    <a:srgbClr val="FFFFFF"/>
                  </a:solidFill>
                  <a:latin typeface="Garet Bold"/>
                  <a:ea typeface="Garet Bold"/>
                  <a:cs typeface="Garet Bold"/>
                  <a:sym typeface="Garet Bold"/>
                </a:rPr>
                <a:t>Clean and Verify Data</a:t>
              </a:r>
            </a:p>
          </p:txBody>
        </p:sp>
        <p:sp>
          <p:nvSpPr>
            <p:cNvPr name="TextBox 14" id="14"/>
            <p:cNvSpPr txBox="true"/>
            <p:nvPr/>
          </p:nvSpPr>
          <p:spPr>
            <a:xfrm rot="0">
              <a:off x="1575372" y="3477472"/>
              <a:ext cx="9497995" cy="632248"/>
            </a:xfrm>
            <a:prstGeom prst="rect">
              <a:avLst/>
            </a:prstGeom>
          </p:spPr>
          <p:txBody>
            <a:bodyPr anchor="t" rtlCol="false" tIns="0" lIns="0" bIns="0" rIns="0">
              <a:spAutoFit/>
            </a:bodyPr>
            <a:lstStyle/>
            <a:p>
              <a:pPr algn="l">
                <a:lnSpc>
                  <a:spcPts val="3920"/>
                </a:lnSpc>
                <a:spcBef>
                  <a:spcPct val="0"/>
                </a:spcBef>
              </a:pPr>
              <a:r>
                <a:rPr lang="en-US" b="true" sz="2800">
                  <a:solidFill>
                    <a:srgbClr val="FFFFFF"/>
                  </a:solidFill>
                  <a:latin typeface="Garet Bold"/>
                  <a:ea typeface="Garet Bold"/>
                  <a:cs typeface="Garet Bold"/>
                  <a:sym typeface="Garet Bold"/>
                </a:rPr>
                <a:t>Data transformation &amp; enrichment</a:t>
              </a:r>
            </a:p>
          </p:txBody>
        </p:sp>
        <p:sp>
          <p:nvSpPr>
            <p:cNvPr name="TextBox 15" id="15"/>
            <p:cNvSpPr txBox="true"/>
            <p:nvPr/>
          </p:nvSpPr>
          <p:spPr>
            <a:xfrm rot="0">
              <a:off x="1575372" y="4583218"/>
              <a:ext cx="4232467" cy="632248"/>
            </a:xfrm>
            <a:prstGeom prst="rect">
              <a:avLst/>
            </a:prstGeom>
          </p:spPr>
          <p:txBody>
            <a:bodyPr anchor="t" rtlCol="false" tIns="0" lIns="0" bIns="0" rIns="0">
              <a:spAutoFit/>
            </a:bodyPr>
            <a:lstStyle/>
            <a:p>
              <a:pPr algn="l">
                <a:lnSpc>
                  <a:spcPts val="3920"/>
                </a:lnSpc>
                <a:spcBef>
                  <a:spcPct val="0"/>
                </a:spcBef>
              </a:pPr>
              <a:r>
                <a:rPr lang="en-US" b="true" sz="2800">
                  <a:solidFill>
                    <a:srgbClr val="FFFFFF"/>
                  </a:solidFill>
                  <a:latin typeface="Garet Bold"/>
                  <a:ea typeface="Garet Bold"/>
                  <a:cs typeface="Garet Bold"/>
                  <a:sym typeface="Garet Bold"/>
                </a:rPr>
                <a:t>Store Data</a:t>
              </a:r>
            </a:p>
          </p:txBody>
        </p:sp>
      </p:grpSp>
      <p:sp>
        <p:nvSpPr>
          <p:cNvPr name="Freeform 16" id="16"/>
          <p:cNvSpPr/>
          <p:nvPr/>
        </p:nvSpPr>
        <p:spPr>
          <a:xfrm flipH="false" flipV="false" rot="0">
            <a:off x="9975944" y="3618276"/>
            <a:ext cx="7159531" cy="3698549"/>
          </a:xfrm>
          <a:custGeom>
            <a:avLst/>
            <a:gdLst/>
            <a:ahLst/>
            <a:cxnLst/>
            <a:rect r="r" b="b" t="t" l="l"/>
            <a:pathLst>
              <a:path h="3698549" w="7159531">
                <a:moveTo>
                  <a:pt x="0" y="0"/>
                </a:moveTo>
                <a:lnTo>
                  <a:pt x="7159531" y="0"/>
                </a:lnTo>
                <a:lnTo>
                  <a:pt x="7159531" y="3698549"/>
                </a:lnTo>
                <a:lnTo>
                  <a:pt x="0" y="3698549"/>
                </a:lnTo>
                <a:lnTo>
                  <a:pt x="0" y="0"/>
                </a:lnTo>
                <a:close/>
              </a:path>
            </a:pathLst>
          </a:custGeom>
          <a:blipFill>
            <a:blip r:embed="rId6"/>
            <a:stretch>
              <a:fillRect l="0" t="-3548" r="-786" b="-6194"/>
            </a:stretch>
          </a:blipFill>
        </p:spPr>
      </p:sp>
      <p:sp>
        <p:nvSpPr>
          <p:cNvPr name="TextBox 17" id="17"/>
          <p:cNvSpPr txBox="true"/>
          <p:nvPr/>
        </p:nvSpPr>
        <p:spPr>
          <a:xfrm rot="0">
            <a:off x="1692890" y="2296360"/>
            <a:ext cx="3174351" cy="669926"/>
          </a:xfrm>
          <a:prstGeom prst="rect">
            <a:avLst/>
          </a:prstGeom>
        </p:spPr>
        <p:txBody>
          <a:bodyPr anchor="t" rtlCol="false" tIns="0" lIns="0" bIns="0" rIns="0">
            <a:spAutoFit/>
          </a:bodyPr>
          <a:lstStyle/>
          <a:p>
            <a:pPr algn="l">
              <a:lnSpc>
                <a:spcPts val="5599"/>
              </a:lnSpc>
              <a:spcBef>
                <a:spcPct val="0"/>
              </a:spcBef>
            </a:pPr>
            <a:r>
              <a:rPr lang="en-US" b="true" sz="3999" u="sng">
                <a:solidFill>
                  <a:srgbClr val="FFFFFF"/>
                </a:solidFill>
                <a:latin typeface="Garet Bold"/>
                <a:ea typeface="Garet Bold"/>
                <a:cs typeface="Garet Bold"/>
                <a:sym typeface="Garet Bold"/>
              </a:rPr>
              <a:t>b. Steps</a:t>
            </a:r>
          </a:p>
        </p:txBody>
      </p:sp>
      <p:sp>
        <p:nvSpPr>
          <p:cNvPr name="TextBox 18" id="18"/>
          <p:cNvSpPr txBox="true"/>
          <p:nvPr/>
        </p:nvSpPr>
        <p:spPr>
          <a:xfrm rot="0">
            <a:off x="1028700" y="1017444"/>
            <a:ext cx="9071069"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2. Data Preparation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28700" y="2801644"/>
            <a:ext cx="5836402" cy="4683713"/>
          </a:xfrm>
          <a:custGeom>
            <a:avLst/>
            <a:gdLst/>
            <a:ahLst/>
            <a:cxnLst/>
            <a:rect r="r" b="b" t="t" l="l"/>
            <a:pathLst>
              <a:path h="4683713" w="5836402">
                <a:moveTo>
                  <a:pt x="0" y="0"/>
                </a:moveTo>
                <a:lnTo>
                  <a:pt x="5836402" y="0"/>
                </a:lnTo>
                <a:lnTo>
                  <a:pt x="5836402" y="4683712"/>
                </a:lnTo>
                <a:lnTo>
                  <a:pt x="0" y="4683712"/>
                </a:lnTo>
                <a:lnTo>
                  <a:pt x="0" y="0"/>
                </a:lnTo>
                <a:close/>
              </a:path>
            </a:pathLst>
          </a:custGeom>
          <a:blipFill>
            <a:blip r:embed="rId4"/>
            <a:stretch>
              <a:fillRect l="0" t="0" r="0" b="0"/>
            </a:stretch>
          </a:blipFill>
        </p:spPr>
      </p:sp>
      <p:sp>
        <p:nvSpPr>
          <p:cNvPr name="TextBox 10" id="10"/>
          <p:cNvSpPr txBox="true"/>
          <p:nvPr/>
        </p:nvSpPr>
        <p:spPr>
          <a:xfrm rot="0">
            <a:off x="7861039" y="2555055"/>
            <a:ext cx="8785404" cy="5129265"/>
          </a:xfrm>
          <a:prstGeom prst="rect">
            <a:avLst/>
          </a:prstGeom>
        </p:spPr>
        <p:txBody>
          <a:bodyPr anchor="t" rtlCol="false" tIns="0" lIns="0" bIns="0" rIns="0">
            <a:spAutoFit/>
          </a:bodyPr>
          <a:lstStyle/>
          <a:p>
            <a:pPr algn="l">
              <a:lnSpc>
                <a:spcPts val="3409"/>
              </a:lnSpc>
            </a:pPr>
          </a:p>
          <a:p>
            <a:pPr algn="l" marL="525806" indent="-262903" lvl="1">
              <a:lnSpc>
                <a:spcPts val="3409"/>
              </a:lnSpc>
              <a:buFont typeface="Arial"/>
              <a:buChar char="•"/>
            </a:pPr>
            <a:r>
              <a:rPr lang="en-US" b="true" sz="2435">
                <a:solidFill>
                  <a:srgbClr val="F6E0F5"/>
                </a:solidFill>
                <a:latin typeface="Garet Bold"/>
                <a:ea typeface="Garet Bold"/>
                <a:cs typeface="Garet Bold"/>
                <a:sym typeface="Garet Bold"/>
              </a:rPr>
              <a:t>Data </a:t>
            </a:r>
            <a:r>
              <a:rPr lang="en-US" sz="2435">
                <a:solidFill>
                  <a:srgbClr val="F6E0F5"/>
                </a:solidFill>
                <a:latin typeface="Garet"/>
                <a:ea typeface="Garet"/>
                <a:cs typeface="Garet"/>
                <a:sym typeface="Garet"/>
              </a:rPr>
              <a:t>refers to raw facts, figures, or pieces of </a:t>
            </a:r>
            <a:r>
              <a:rPr lang="en-US" b="true" sz="2435">
                <a:solidFill>
                  <a:srgbClr val="F6E0F5"/>
                </a:solidFill>
                <a:latin typeface="Garet Bold"/>
                <a:ea typeface="Garet Bold"/>
                <a:cs typeface="Garet Bold"/>
                <a:sym typeface="Garet Bold"/>
              </a:rPr>
              <a:t>information</a:t>
            </a:r>
            <a:r>
              <a:rPr lang="en-US" sz="2435">
                <a:solidFill>
                  <a:srgbClr val="F6E0F5"/>
                </a:solidFill>
                <a:latin typeface="Garet"/>
                <a:ea typeface="Garet"/>
                <a:cs typeface="Garet"/>
                <a:sym typeface="Garet"/>
              </a:rPr>
              <a:t> collected from</a:t>
            </a:r>
            <a:r>
              <a:rPr lang="en-US" b="true" sz="2435">
                <a:solidFill>
                  <a:srgbClr val="F6E0F5"/>
                </a:solidFill>
                <a:latin typeface="Garet Bold"/>
                <a:ea typeface="Garet Bold"/>
                <a:cs typeface="Garet Bold"/>
                <a:sym typeface="Garet Bold"/>
              </a:rPr>
              <a:t> various sources</a:t>
            </a:r>
            <a:r>
              <a:rPr lang="en-US" sz="2435">
                <a:solidFill>
                  <a:srgbClr val="F6E0F5"/>
                </a:solidFill>
                <a:latin typeface="Garet"/>
                <a:ea typeface="Garet"/>
                <a:cs typeface="Garet"/>
                <a:sym typeface="Garet"/>
              </a:rPr>
              <a:t>. It can take </a:t>
            </a:r>
            <a:r>
              <a:rPr lang="en-US" b="true" sz="2435">
                <a:solidFill>
                  <a:srgbClr val="F6E0F5"/>
                </a:solidFill>
                <a:latin typeface="Garet Bold"/>
                <a:ea typeface="Garet Bold"/>
                <a:cs typeface="Garet Bold"/>
                <a:sym typeface="Garet Bold"/>
              </a:rPr>
              <a:t>many forms</a:t>
            </a:r>
            <a:r>
              <a:rPr lang="en-US" sz="2435">
                <a:solidFill>
                  <a:srgbClr val="F6E0F5"/>
                </a:solidFill>
                <a:latin typeface="Garet"/>
                <a:ea typeface="Garet"/>
                <a:cs typeface="Garet"/>
                <a:sym typeface="Garet"/>
              </a:rPr>
              <a:t>, including numbers, text, images, videos, and more</a:t>
            </a:r>
          </a:p>
          <a:p>
            <a:pPr algn="l">
              <a:lnSpc>
                <a:spcPts val="3409"/>
              </a:lnSpc>
            </a:pPr>
          </a:p>
          <a:p>
            <a:pPr algn="l" marL="525806" indent="-262903" lvl="1">
              <a:lnSpc>
                <a:spcPts val="3409"/>
              </a:lnSpc>
              <a:buFont typeface="Arial"/>
              <a:buChar char="•"/>
            </a:pPr>
            <a:r>
              <a:rPr lang="en-US" sz="2435">
                <a:solidFill>
                  <a:srgbClr val="F6E0F5"/>
                </a:solidFill>
                <a:latin typeface="Garet"/>
                <a:ea typeface="Garet"/>
                <a:cs typeface="Garet"/>
                <a:sym typeface="Garet"/>
              </a:rPr>
              <a:t>Data is information that has been translated into a form that is </a:t>
            </a:r>
            <a:r>
              <a:rPr lang="en-US" b="true" sz="2435">
                <a:solidFill>
                  <a:srgbClr val="F6E0F5"/>
                </a:solidFill>
                <a:latin typeface="Garet Bold"/>
                <a:ea typeface="Garet Bold"/>
                <a:cs typeface="Garet Bold"/>
                <a:sym typeface="Garet Bold"/>
              </a:rPr>
              <a:t>efficient for movement or processing</a:t>
            </a:r>
          </a:p>
          <a:p>
            <a:pPr algn="l">
              <a:lnSpc>
                <a:spcPts val="3409"/>
              </a:lnSpc>
            </a:pPr>
          </a:p>
          <a:p>
            <a:pPr algn="l" marL="525806" indent="-262903" lvl="1">
              <a:lnSpc>
                <a:spcPts val="3409"/>
              </a:lnSpc>
              <a:buFont typeface="Arial"/>
              <a:buChar char="•"/>
            </a:pPr>
            <a:r>
              <a:rPr lang="en-US" sz="2435">
                <a:solidFill>
                  <a:srgbClr val="F6E0F5"/>
                </a:solidFill>
                <a:latin typeface="Garet"/>
                <a:ea typeface="Garet"/>
                <a:cs typeface="Garet"/>
                <a:sym typeface="Garet"/>
              </a:rPr>
              <a:t>Data by itself often lacks meaning, but when </a:t>
            </a:r>
            <a:r>
              <a:rPr lang="en-US" b="true" sz="2435">
                <a:solidFill>
                  <a:srgbClr val="F6E0F5"/>
                </a:solidFill>
                <a:latin typeface="Garet Bold"/>
                <a:ea typeface="Garet Bold"/>
                <a:cs typeface="Garet Bold"/>
                <a:sym typeface="Garet Bold"/>
              </a:rPr>
              <a:t>analyzed and processed</a:t>
            </a:r>
            <a:r>
              <a:rPr lang="en-US" sz="2435">
                <a:solidFill>
                  <a:srgbClr val="F6E0F5"/>
                </a:solidFill>
                <a:latin typeface="Garet"/>
                <a:ea typeface="Garet"/>
                <a:cs typeface="Garet"/>
                <a:sym typeface="Garet"/>
              </a:rPr>
              <a:t>, it provides </a:t>
            </a:r>
            <a:r>
              <a:rPr lang="en-US" b="true" sz="2435">
                <a:solidFill>
                  <a:srgbClr val="F6E0F5"/>
                </a:solidFill>
                <a:latin typeface="Garet Bold"/>
                <a:ea typeface="Garet Bold"/>
                <a:cs typeface="Garet Bold"/>
                <a:sym typeface="Garet Bold"/>
              </a:rPr>
              <a:t>valuable insights</a:t>
            </a:r>
            <a:r>
              <a:rPr lang="en-US" sz="2435">
                <a:solidFill>
                  <a:srgbClr val="F6E0F5"/>
                </a:solidFill>
                <a:latin typeface="Garet"/>
                <a:ea typeface="Garet"/>
                <a:cs typeface="Garet"/>
                <a:sym typeface="Garet"/>
              </a:rPr>
              <a:t> that can guide decisions and actions</a:t>
            </a:r>
          </a:p>
        </p:txBody>
      </p:sp>
      <p:grpSp>
        <p:nvGrpSpPr>
          <p:cNvPr name="Group 11" id="11"/>
          <p:cNvGrpSpPr/>
          <p:nvPr/>
        </p:nvGrpSpPr>
        <p:grpSpPr>
          <a:xfrm rot="0">
            <a:off x="5402151" y="830098"/>
            <a:ext cx="8140428" cy="1049272"/>
            <a:chOff x="0" y="0"/>
            <a:chExt cx="10853904" cy="1399029"/>
          </a:xfrm>
        </p:grpSpPr>
        <p:sp>
          <p:nvSpPr>
            <p:cNvPr name="TextBox 12" id="12"/>
            <p:cNvSpPr txBox="true"/>
            <p:nvPr/>
          </p:nvSpPr>
          <p:spPr>
            <a:xfrm rot="0">
              <a:off x="3396995" y="-133350"/>
              <a:ext cx="7456909"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Data?</a:t>
              </a:r>
            </a:p>
          </p:txBody>
        </p:sp>
        <p:sp>
          <p:nvSpPr>
            <p:cNvPr name="TextBox 13" id="13"/>
            <p:cNvSpPr txBox="true"/>
            <p:nvPr/>
          </p:nvSpPr>
          <p:spPr>
            <a:xfrm rot="0">
              <a:off x="0" y="-133350"/>
              <a:ext cx="5249302"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What is</a:t>
              </a: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823661" y="2740931"/>
            <a:ext cx="5759826" cy="5748307"/>
          </a:xfrm>
          <a:custGeom>
            <a:avLst/>
            <a:gdLst/>
            <a:ahLst/>
            <a:cxnLst/>
            <a:rect r="r" b="b" t="t" l="l"/>
            <a:pathLst>
              <a:path h="5748307" w="5759826">
                <a:moveTo>
                  <a:pt x="0" y="0"/>
                </a:moveTo>
                <a:lnTo>
                  <a:pt x="5759826" y="0"/>
                </a:lnTo>
                <a:lnTo>
                  <a:pt x="5759826" y="5748307"/>
                </a:lnTo>
                <a:lnTo>
                  <a:pt x="0" y="5748307"/>
                </a:lnTo>
                <a:lnTo>
                  <a:pt x="0" y="0"/>
                </a:lnTo>
                <a:close/>
              </a:path>
            </a:pathLst>
          </a:custGeom>
          <a:blipFill>
            <a:blip r:embed="rId4"/>
            <a:stretch>
              <a:fillRect l="0" t="0" r="0" b="0"/>
            </a:stretch>
          </a:blipFill>
        </p:spPr>
      </p:sp>
      <p:sp>
        <p:nvSpPr>
          <p:cNvPr name="Freeform 10" id="10"/>
          <p:cNvSpPr/>
          <p:nvPr/>
        </p:nvSpPr>
        <p:spPr>
          <a:xfrm flipH="false" flipV="false" rot="2557422">
            <a:off x="15010964" y="514350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1692890" y="1017444"/>
            <a:ext cx="8186984" cy="1120733"/>
          </a:xfrm>
          <a:prstGeom prst="rect">
            <a:avLst/>
          </a:prstGeom>
        </p:spPr>
        <p:txBody>
          <a:bodyPr anchor="t" rtlCol="false" tIns="0" lIns="0" bIns="0" rIns="0">
            <a:spAutoFit/>
          </a:bodyPr>
          <a:lstStyle/>
          <a:p>
            <a:pPr algn="l">
              <a:lnSpc>
                <a:spcPts val="9102"/>
              </a:lnSpc>
              <a:spcBef>
                <a:spcPct val="0"/>
              </a:spcBef>
            </a:pPr>
            <a:r>
              <a:rPr lang="en-US" sz="6501" b="true">
                <a:solidFill>
                  <a:srgbClr val="F6E0F5"/>
                </a:solidFill>
                <a:latin typeface="Garet Bold"/>
                <a:ea typeface="Garet Bold"/>
                <a:cs typeface="Garet Bold"/>
                <a:sym typeface="Garet Bold"/>
              </a:rPr>
              <a:t>3. Data Input</a:t>
            </a:r>
          </a:p>
        </p:txBody>
      </p:sp>
      <p:sp>
        <p:nvSpPr>
          <p:cNvPr name="TextBox 12" id="12"/>
          <p:cNvSpPr txBox="true"/>
          <p:nvPr/>
        </p:nvSpPr>
        <p:spPr>
          <a:xfrm rot="0">
            <a:off x="6314725" y="4000622"/>
            <a:ext cx="9929148" cy="41681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Garet"/>
                <a:ea typeface="Garet"/>
                <a:cs typeface="Garet"/>
                <a:sym typeface="Garet"/>
              </a:rPr>
              <a:t>The Data Input stage of Big Data refers to the process of collecting, ingesting, and storing large volumes of diverse data from various sources for further processing and analysis. This stage is crucial because it sets the foundation for the subsequent steps in the Big Data lifecycle.</a:t>
            </a:r>
          </a:p>
          <a:p>
            <a:pPr algn="l">
              <a:lnSpc>
                <a:spcPts val="3359"/>
              </a:lnSpc>
            </a:pPr>
          </a:p>
          <a:p>
            <a:pPr algn="l" marL="518160" indent="-259080" lvl="1">
              <a:lnSpc>
                <a:spcPts val="3359"/>
              </a:lnSpc>
              <a:buFont typeface="Arial"/>
              <a:buChar char="•"/>
            </a:pPr>
            <a:r>
              <a:rPr lang="en-US" sz="2400">
                <a:solidFill>
                  <a:srgbClr val="FFFFFF"/>
                </a:solidFill>
                <a:latin typeface="Garet"/>
                <a:ea typeface="Garet"/>
                <a:cs typeface="Garet"/>
                <a:sym typeface="Garet"/>
              </a:rPr>
              <a:t>It involves gathering large amounts of raw data from various sources, cleaning it, and ensuring it is ready for analysis and processing in the subsequent stages.</a:t>
            </a:r>
          </a:p>
          <a:p>
            <a:pPr algn="l">
              <a:lnSpc>
                <a:spcPts val="3359"/>
              </a:lnSpc>
            </a:pPr>
          </a:p>
        </p:txBody>
      </p:sp>
      <p:sp>
        <p:nvSpPr>
          <p:cNvPr name="TextBox 13" id="13"/>
          <p:cNvSpPr txBox="true"/>
          <p:nvPr/>
        </p:nvSpPr>
        <p:spPr>
          <a:xfrm rot="0">
            <a:off x="7966634" y="2071502"/>
            <a:ext cx="7162853" cy="1374776"/>
          </a:xfrm>
          <a:prstGeom prst="rect">
            <a:avLst/>
          </a:prstGeom>
        </p:spPr>
        <p:txBody>
          <a:bodyPr anchor="t" rtlCol="false" tIns="0" lIns="0" bIns="0" rIns="0">
            <a:spAutoFit/>
          </a:bodyPr>
          <a:lstStyle/>
          <a:p>
            <a:pPr algn="l">
              <a:lnSpc>
                <a:spcPts val="5599"/>
              </a:lnSpc>
              <a:spcBef>
                <a:spcPct val="0"/>
              </a:spcBef>
            </a:pPr>
            <a:r>
              <a:rPr lang="en-US" b="true" sz="3999">
                <a:solidFill>
                  <a:srgbClr val="FFFFFF"/>
                </a:solidFill>
                <a:latin typeface="Garet Bold"/>
                <a:ea typeface="Garet Bold"/>
                <a:cs typeface="Garet Bold"/>
                <a:sym typeface="Garet Bold"/>
              </a:rPr>
              <a:t>What is Data Input and How important it is?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aphicFrame>
        <p:nvGraphicFramePr>
          <p:cNvPr name="Table 9" id="9"/>
          <p:cNvGraphicFramePr>
            <a:graphicFrameLocks noGrp="true"/>
          </p:cNvGraphicFramePr>
          <p:nvPr/>
        </p:nvGraphicFramePr>
        <p:xfrm>
          <a:off x="1413097" y="2401723"/>
          <a:ext cx="15417164" cy="6022867"/>
        </p:xfrm>
        <a:graphic>
          <a:graphicData uri="http://schemas.openxmlformats.org/drawingml/2006/table">
            <a:tbl>
              <a:tblPr/>
              <a:tblGrid>
                <a:gridCol w="2109490"/>
                <a:gridCol w="13307674"/>
              </a:tblGrid>
              <a:tr h="765025">
                <a:tc>
                  <a:txBody>
                    <a:bodyPr anchor="t" rtlCol="false"/>
                    <a:lstStyle/>
                    <a:p>
                      <a:pPr algn="ctr">
                        <a:lnSpc>
                          <a:spcPts val="2799"/>
                        </a:lnSpc>
                        <a:defRPr/>
                      </a:pPr>
                      <a:r>
                        <a:rPr lang="en-US" sz="1999" b="true">
                          <a:solidFill>
                            <a:srgbClr val="FFFFFF"/>
                          </a:solidFill>
                          <a:latin typeface="Garet Bold"/>
                          <a:ea typeface="Garet Bold"/>
                          <a:cs typeface="Garet Bold"/>
                          <a:sym typeface="Garet Bold"/>
                        </a:rPr>
                        <a:t>Key Aspects</a:t>
                      </a:r>
                      <a:endParaRPr lang="en-US" sz="1100"/>
                    </a:p>
                  </a:txBody>
                  <a:tcPr marL="161925" marR="161925" marT="161925" marB="161925" anchor="ctr">
                    <a:lnL cmpd="sng" algn="ctr" cap="flat" w="19050">
                      <a:solidFill>
                        <a:srgbClr val="ECDCEC"/>
                      </a:solidFill>
                      <a:prstDash val="solid"/>
                      <a:round/>
                      <a:headEnd type="none" w="med" len="med"/>
                      <a:tailEnd type="none" w="med" len="med"/>
                    </a:lnL>
                    <a:lnR cmpd="sng" algn="ctr" cap="flat" w="19050">
                      <a:solidFill>
                        <a:srgbClr val="ECDCEC"/>
                      </a:solidFill>
                      <a:prstDash val="solid"/>
                      <a:round/>
                      <a:headEnd type="none" w="med" len="med"/>
                      <a:tailEnd type="none" w="med" len="med"/>
                    </a:lnR>
                    <a:lnT cmpd="sng" algn="ctr" cap="flat" w="19050">
                      <a:solidFill>
                        <a:srgbClr val="ECDCEC"/>
                      </a:solidFill>
                      <a:prstDash val="solid"/>
                      <a:round/>
                      <a:headEnd type="none" w="med" len="med"/>
                      <a:tailEnd type="none" w="med" len="med"/>
                    </a:lnT>
                    <a:lnB cmpd="sng" algn="ctr" cap="flat" w="19050">
                      <a:solidFill>
                        <a:srgbClr val="ECDCEC"/>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Garet Bold"/>
                          <a:ea typeface="Garet Bold"/>
                          <a:cs typeface="Garet Bold"/>
                          <a:sym typeface="Garet Bold"/>
                        </a:rPr>
                        <a:t>Description</a:t>
                      </a:r>
                      <a:endParaRPr lang="en-US" sz="1100"/>
                    </a:p>
                  </a:txBody>
                  <a:tcPr marL="161925" marR="161925" marT="161925" marB="161925" anchor="ctr">
                    <a:lnL cmpd="sng" algn="ctr" cap="flat" w="19050">
                      <a:solidFill>
                        <a:srgbClr val="ECDCEC"/>
                      </a:solidFill>
                      <a:prstDash val="solid"/>
                      <a:round/>
                      <a:headEnd type="none" w="med" len="med"/>
                      <a:tailEnd type="none" w="med" len="med"/>
                    </a:lnL>
                    <a:lnR cmpd="sng" algn="ctr" cap="flat" w="19050">
                      <a:solidFill>
                        <a:srgbClr val="ECDCEC"/>
                      </a:solidFill>
                      <a:prstDash val="solid"/>
                      <a:round/>
                      <a:headEnd type="none" w="med" len="med"/>
                      <a:tailEnd type="none" w="med" len="med"/>
                    </a:lnR>
                    <a:lnT cmpd="sng" algn="ctr" cap="flat" w="19050">
                      <a:solidFill>
                        <a:srgbClr val="ECDCEC"/>
                      </a:solidFill>
                      <a:prstDash val="solid"/>
                      <a:round/>
                      <a:headEnd type="none" w="med" len="med"/>
                      <a:tailEnd type="none" w="med" len="med"/>
                    </a:lnT>
                    <a:lnB cmpd="sng" algn="ctr" cap="flat" w="19050">
                      <a:solidFill>
                        <a:srgbClr val="ECDCEC"/>
                      </a:solidFill>
                      <a:prstDash val="solid"/>
                      <a:round/>
                      <a:headEnd type="none" w="med" len="med"/>
                      <a:tailEnd type="none" w="med" len="med"/>
                    </a:lnB>
                  </a:tcPr>
                </a:tc>
              </a:tr>
              <a:tr h="1472672">
                <a:tc>
                  <a:txBody>
                    <a:bodyPr anchor="t" rtlCol="false"/>
                    <a:lstStyle/>
                    <a:p>
                      <a:pPr algn="ctr">
                        <a:lnSpc>
                          <a:spcPts val="2799"/>
                        </a:lnSpc>
                        <a:defRPr/>
                      </a:pPr>
                      <a:r>
                        <a:rPr lang="en-US" sz="1999" b="true">
                          <a:solidFill>
                            <a:srgbClr val="FFFFFF"/>
                          </a:solidFill>
                          <a:latin typeface="Garet Bold"/>
                          <a:ea typeface="Garet Bold"/>
                          <a:cs typeface="Garet Bold"/>
                          <a:sym typeface="Garet Bold"/>
                        </a:rPr>
                        <a:t>Data Sources</a:t>
                      </a:r>
                      <a:endParaRPr lang="en-US" sz="1100"/>
                    </a:p>
                  </a:txBody>
                  <a:tcPr marL="161925" marR="161925" marT="161925" marB="161925" anchor="ctr">
                    <a:lnL cmpd="sng" algn="ctr" cap="flat" w="19050">
                      <a:solidFill>
                        <a:srgbClr val="ECDCEC"/>
                      </a:solidFill>
                      <a:prstDash val="solid"/>
                      <a:round/>
                      <a:headEnd type="none" w="med" len="med"/>
                      <a:tailEnd type="none" w="med" len="med"/>
                    </a:lnL>
                    <a:lnR cmpd="sng" algn="ctr" cap="flat" w="19050">
                      <a:solidFill>
                        <a:srgbClr val="ECDCEC"/>
                      </a:solidFill>
                      <a:prstDash val="solid"/>
                      <a:round/>
                      <a:headEnd type="none" w="med" len="med"/>
                      <a:tailEnd type="none" w="med" len="med"/>
                    </a:lnR>
                    <a:lnT cmpd="sng" algn="ctr" cap="flat" w="19050">
                      <a:solidFill>
                        <a:srgbClr val="ECDCEC"/>
                      </a:solidFill>
                      <a:prstDash val="solid"/>
                      <a:round/>
                      <a:headEnd type="none" w="med" len="med"/>
                      <a:tailEnd type="none" w="med" len="med"/>
                    </a:lnT>
                    <a:lnB cmpd="sng" algn="ctr" cap="flat" w="19050">
                      <a:solidFill>
                        <a:srgbClr val="ECDCEC"/>
                      </a:solidFill>
                      <a:prstDash val="solid"/>
                      <a:round/>
                      <a:headEnd type="none" w="med" len="med"/>
                      <a:tailEnd type="none" w="med" len="med"/>
                    </a:lnB>
                  </a:tcPr>
                </a:tc>
                <a:tc>
                  <a:txBody>
                    <a:bodyPr anchor="t" rtlCol="false"/>
                    <a:lstStyle/>
                    <a:p>
                      <a:pPr algn="l" marL="431794" indent="-215897" lvl="1">
                        <a:lnSpc>
                          <a:spcPts val="2799"/>
                        </a:lnSpc>
                        <a:buFont typeface="Arial"/>
                        <a:buChar char="•"/>
                        <a:defRPr/>
                      </a:pPr>
                      <a:r>
                        <a:rPr lang="en-US" sz="1999">
                          <a:solidFill>
                            <a:srgbClr val="FFFFFF"/>
                          </a:solidFill>
                          <a:latin typeface="Garet"/>
                          <a:ea typeface="Garet"/>
                          <a:cs typeface="Garet"/>
                          <a:sym typeface="Garet"/>
                        </a:rPr>
                        <a:t>Data comes from sources like social media, sensors, transactional systems, log files, IoT devices, and databases.</a:t>
                      </a:r>
                      <a:endParaRPr lang="en-US" sz="1100"/>
                    </a:p>
                    <a:p>
                      <a:pPr algn="l" marL="431794" indent="-215897" lvl="1">
                        <a:lnSpc>
                          <a:spcPts val="2799"/>
                        </a:lnSpc>
                        <a:buFont typeface="Arial"/>
                        <a:buChar char="•"/>
                      </a:pPr>
                      <a:r>
                        <a:rPr lang="en-US" sz="1999">
                          <a:solidFill>
                            <a:srgbClr val="FFFFFF"/>
                          </a:solidFill>
                          <a:latin typeface="Garet"/>
                          <a:ea typeface="Garet"/>
                          <a:cs typeface="Garet"/>
                          <a:sym typeface="Garet"/>
                        </a:rPr>
                        <a:t>It can be structured, semi-structured, or unstructured.</a:t>
                      </a:r>
                    </a:p>
                  </a:txBody>
                  <a:tcPr marL="161925" marR="161925" marT="161925" marB="161925" anchor="ctr">
                    <a:lnL cmpd="sng" algn="ctr" cap="flat" w="19050">
                      <a:solidFill>
                        <a:srgbClr val="ECDCEC"/>
                      </a:solidFill>
                      <a:prstDash val="solid"/>
                      <a:round/>
                      <a:headEnd type="none" w="med" len="med"/>
                      <a:tailEnd type="none" w="med" len="med"/>
                    </a:lnL>
                    <a:lnR cmpd="sng" algn="ctr" cap="flat" w="19050">
                      <a:solidFill>
                        <a:srgbClr val="ECDCEC"/>
                      </a:solidFill>
                      <a:prstDash val="solid"/>
                      <a:round/>
                      <a:headEnd type="none" w="med" len="med"/>
                      <a:tailEnd type="none" w="med" len="med"/>
                    </a:lnR>
                    <a:lnT cmpd="sng" algn="ctr" cap="flat" w="19050">
                      <a:solidFill>
                        <a:srgbClr val="ECDCEC"/>
                      </a:solidFill>
                      <a:prstDash val="solid"/>
                      <a:round/>
                      <a:headEnd type="none" w="med" len="med"/>
                      <a:tailEnd type="none" w="med" len="med"/>
                    </a:lnT>
                    <a:lnB cmpd="sng" algn="ctr" cap="flat" w="19050">
                      <a:solidFill>
                        <a:srgbClr val="ECDCEC"/>
                      </a:solidFill>
                      <a:prstDash val="solid"/>
                      <a:round/>
                      <a:headEnd type="none" w="med" len="med"/>
                      <a:tailEnd type="none" w="med" len="med"/>
                    </a:lnB>
                  </a:tcPr>
                </a:tc>
              </a:tr>
              <a:tr h="1149129">
                <a:tc>
                  <a:txBody>
                    <a:bodyPr anchor="t" rtlCol="false"/>
                    <a:lstStyle/>
                    <a:p>
                      <a:pPr algn="ctr">
                        <a:lnSpc>
                          <a:spcPts val="2799"/>
                        </a:lnSpc>
                        <a:defRPr/>
                      </a:pPr>
                      <a:r>
                        <a:rPr lang="en-US" sz="1999" b="true">
                          <a:solidFill>
                            <a:srgbClr val="FFFFFF"/>
                          </a:solidFill>
                          <a:latin typeface="Garet Bold"/>
                          <a:ea typeface="Garet Bold"/>
                          <a:cs typeface="Garet Bold"/>
                          <a:sym typeface="Garet Bold"/>
                        </a:rPr>
                        <a:t>Data Ingestion</a:t>
                      </a:r>
                      <a:endParaRPr lang="en-US" sz="1100"/>
                    </a:p>
                  </a:txBody>
                  <a:tcPr marL="161925" marR="161925" marT="161925" marB="161925" anchor="ctr">
                    <a:lnL cmpd="sng" algn="ctr" cap="flat" w="19050">
                      <a:solidFill>
                        <a:srgbClr val="ECDCEC"/>
                      </a:solidFill>
                      <a:prstDash val="solid"/>
                      <a:round/>
                      <a:headEnd type="none" w="med" len="med"/>
                      <a:tailEnd type="none" w="med" len="med"/>
                    </a:lnL>
                    <a:lnR cmpd="sng" algn="ctr" cap="flat" w="19050">
                      <a:solidFill>
                        <a:srgbClr val="ECDCEC"/>
                      </a:solidFill>
                      <a:prstDash val="solid"/>
                      <a:round/>
                      <a:headEnd type="none" w="med" len="med"/>
                      <a:tailEnd type="none" w="med" len="med"/>
                    </a:lnR>
                    <a:lnT cmpd="sng" algn="ctr" cap="flat" w="19050">
                      <a:solidFill>
                        <a:srgbClr val="ECDCEC"/>
                      </a:solidFill>
                      <a:prstDash val="solid"/>
                      <a:round/>
                      <a:headEnd type="none" w="med" len="med"/>
                      <a:tailEnd type="none" w="med" len="med"/>
                    </a:lnT>
                    <a:lnB cmpd="sng" algn="ctr" cap="flat" w="19050">
                      <a:solidFill>
                        <a:srgbClr val="ECDCEC"/>
                      </a:solidFill>
                      <a:prstDash val="solid"/>
                      <a:round/>
                      <a:headEnd type="none" w="med" len="med"/>
                      <a:tailEnd type="none" w="med" len="med"/>
                    </a:lnB>
                  </a:tcPr>
                </a:tc>
                <a:tc>
                  <a:txBody>
                    <a:bodyPr anchor="t" rtlCol="false"/>
                    <a:lstStyle/>
                    <a:p>
                      <a:pPr algn="l" marL="431794" indent="-215897" lvl="1">
                        <a:lnSpc>
                          <a:spcPts val="2799"/>
                        </a:lnSpc>
                        <a:buFont typeface="Arial"/>
                        <a:buChar char="•"/>
                        <a:defRPr/>
                      </a:pPr>
                      <a:r>
                        <a:rPr lang="en-US" sz="1999">
                          <a:solidFill>
                            <a:srgbClr val="FFFFFF"/>
                          </a:solidFill>
                          <a:latin typeface="Garet"/>
                          <a:ea typeface="Garet"/>
                          <a:cs typeface="Garet"/>
                          <a:sym typeface="Garet"/>
                        </a:rPr>
                        <a:t>Ingestion gathers data and transports it to Big Data systems (e.g., Hadoop, Spark).</a:t>
                      </a:r>
                      <a:endParaRPr lang="en-US" sz="1100"/>
                    </a:p>
                    <a:p>
                      <a:pPr algn="l" marL="431794" indent="-215897" lvl="1">
                        <a:lnSpc>
                          <a:spcPts val="2799"/>
                        </a:lnSpc>
                        <a:buFont typeface="Arial"/>
                        <a:buChar char="•"/>
                      </a:pPr>
                      <a:r>
                        <a:rPr lang="en-US" sz="1999">
                          <a:solidFill>
                            <a:srgbClr val="FFFFFF"/>
                          </a:solidFill>
                          <a:latin typeface="Garet"/>
                          <a:ea typeface="Garet"/>
                          <a:cs typeface="Garet"/>
                          <a:sym typeface="Garet"/>
                        </a:rPr>
                        <a:t>It can occur in batch mode (at intervals) or real-time/streaming (as produced).</a:t>
                      </a:r>
                    </a:p>
                  </a:txBody>
                  <a:tcPr marL="161925" marR="161925" marT="161925" marB="161925" anchor="ctr">
                    <a:lnL cmpd="sng" algn="ctr" cap="flat" w="19050">
                      <a:solidFill>
                        <a:srgbClr val="ECDCEC"/>
                      </a:solidFill>
                      <a:prstDash val="solid"/>
                      <a:round/>
                      <a:headEnd type="none" w="med" len="med"/>
                      <a:tailEnd type="none" w="med" len="med"/>
                    </a:lnL>
                    <a:lnR cmpd="sng" algn="ctr" cap="flat" w="19050">
                      <a:solidFill>
                        <a:srgbClr val="ECDCEC"/>
                      </a:solidFill>
                      <a:prstDash val="solid"/>
                      <a:round/>
                      <a:headEnd type="none" w="med" len="med"/>
                      <a:tailEnd type="none" w="med" len="med"/>
                    </a:lnR>
                    <a:lnT cmpd="sng" algn="ctr" cap="flat" w="19050">
                      <a:solidFill>
                        <a:srgbClr val="ECDCEC"/>
                      </a:solidFill>
                      <a:prstDash val="solid"/>
                      <a:round/>
                      <a:headEnd type="none" w="med" len="med"/>
                      <a:tailEnd type="none" w="med" len="med"/>
                    </a:lnT>
                    <a:lnB cmpd="sng" algn="ctr" cap="flat" w="19050">
                      <a:solidFill>
                        <a:srgbClr val="ECDCEC"/>
                      </a:solidFill>
                      <a:prstDash val="solid"/>
                      <a:round/>
                      <a:headEnd type="none" w="med" len="med"/>
                      <a:tailEnd type="none" w="med" len="med"/>
                    </a:lnB>
                  </a:tcPr>
                </a:tc>
              </a:tr>
              <a:tr h="1507630">
                <a:tc>
                  <a:txBody>
                    <a:bodyPr anchor="t" rtlCol="false"/>
                    <a:lstStyle/>
                    <a:p>
                      <a:pPr algn="ctr">
                        <a:lnSpc>
                          <a:spcPts val="2799"/>
                        </a:lnSpc>
                        <a:defRPr/>
                      </a:pPr>
                      <a:r>
                        <a:rPr lang="en-US" sz="1999" b="true">
                          <a:solidFill>
                            <a:srgbClr val="FFFFFF"/>
                          </a:solidFill>
                          <a:latin typeface="Garet Bold"/>
                          <a:ea typeface="Garet Bold"/>
                          <a:cs typeface="Garet Bold"/>
                          <a:sym typeface="Garet Bold"/>
                        </a:rPr>
                        <a:t>Data Storage</a:t>
                      </a:r>
                      <a:endParaRPr lang="en-US" sz="1100"/>
                    </a:p>
                  </a:txBody>
                  <a:tcPr marL="161925" marR="161925" marT="161925" marB="161925" anchor="ctr">
                    <a:lnL cmpd="sng" algn="ctr" cap="flat" w="19050">
                      <a:solidFill>
                        <a:srgbClr val="ECDCEC"/>
                      </a:solidFill>
                      <a:prstDash val="solid"/>
                      <a:round/>
                      <a:headEnd type="none" w="med" len="med"/>
                      <a:tailEnd type="none" w="med" len="med"/>
                    </a:lnL>
                    <a:lnR cmpd="sng" algn="ctr" cap="flat" w="19050">
                      <a:solidFill>
                        <a:srgbClr val="ECDCEC"/>
                      </a:solidFill>
                      <a:prstDash val="solid"/>
                      <a:round/>
                      <a:headEnd type="none" w="med" len="med"/>
                      <a:tailEnd type="none" w="med" len="med"/>
                    </a:lnR>
                    <a:lnT cmpd="sng" algn="ctr" cap="flat" w="19050">
                      <a:solidFill>
                        <a:srgbClr val="ECDCEC"/>
                      </a:solidFill>
                      <a:prstDash val="solid"/>
                      <a:round/>
                      <a:headEnd type="none" w="med" len="med"/>
                      <a:tailEnd type="none" w="med" len="med"/>
                    </a:lnT>
                    <a:lnB cmpd="sng" algn="ctr" cap="flat" w="19050">
                      <a:solidFill>
                        <a:srgbClr val="ECDCEC"/>
                      </a:solidFill>
                      <a:prstDash val="solid"/>
                      <a:round/>
                      <a:headEnd type="none" w="med" len="med"/>
                      <a:tailEnd type="none" w="med" len="med"/>
                    </a:lnB>
                  </a:tcPr>
                </a:tc>
                <a:tc>
                  <a:txBody>
                    <a:bodyPr anchor="t" rtlCol="false"/>
                    <a:lstStyle/>
                    <a:p>
                      <a:pPr algn="l" marL="431794" indent="-215897" lvl="1">
                        <a:lnSpc>
                          <a:spcPts val="2799"/>
                        </a:lnSpc>
                        <a:buFont typeface="Arial"/>
                        <a:buChar char="•"/>
                        <a:defRPr/>
                      </a:pPr>
                      <a:r>
                        <a:rPr lang="en-US" sz="1999">
                          <a:solidFill>
                            <a:srgbClr val="FFFFFF"/>
                          </a:solidFill>
                          <a:latin typeface="Garet"/>
                          <a:ea typeface="Garet"/>
                          <a:cs typeface="Garet"/>
                          <a:sym typeface="Garet"/>
                        </a:rPr>
                        <a:t>Data is stored using distributed systems like Hadoop’s HDFS, cloud storage (e.g., AWS S3), or NoSQL databases (e.g., Cassandra, MongoDB).</a:t>
                      </a:r>
                      <a:endParaRPr lang="en-US" sz="1100"/>
                    </a:p>
                    <a:p>
                      <a:pPr algn="l" marL="431794" indent="-215897" lvl="1">
                        <a:lnSpc>
                          <a:spcPts val="2799"/>
                        </a:lnSpc>
                        <a:buFont typeface="Arial"/>
                        <a:buChar char="•"/>
                      </a:pPr>
                      <a:r>
                        <a:rPr lang="en-US" sz="1999">
                          <a:solidFill>
                            <a:srgbClr val="FFFFFF"/>
                          </a:solidFill>
                          <a:latin typeface="Garet"/>
                          <a:ea typeface="Garet"/>
                          <a:cs typeface="Garet"/>
                          <a:sym typeface="Garet"/>
                        </a:rPr>
                        <a:t>These systems ensure scalability, fault tolerance, and fast access.</a:t>
                      </a:r>
                    </a:p>
                  </a:txBody>
                  <a:tcPr marL="161925" marR="161925" marT="161925" marB="161925" anchor="ctr">
                    <a:lnL cmpd="sng" algn="ctr" cap="flat" w="19050">
                      <a:solidFill>
                        <a:srgbClr val="ECDCEC"/>
                      </a:solidFill>
                      <a:prstDash val="solid"/>
                      <a:round/>
                      <a:headEnd type="none" w="med" len="med"/>
                      <a:tailEnd type="none" w="med" len="med"/>
                    </a:lnL>
                    <a:lnR cmpd="sng" algn="ctr" cap="flat" w="19050">
                      <a:solidFill>
                        <a:srgbClr val="ECDCEC"/>
                      </a:solidFill>
                      <a:prstDash val="solid"/>
                      <a:round/>
                      <a:headEnd type="none" w="med" len="med"/>
                      <a:tailEnd type="none" w="med" len="med"/>
                    </a:lnR>
                    <a:lnT cmpd="sng" algn="ctr" cap="flat" w="19050">
                      <a:solidFill>
                        <a:srgbClr val="ECDCEC"/>
                      </a:solidFill>
                      <a:prstDash val="solid"/>
                      <a:round/>
                      <a:headEnd type="none" w="med" len="med"/>
                      <a:tailEnd type="none" w="med" len="med"/>
                    </a:lnT>
                    <a:lnB cmpd="sng" algn="ctr" cap="flat" w="28575">
                      <a:solidFill>
                        <a:srgbClr val="ECDCEC"/>
                      </a:solidFill>
                      <a:prstDash val="solid"/>
                      <a:round/>
                      <a:headEnd type="none" w="med" len="med"/>
                      <a:tailEnd type="none" w="med" len="med"/>
                    </a:lnB>
                  </a:tcPr>
                </a:tc>
              </a:tr>
              <a:tr h="1128411">
                <a:tc>
                  <a:txBody>
                    <a:bodyPr anchor="t" rtlCol="false"/>
                    <a:lstStyle/>
                    <a:p>
                      <a:pPr algn="ctr">
                        <a:lnSpc>
                          <a:spcPts val="2799"/>
                        </a:lnSpc>
                        <a:defRPr/>
                      </a:pPr>
                      <a:r>
                        <a:rPr lang="en-US" sz="1999" b="true">
                          <a:solidFill>
                            <a:srgbClr val="FFFFFF"/>
                          </a:solidFill>
                          <a:latin typeface="Garet Bold"/>
                          <a:ea typeface="Garet Bold"/>
                          <a:cs typeface="Garet Bold"/>
                          <a:sym typeface="Garet Bold"/>
                        </a:rPr>
                        <a:t>Data Quality &amp; Cleaning</a:t>
                      </a:r>
                      <a:endParaRPr lang="en-US" sz="1100"/>
                    </a:p>
                  </a:txBody>
                  <a:tcPr marL="161925" marR="161925" marT="161925" marB="161925" anchor="ctr">
                    <a:lnL cmpd="sng" algn="ctr" cap="flat" w="19050">
                      <a:solidFill>
                        <a:srgbClr val="ECDCEC"/>
                      </a:solidFill>
                      <a:prstDash val="solid"/>
                      <a:round/>
                      <a:headEnd type="none" w="med" len="med"/>
                      <a:tailEnd type="none" w="med" len="med"/>
                    </a:lnL>
                    <a:lnR cmpd="sng" algn="ctr" cap="flat" w="28575">
                      <a:solidFill>
                        <a:srgbClr val="ECDCEC"/>
                      </a:solidFill>
                      <a:prstDash val="solid"/>
                      <a:round/>
                      <a:headEnd type="none" w="med" len="med"/>
                      <a:tailEnd type="none" w="med" len="med"/>
                    </a:lnR>
                    <a:lnT cmpd="sng" algn="ctr" cap="flat" w="19050">
                      <a:solidFill>
                        <a:srgbClr val="ECDCEC"/>
                      </a:solidFill>
                      <a:prstDash val="solid"/>
                      <a:round/>
                      <a:headEnd type="none" w="med" len="med"/>
                      <a:tailEnd type="none" w="med" len="med"/>
                    </a:lnT>
                    <a:lnB cmpd="sng" algn="ctr" cap="flat" w="19050">
                      <a:solidFill>
                        <a:srgbClr val="ECDCEC"/>
                      </a:solidFill>
                      <a:prstDash val="solid"/>
                      <a:round/>
                      <a:headEnd type="none" w="med" len="med"/>
                      <a:tailEnd type="none" w="med" len="med"/>
                    </a:lnB>
                  </a:tcPr>
                </a:tc>
                <a:tc>
                  <a:txBody>
                    <a:bodyPr anchor="t" rtlCol="false"/>
                    <a:lstStyle/>
                    <a:p>
                      <a:pPr algn="l" marL="431794" indent="-215897" lvl="1">
                        <a:lnSpc>
                          <a:spcPts val="2799"/>
                        </a:lnSpc>
                        <a:buFont typeface="Arial"/>
                        <a:buChar char="•"/>
                        <a:defRPr/>
                      </a:pPr>
                      <a:r>
                        <a:rPr lang="en-US" sz="1999">
                          <a:solidFill>
                            <a:srgbClr val="FFFFFF"/>
                          </a:solidFill>
                          <a:latin typeface="Garet"/>
                          <a:ea typeface="Garet"/>
                          <a:cs typeface="Garet"/>
                          <a:sym typeface="Garet"/>
                        </a:rPr>
                        <a:t>Data is cleaned and validated to remove duplicates, handle missing values, and correct errors.</a:t>
                      </a:r>
                      <a:endParaRPr lang="en-US" sz="1100"/>
                    </a:p>
                    <a:p>
                      <a:pPr algn="l" marL="431794" indent="-215897" lvl="1">
                        <a:lnSpc>
                          <a:spcPts val="2799"/>
                        </a:lnSpc>
                        <a:buFont typeface="Arial"/>
                        <a:buChar char="•"/>
                      </a:pPr>
                      <a:r>
                        <a:rPr lang="en-US" sz="1999">
                          <a:solidFill>
                            <a:srgbClr val="FFFFFF"/>
                          </a:solidFill>
                          <a:latin typeface="Garet"/>
                          <a:ea typeface="Garet"/>
                          <a:cs typeface="Garet"/>
                          <a:sym typeface="Garet"/>
                        </a:rPr>
                        <a:t> High data quality is essential for reliable analysis.</a:t>
                      </a:r>
                    </a:p>
                  </a:txBody>
                  <a:tcPr marL="161925" marR="161925" marT="161925" marB="161925" anchor="ctr">
                    <a:lnL cmpd="sng" algn="ctr" cap="flat" w="28575">
                      <a:solidFill>
                        <a:srgbClr val="ECDCEC"/>
                      </a:solidFill>
                      <a:prstDash val="solid"/>
                      <a:round/>
                      <a:headEnd type="none" w="med" len="med"/>
                      <a:tailEnd type="none" w="med" len="med"/>
                    </a:lnL>
                    <a:lnR cmpd="sng" algn="ctr" cap="flat" w="28575">
                      <a:solidFill>
                        <a:srgbClr val="ECDCEC"/>
                      </a:solidFill>
                      <a:prstDash val="solid"/>
                      <a:round/>
                      <a:headEnd type="none" w="med" len="med"/>
                      <a:tailEnd type="none" w="med" len="med"/>
                    </a:lnR>
                    <a:lnT cmpd="sng" algn="ctr" cap="flat" w="28575">
                      <a:solidFill>
                        <a:srgbClr val="ECDCEC"/>
                      </a:solidFill>
                      <a:prstDash val="solid"/>
                      <a:round/>
                      <a:headEnd type="none" w="med" len="med"/>
                      <a:tailEnd type="none" w="med" len="med"/>
                    </a:lnT>
                    <a:lnB cmpd="sng" algn="ctr" cap="flat" w="28575">
                      <a:solidFill>
                        <a:srgbClr val="ECDCEC"/>
                      </a:solidFill>
                      <a:prstDash val="solid"/>
                      <a:round/>
                      <a:headEnd type="none" w="med" len="med"/>
                      <a:tailEnd type="none" w="med" len="med"/>
                    </a:lnB>
                  </a:tcPr>
                </a:tc>
              </a:tr>
            </a:tbl>
          </a:graphicData>
        </a:graphic>
      </p:graphicFrame>
      <p:sp>
        <p:nvSpPr>
          <p:cNvPr name="Freeform 10" id="10"/>
          <p:cNvSpPr/>
          <p:nvPr/>
        </p:nvSpPr>
        <p:spPr>
          <a:xfrm flipH="false" flipV="false" rot="0">
            <a:off x="13861568" y="6288123"/>
            <a:ext cx="5937388" cy="5940354"/>
          </a:xfrm>
          <a:custGeom>
            <a:avLst/>
            <a:gdLst/>
            <a:ahLst/>
            <a:cxnLst/>
            <a:rect r="r" b="b" t="t" l="l"/>
            <a:pathLst>
              <a:path h="5940354" w="5937388">
                <a:moveTo>
                  <a:pt x="0" y="0"/>
                </a:moveTo>
                <a:lnTo>
                  <a:pt x="5937388" y="0"/>
                </a:lnTo>
                <a:lnTo>
                  <a:pt x="5937388" y="5940354"/>
                </a:lnTo>
                <a:lnTo>
                  <a:pt x="0" y="5940354"/>
                </a:lnTo>
                <a:lnTo>
                  <a:pt x="0" y="0"/>
                </a:lnTo>
                <a:close/>
              </a:path>
            </a:pathLst>
          </a:custGeom>
          <a:blipFill>
            <a:blip r:embed="rId4"/>
            <a:stretch>
              <a:fillRect l="0" t="0" r="0" b="0"/>
            </a:stretch>
          </a:blipFill>
        </p:spPr>
      </p:sp>
      <p:sp>
        <p:nvSpPr>
          <p:cNvPr name="TextBox 11" id="11"/>
          <p:cNvSpPr txBox="true"/>
          <p:nvPr/>
        </p:nvSpPr>
        <p:spPr>
          <a:xfrm rot="0">
            <a:off x="3256593" y="498496"/>
            <a:ext cx="7141818" cy="946107"/>
          </a:xfrm>
          <a:prstGeom prst="rect">
            <a:avLst/>
          </a:prstGeom>
        </p:spPr>
        <p:txBody>
          <a:bodyPr anchor="t" rtlCol="false" tIns="0" lIns="0" bIns="0" rIns="0">
            <a:spAutoFit/>
          </a:bodyPr>
          <a:lstStyle/>
          <a:p>
            <a:pPr algn="l">
              <a:lnSpc>
                <a:spcPts val="7702"/>
              </a:lnSpc>
              <a:spcBef>
                <a:spcPct val="0"/>
              </a:spcBef>
            </a:pPr>
            <a:r>
              <a:rPr lang="en-US" sz="5501" b="true">
                <a:solidFill>
                  <a:srgbClr val="F6E0F5"/>
                </a:solidFill>
                <a:latin typeface="Garet Bold"/>
                <a:ea typeface="Garet Bold"/>
                <a:cs typeface="Garet Bold"/>
                <a:sym typeface="Garet Bold"/>
              </a:rPr>
              <a:t>3. Data Input</a:t>
            </a:r>
          </a:p>
        </p:txBody>
      </p:sp>
      <p:sp>
        <p:nvSpPr>
          <p:cNvPr name="TextBox 12" id="12"/>
          <p:cNvSpPr txBox="true"/>
          <p:nvPr/>
        </p:nvSpPr>
        <p:spPr>
          <a:xfrm rot="0">
            <a:off x="4881426" y="1577810"/>
            <a:ext cx="8525148" cy="669926"/>
          </a:xfrm>
          <a:prstGeom prst="rect">
            <a:avLst/>
          </a:prstGeom>
        </p:spPr>
        <p:txBody>
          <a:bodyPr anchor="t" rtlCol="false" tIns="0" lIns="0" bIns="0" rIns="0">
            <a:spAutoFit/>
          </a:bodyPr>
          <a:lstStyle/>
          <a:p>
            <a:pPr algn="l">
              <a:lnSpc>
                <a:spcPts val="5599"/>
              </a:lnSpc>
              <a:spcBef>
                <a:spcPct val="0"/>
              </a:spcBef>
            </a:pPr>
            <a:r>
              <a:rPr lang="en-US" b="true" sz="3999">
                <a:solidFill>
                  <a:srgbClr val="FFFFFF"/>
                </a:solidFill>
                <a:latin typeface="Garet Bold"/>
                <a:ea typeface="Garet Bold"/>
                <a:cs typeface="Garet Bold"/>
                <a:sym typeface="Garet Bold"/>
              </a:rPr>
              <a:t>Breakdown of the key aspects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051868" y="2522920"/>
            <a:ext cx="7256561" cy="3548673"/>
          </a:xfrm>
          <a:custGeom>
            <a:avLst/>
            <a:gdLst/>
            <a:ahLst/>
            <a:cxnLst/>
            <a:rect r="r" b="b" t="t" l="l"/>
            <a:pathLst>
              <a:path h="3548673" w="7256561">
                <a:moveTo>
                  <a:pt x="0" y="0"/>
                </a:moveTo>
                <a:lnTo>
                  <a:pt x="7256561" y="0"/>
                </a:lnTo>
                <a:lnTo>
                  <a:pt x="7256561" y="3548673"/>
                </a:lnTo>
                <a:lnTo>
                  <a:pt x="0" y="3548673"/>
                </a:lnTo>
                <a:lnTo>
                  <a:pt x="0" y="0"/>
                </a:lnTo>
                <a:close/>
              </a:path>
            </a:pathLst>
          </a:custGeom>
          <a:blipFill>
            <a:blip r:embed="rId4"/>
            <a:stretch>
              <a:fillRect l="-3312" t="-7247" r="-3724" b="-2191"/>
            </a:stretch>
          </a:blipFill>
        </p:spPr>
      </p:sp>
      <p:sp>
        <p:nvSpPr>
          <p:cNvPr name="Freeform 10" id="10"/>
          <p:cNvSpPr/>
          <p:nvPr/>
        </p:nvSpPr>
        <p:spPr>
          <a:xfrm flipH="false" flipV="false" rot="0">
            <a:off x="9876986" y="6300193"/>
            <a:ext cx="8043193" cy="2614038"/>
          </a:xfrm>
          <a:custGeom>
            <a:avLst/>
            <a:gdLst/>
            <a:ahLst/>
            <a:cxnLst/>
            <a:rect r="r" b="b" t="t" l="l"/>
            <a:pathLst>
              <a:path h="2614038" w="8043193">
                <a:moveTo>
                  <a:pt x="0" y="0"/>
                </a:moveTo>
                <a:lnTo>
                  <a:pt x="8043193" y="0"/>
                </a:lnTo>
                <a:lnTo>
                  <a:pt x="8043193" y="2614038"/>
                </a:lnTo>
                <a:lnTo>
                  <a:pt x="0" y="2614038"/>
                </a:lnTo>
                <a:lnTo>
                  <a:pt x="0" y="0"/>
                </a:lnTo>
                <a:close/>
              </a:path>
            </a:pathLst>
          </a:custGeom>
          <a:blipFill>
            <a:blip r:embed="rId5"/>
            <a:stretch>
              <a:fillRect l="0" t="0" r="0" b="0"/>
            </a:stretch>
          </a:blipFill>
        </p:spPr>
      </p:sp>
      <p:sp>
        <p:nvSpPr>
          <p:cNvPr name="TextBox 11" id="11"/>
          <p:cNvSpPr txBox="true"/>
          <p:nvPr/>
        </p:nvSpPr>
        <p:spPr>
          <a:xfrm rot="0">
            <a:off x="1028700" y="1017444"/>
            <a:ext cx="1126532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4. Data Transformation</a:t>
            </a:r>
          </a:p>
        </p:txBody>
      </p:sp>
      <p:sp>
        <p:nvSpPr>
          <p:cNvPr name="TextBox 12" id="12"/>
          <p:cNvSpPr txBox="true"/>
          <p:nvPr/>
        </p:nvSpPr>
        <p:spPr>
          <a:xfrm rot="0">
            <a:off x="1253098" y="3399067"/>
            <a:ext cx="8261247" cy="4265295"/>
          </a:xfrm>
          <a:prstGeom prst="rect">
            <a:avLst/>
          </a:prstGeom>
        </p:spPr>
        <p:txBody>
          <a:bodyPr anchor="t" rtlCol="false" tIns="0" lIns="0" bIns="0" rIns="0">
            <a:spAutoFit/>
          </a:bodyPr>
          <a:lstStyle/>
          <a:p>
            <a:pPr algn="l" marL="582928" indent="-291464" lvl="1">
              <a:lnSpc>
                <a:spcPts val="3779"/>
              </a:lnSpc>
              <a:buFont typeface="Arial"/>
              <a:buChar char="•"/>
            </a:pPr>
            <a:r>
              <a:rPr lang="en-US" sz="2699">
                <a:solidFill>
                  <a:srgbClr val="FFFFFF"/>
                </a:solidFill>
                <a:latin typeface="Garet"/>
                <a:ea typeface="Garet"/>
                <a:cs typeface="Garet"/>
                <a:sym typeface="Garet"/>
              </a:rPr>
              <a:t>Data transformation is the process of converting, cleansing, and structuring data into a format for analysis, aiding decision-making and organizational growth</a:t>
            </a:r>
          </a:p>
          <a:p>
            <a:pPr algn="l">
              <a:lnSpc>
                <a:spcPts val="3779"/>
              </a:lnSpc>
            </a:pPr>
          </a:p>
          <a:p>
            <a:pPr algn="l" marL="582928" indent="-291464" lvl="1">
              <a:lnSpc>
                <a:spcPts val="3779"/>
              </a:lnSpc>
              <a:buFont typeface="Arial"/>
              <a:buChar char="•"/>
            </a:pPr>
            <a:r>
              <a:rPr lang="en-US" sz="2699">
                <a:solidFill>
                  <a:srgbClr val="FFFFFF"/>
                </a:solidFill>
                <a:latin typeface="Garet"/>
                <a:ea typeface="Garet"/>
                <a:cs typeface="Garet"/>
                <a:sym typeface="Garet"/>
              </a:rPr>
              <a:t>This</a:t>
            </a:r>
            <a:r>
              <a:rPr lang="en-US" sz="2699">
                <a:solidFill>
                  <a:srgbClr val="FFFFFF"/>
                </a:solidFill>
                <a:latin typeface="Garet"/>
                <a:ea typeface="Garet"/>
                <a:cs typeface="Garet"/>
                <a:sym typeface="Garet"/>
              </a:rPr>
              <a:t> is a process that removes duplicates, alters data types, and enhances raw data. It involves structure definition, mapping, extraction, transformations, and storage. </a:t>
            </a:r>
          </a:p>
        </p:txBody>
      </p:sp>
      <p:sp>
        <p:nvSpPr>
          <p:cNvPr name="TextBox 13" id="13"/>
          <p:cNvSpPr txBox="true"/>
          <p:nvPr/>
        </p:nvSpPr>
        <p:spPr>
          <a:xfrm rot="0">
            <a:off x="2122571" y="2456245"/>
            <a:ext cx="2954455" cy="669926"/>
          </a:xfrm>
          <a:prstGeom prst="rect">
            <a:avLst/>
          </a:prstGeom>
        </p:spPr>
        <p:txBody>
          <a:bodyPr anchor="t" rtlCol="false" tIns="0" lIns="0" bIns="0" rIns="0">
            <a:spAutoFit/>
          </a:bodyPr>
          <a:lstStyle/>
          <a:p>
            <a:pPr algn="l">
              <a:lnSpc>
                <a:spcPts val="5599"/>
              </a:lnSpc>
              <a:spcBef>
                <a:spcPct val="0"/>
              </a:spcBef>
            </a:pPr>
            <a:r>
              <a:rPr lang="en-US" b="true" sz="3999">
                <a:solidFill>
                  <a:srgbClr val="FFFFFF"/>
                </a:solidFill>
                <a:latin typeface="Garet Bold"/>
                <a:ea typeface="Garet Bold"/>
                <a:cs typeface="Garet Bold"/>
                <a:sym typeface="Garet Bold"/>
              </a:rPr>
              <a:t>Definition</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929276" y="2294055"/>
            <a:ext cx="4589411" cy="3378954"/>
          </a:xfrm>
          <a:custGeom>
            <a:avLst/>
            <a:gdLst/>
            <a:ahLst/>
            <a:cxnLst/>
            <a:rect r="r" b="b" t="t" l="l"/>
            <a:pathLst>
              <a:path h="3378954" w="4589411">
                <a:moveTo>
                  <a:pt x="0" y="0"/>
                </a:moveTo>
                <a:lnTo>
                  <a:pt x="4589411" y="0"/>
                </a:lnTo>
                <a:lnTo>
                  <a:pt x="4589411" y="3378953"/>
                </a:lnTo>
                <a:lnTo>
                  <a:pt x="0" y="3378953"/>
                </a:lnTo>
                <a:lnTo>
                  <a:pt x="0" y="0"/>
                </a:lnTo>
                <a:close/>
              </a:path>
            </a:pathLst>
          </a:custGeom>
          <a:blipFill>
            <a:blip r:embed="rId4"/>
            <a:stretch>
              <a:fillRect l="0" t="0" r="0" b="0"/>
            </a:stretch>
          </a:blipFill>
        </p:spPr>
      </p:sp>
      <p:sp>
        <p:nvSpPr>
          <p:cNvPr name="Freeform 10" id="10"/>
          <p:cNvSpPr/>
          <p:nvPr/>
        </p:nvSpPr>
        <p:spPr>
          <a:xfrm flipH="false" flipV="false" rot="0">
            <a:off x="9144000" y="5977878"/>
            <a:ext cx="8159963" cy="3404247"/>
          </a:xfrm>
          <a:custGeom>
            <a:avLst/>
            <a:gdLst/>
            <a:ahLst/>
            <a:cxnLst/>
            <a:rect r="r" b="b" t="t" l="l"/>
            <a:pathLst>
              <a:path h="3404247" w="8159963">
                <a:moveTo>
                  <a:pt x="0" y="0"/>
                </a:moveTo>
                <a:lnTo>
                  <a:pt x="8159963" y="0"/>
                </a:lnTo>
                <a:lnTo>
                  <a:pt x="8159963" y="3404247"/>
                </a:lnTo>
                <a:lnTo>
                  <a:pt x="0" y="3404247"/>
                </a:lnTo>
                <a:lnTo>
                  <a:pt x="0" y="0"/>
                </a:lnTo>
                <a:close/>
              </a:path>
            </a:pathLst>
          </a:custGeom>
          <a:blipFill>
            <a:blip r:embed="rId5"/>
            <a:stretch>
              <a:fillRect l="0" t="-10474" r="0" b="-24356"/>
            </a:stretch>
          </a:blipFill>
        </p:spPr>
      </p:sp>
      <p:sp>
        <p:nvSpPr>
          <p:cNvPr name="TextBox 11" id="11"/>
          <p:cNvSpPr txBox="true"/>
          <p:nvPr/>
        </p:nvSpPr>
        <p:spPr>
          <a:xfrm rot="0">
            <a:off x="1028700" y="1017444"/>
            <a:ext cx="1126532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4. Data Transformation</a:t>
            </a:r>
          </a:p>
        </p:txBody>
      </p:sp>
      <p:sp>
        <p:nvSpPr>
          <p:cNvPr name="TextBox 12" id="12"/>
          <p:cNvSpPr txBox="true"/>
          <p:nvPr/>
        </p:nvSpPr>
        <p:spPr>
          <a:xfrm rot="0">
            <a:off x="1099795" y="2802173"/>
            <a:ext cx="8044205" cy="5694045"/>
          </a:xfrm>
          <a:prstGeom prst="rect">
            <a:avLst/>
          </a:prstGeom>
        </p:spPr>
        <p:txBody>
          <a:bodyPr anchor="t" rtlCol="false" tIns="0" lIns="0" bIns="0" rIns="0">
            <a:spAutoFit/>
          </a:bodyPr>
          <a:lstStyle/>
          <a:p>
            <a:pPr algn="l">
              <a:lnSpc>
                <a:spcPts val="3779"/>
              </a:lnSpc>
            </a:pPr>
            <a:r>
              <a:rPr lang="en-US" sz="2699">
                <a:solidFill>
                  <a:srgbClr val="FFFFFF"/>
                </a:solidFill>
                <a:latin typeface="Garet"/>
                <a:ea typeface="Garet"/>
                <a:cs typeface="Garet"/>
                <a:sym typeface="Garet"/>
              </a:rPr>
              <a:t>Data transformation can be:</a:t>
            </a:r>
          </a:p>
          <a:p>
            <a:pPr algn="l" marL="582928" indent="-291464" lvl="1">
              <a:lnSpc>
                <a:spcPts val="3779"/>
              </a:lnSpc>
              <a:buFont typeface="Arial"/>
              <a:buChar char="•"/>
            </a:pPr>
            <a:r>
              <a:rPr lang="en-US" sz="2699">
                <a:solidFill>
                  <a:srgbClr val="FFFFFF"/>
                </a:solidFill>
                <a:latin typeface="Garet"/>
                <a:ea typeface="Garet"/>
                <a:cs typeface="Garet"/>
                <a:sym typeface="Garet"/>
              </a:rPr>
              <a:t>Constructive: Adding, copying, or replicating data</a:t>
            </a:r>
          </a:p>
          <a:p>
            <a:pPr algn="l" marL="582928" indent="-291464" lvl="1">
              <a:lnSpc>
                <a:spcPts val="3779"/>
              </a:lnSpc>
              <a:buFont typeface="Arial"/>
              <a:buChar char="•"/>
            </a:pPr>
            <a:r>
              <a:rPr lang="en-US" sz="2699">
                <a:solidFill>
                  <a:srgbClr val="FFFFFF"/>
                </a:solidFill>
                <a:latin typeface="Garet"/>
                <a:ea typeface="Garet"/>
                <a:cs typeface="Garet"/>
                <a:sym typeface="Garet"/>
              </a:rPr>
              <a:t>Destructive: Deleting records and fields</a:t>
            </a:r>
          </a:p>
          <a:p>
            <a:pPr algn="l" marL="582928" indent="-291464" lvl="1">
              <a:lnSpc>
                <a:spcPts val="3779"/>
              </a:lnSpc>
              <a:buFont typeface="Arial"/>
              <a:buChar char="•"/>
            </a:pPr>
            <a:r>
              <a:rPr lang="en-US" sz="2699">
                <a:solidFill>
                  <a:srgbClr val="FFFFFF"/>
                </a:solidFill>
                <a:latin typeface="Garet"/>
                <a:ea typeface="Garet"/>
                <a:cs typeface="Garet"/>
                <a:sym typeface="Garet"/>
              </a:rPr>
              <a:t>Aesthetic: Standardizing specific values</a:t>
            </a:r>
          </a:p>
          <a:p>
            <a:pPr algn="l" marL="582928" indent="-291464" lvl="1">
              <a:lnSpc>
                <a:spcPts val="3779"/>
              </a:lnSpc>
              <a:buFont typeface="Arial"/>
              <a:buChar char="•"/>
            </a:pPr>
            <a:r>
              <a:rPr lang="en-US" sz="2699">
                <a:solidFill>
                  <a:srgbClr val="FFFFFF"/>
                </a:solidFill>
                <a:latin typeface="Garet"/>
                <a:ea typeface="Garet"/>
                <a:cs typeface="Garet"/>
                <a:sym typeface="Garet"/>
              </a:rPr>
              <a:t>Structural: Renaming, moving, and combining columns</a:t>
            </a:r>
          </a:p>
          <a:p>
            <a:pPr algn="l">
              <a:lnSpc>
                <a:spcPts val="3779"/>
              </a:lnSpc>
            </a:pPr>
          </a:p>
          <a:p>
            <a:pPr algn="l">
              <a:lnSpc>
                <a:spcPts val="3779"/>
              </a:lnSpc>
            </a:pPr>
            <a:r>
              <a:rPr lang="en-US" sz="2699">
                <a:solidFill>
                  <a:srgbClr val="FFFFFF"/>
                </a:solidFill>
                <a:latin typeface="Garet"/>
                <a:ea typeface="Garet"/>
                <a:cs typeface="Garet"/>
                <a:sym typeface="Garet"/>
              </a:rPr>
              <a:t>The converted data is assessed to ensure it meets the intended format requirements.</a:t>
            </a:r>
          </a:p>
          <a:p>
            <a:pPr algn="l">
              <a:lnSpc>
                <a:spcPts val="3779"/>
              </a:lnSpc>
            </a:pPr>
          </a:p>
          <a:p>
            <a:pPr algn="l">
              <a:lnSpc>
                <a:spcPts val="3779"/>
              </a:lnSpc>
            </a:pP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862173" y="2348407"/>
            <a:ext cx="9019257" cy="4081466"/>
          </a:xfrm>
          <a:prstGeom prst="rect">
            <a:avLst/>
          </a:prstGeom>
        </p:spPr>
        <p:txBody>
          <a:bodyPr anchor="t" rtlCol="false" tIns="0" lIns="0" bIns="0" rIns="0">
            <a:spAutoFit/>
          </a:bodyPr>
          <a:lstStyle/>
          <a:p>
            <a:pPr algn="l">
              <a:lnSpc>
                <a:spcPts val="3248"/>
              </a:lnSpc>
            </a:pPr>
          </a:p>
          <a:p>
            <a:pPr algn="l">
              <a:lnSpc>
                <a:spcPts val="3248"/>
              </a:lnSpc>
            </a:pPr>
          </a:p>
          <a:p>
            <a:pPr algn="l" marL="500954" indent="-250477" lvl="1">
              <a:lnSpc>
                <a:spcPts val="3248"/>
              </a:lnSpc>
              <a:buFont typeface="Arial"/>
              <a:buChar char="•"/>
            </a:pPr>
            <a:r>
              <a:rPr lang="en-US" b="true" sz="2320">
                <a:solidFill>
                  <a:srgbClr val="FFFFFF"/>
                </a:solidFill>
                <a:latin typeface="Garet Bold"/>
                <a:ea typeface="Garet Bold"/>
                <a:cs typeface="Garet Bold"/>
                <a:sym typeface="Garet Bold"/>
              </a:rPr>
              <a:t>Aggregation:</a:t>
            </a:r>
            <a:r>
              <a:rPr lang="en-US" sz="2320">
                <a:solidFill>
                  <a:srgbClr val="FFFFFF"/>
                </a:solidFill>
                <a:latin typeface="Garet"/>
                <a:ea typeface="Garet"/>
                <a:cs typeface="Garet"/>
                <a:sym typeface="Garet"/>
              </a:rPr>
              <a:t> Summarizing data by grouping it and calculating metrics such as sum, average, or count.</a:t>
            </a:r>
          </a:p>
          <a:p>
            <a:pPr algn="l" marL="500954" indent="-250477" lvl="1">
              <a:lnSpc>
                <a:spcPts val="3248"/>
              </a:lnSpc>
              <a:buFont typeface="Arial"/>
              <a:buChar char="•"/>
            </a:pPr>
            <a:r>
              <a:rPr lang="en-US" b="true" sz="2320">
                <a:solidFill>
                  <a:srgbClr val="FFFFFF"/>
                </a:solidFill>
                <a:latin typeface="Garet Bold"/>
                <a:ea typeface="Garet Bold"/>
                <a:cs typeface="Garet Bold"/>
                <a:sym typeface="Garet Bold"/>
              </a:rPr>
              <a:t>Encoding:</a:t>
            </a:r>
            <a:r>
              <a:rPr lang="en-US" sz="2320">
                <a:solidFill>
                  <a:srgbClr val="FFFFFF"/>
                </a:solidFill>
                <a:latin typeface="Garet"/>
                <a:ea typeface="Garet"/>
                <a:cs typeface="Garet"/>
                <a:sym typeface="Garet"/>
              </a:rPr>
              <a:t> Converting categorical variables into numerical representations (e.g., one-hot encoding).</a:t>
            </a:r>
          </a:p>
          <a:p>
            <a:pPr algn="l" marL="500954" indent="-250477" lvl="1">
              <a:lnSpc>
                <a:spcPts val="3248"/>
              </a:lnSpc>
              <a:buFont typeface="Arial"/>
              <a:buChar char="•"/>
            </a:pPr>
            <a:r>
              <a:rPr lang="en-US" b="true" sz="2320">
                <a:solidFill>
                  <a:srgbClr val="FFFFFF"/>
                </a:solidFill>
                <a:latin typeface="Garet Bold"/>
                <a:ea typeface="Garet Bold"/>
                <a:cs typeface="Garet Bold"/>
                <a:sym typeface="Garet Bold"/>
              </a:rPr>
              <a:t>Scaling</a:t>
            </a:r>
            <a:r>
              <a:rPr lang="en-US" sz="2320">
                <a:solidFill>
                  <a:srgbClr val="FFFFFF"/>
                </a:solidFill>
                <a:latin typeface="Garet"/>
                <a:ea typeface="Garet"/>
                <a:cs typeface="Garet"/>
                <a:sym typeface="Garet"/>
              </a:rPr>
              <a:t>: Adjusting the range of variables to ensure uniformity in analysis.</a:t>
            </a:r>
          </a:p>
          <a:p>
            <a:pPr algn="l">
              <a:lnSpc>
                <a:spcPts val="3248"/>
              </a:lnSpc>
            </a:pPr>
          </a:p>
          <a:p>
            <a:pPr algn="l">
              <a:lnSpc>
                <a:spcPts val="3248"/>
              </a:lnSpc>
            </a:pPr>
          </a:p>
        </p:txBody>
      </p:sp>
      <p:sp>
        <p:nvSpPr>
          <p:cNvPr name="Freeform 10" id="10"/>
          <p:cNvSpPr/>
          <p:nvPr/>
        </p:nvSpPr>
        <p:spPr>
          <a:xfrm flipH="false" flipV="false" rot="0">
            <a:off x="1302057" y="5865932"/>
            <a:ext cx="7323336" cy="3548673"/>
          </a:xfrm>
          <a:custGeom>
            <a:avLst/>
            <a:gdLst/>
            <a:ahLst/>
            <a:cxnLst/>
            <a:rect r="r" b="b" t="t" l="l"/>
            <a:pathLst>
              <a:path h="3548673" w="7323336">
                <a:moveTo>
                  <a:pt x="0" y="0"/>
                </a:moveTo>
                <a:lnTo>
                  <a:pt x="7323336" y="0"/>
                </a:lnTo>
                <a:lnTo>
                  <a:pt x="7323336" y="3548672"/>
                </a:lnTo>
                <a:lnTo>
                  <a:pt x="0" y="3548672"/>
                </a:lnTo>
                <a:lnTo>
                  <a:pt x="0" y="0"/>
                </a:lnTo>
                <a:close/>
              </a:path>
            </a:pathLst>
          </a:custGeom>
          <a:blipFill>
            <a:blip r:embed="rId4"/>
            <a:stretch>
              <a:fillRect l="0" t="-8041" r="0" b="-8041"/>
            </a:stretch>
          </a:blipFill>
        </p:spPr>
      </p:sp>
      <p:sp>
        <p:nvSpPr>
          <p:cNvPr name="Freeform 11" id="11"/>
          <p:cNvSpPr/>
          <p:nvPr/>
        </p:nvSpPr>
        <p:spPr>
          <a:xfrm flipH="false" flipV="false" rot="0">
            <a:off x="10714999" y="1943729"/>
            <a:ext cx="5625378" cy="2958123"/>
          </a:xfrm>
          <a:custGeom>
            <a:avLst/>
            <a:gdLst/>
            <a:ahLst/>
            <a:cxnLst/>
            <a:rect r="r" b="b" t="t" l="l"/>
            <a:pathLst>
              <a:path h="2958123" w="5625378">
                <a:moveTo>
                  <a:pt x="0" y="0"/>
                </a:moveTo>
                <a:lnTo>
                  <a:pt x="5625379" y="0"/>
                </a:lnTo>
                <a:lnTo>
                  <a:pt x="5625379" y="2958123"/>
                </a:lnTo>
                <a:lnTo>
                  <a:pt x="0" y="2958123"/>
                </a:lnTo>
                <a:lnTo>
                  <a:pt x="0" y="0"/>
                </a:lnTo>
                <a:close/>
              </a:path>
            </a:pathLst>
          </a:custGeom>
          <a:blipFill>
            <a:blip r:embed="rId5"/>
            <a:stretch>
              <a:fillRect l="0" t="-3484" r="0" b="-3484"/>
            </a:stretch>
          </a:blipFill>
        </p:spPr>
      </p:sp>
      <p:sp>
        <p:nvSpPr>
          <p:cNvPr name="TextBox 12" id="12"/>
          <p:cNvSpPr txBox="true"/>
          <p:nvPr/>
        </p:nvSpPr>
        <p:spPr>
          <a:xfrm rot="0">
            <a:off x="1028700" y="895350"/>
            <a:ext cx="1126532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4. Data Transformation</a:t>
            </a:r>
          </a:p>
        </p:txBody>
      </p:sp>
      <p:sp>
        <p:nvSpPr>
          <p:cNvPr name="TextBox 13" id="13"/>
          <p:cNvSpPr txBox="true"/>
          <p:nvPr/>
        </p:nvSpPr>
        <p:spPr>
          <a:xfrm rot="0">
            <a:off x="1302057" y="2329357"/>
            <a:ext cx="9048059" cy="585094"/>
          </a:xfrm>
          <a:prstGeom prst="rect">
            <a:avLst/>
          </a:prstGeom>
        </p:spPr>
        <p:txBody>
          <a:bodyPr anchor="t" rtlCol="false" tIns="0" lIns="0" bIns="0" rIns="0">
            <a:spAutoFit/>
          </a:bodyPr>
          <a:lstStyle/>
          <a:p>
            <a:pPr algn="l">
              <a:lnSpc>
                <a:spcPts val="4812"/>
              </a:lnSpc>
              <a:spcBef>
                <a:spcPct val="0"/>
              </a:spcBef>
            </a:pPr>
            <a:r>
              <a:rPr lang="en-US" b="true" sz="3437">
                <a:solidFill>
                  <a:srgbClr val="FFFFFF"/>
                </a:solidFill>
                <a:latin typeface="Garet Bold"/>
                <a:ea typeface="Garet Bold"/>
                <a:cs typeface="Garet Bold"/>
                <a:sym typeface="Garet Bold"/>
              </a:rPr>
              <a:t>Techniques in Data Transformation</a:t>
            </a:r>
          </a:p>
        </p:txBody>
      </p:sp>
      <p:sp>
        <p:nvSpPr>
          <p:cNvPr name="TextBox 14" id="14"/>
          <p:cNvSpPr txBox="true"/>
          <p:nvPr/>
        </p:nvSpPr>
        <p:spPr>
          <a:xfrm rot="0">
            <a:off x="8625393" y="5488462"/>
            <a:ext cx="9019257" cy="3672188"/>
          </a:xfrm>
          <a:prstGeom prst="rect">
            <a:avLst/>
          </a:prstGeom>
        </p:spPr>
        <p:txBody>
          <a:bodyPr anchor="t" rtlCol="false" tIns="0" lIns="0" bIns="0" rIns="0">
            <a:spAutoFit/>
          </a:bodyPr>
          <a:lstStyle/>
          <a:p>
            <a:pPr algn="l">
              <a:lnSpc>
                <a:spcPts val="3248"/>
              </a:lnSpc>
            </a:pPr>
          </a:p>
          <a:p>
            <a:pPr algn="l" marL="500954" indent="-250477" lvl="1">
              <a:lnSpc>
                <a:spcPts val="3248"/>
              </a:lnSpc>
              <a:buFont typeface="Arial"/>
              <a:buChar char="•"/>
            </a:pPr>
            <a:r>
              <a:rPr lang="en-US" sz="2320">
                <a:solidFill>
                  <a:srgbClr val="FFFFFF"/>
                </a:solidFill>
                <a:latin typeface="Garet"/>
                <a:ea typeface="Garet"/>
                <a:cs typeface="Garet"/>
                <a:sym typeface="Garet"/>
              </a:rPr>
              <a:t>Apache Spark: A distributed processing system that provides APIs for large-scale data tra</a:t>
            </a:r>
            <a:r>
              <a:rPr lang="en-US" sz="2320">
                <a:solidFill>
                  <a:srgbClr val="FFFFFF"/>
                </a:solidFill>
                <a:latin typeface="Garet"/>
                <a:ea typeface="Garet"/>
                <a:cs typeface="Garet"/>
                <a:sym typeface="Garet"/>
              </a:rPr>
              <a:t>n</a:t>
            </a:r>
            <a:r>
              <a:rPr lang="en-US" sz="2320">
                <a:solidFill>
                  <a:srgbClr val="FFFFFF"/>
                </a:solidFill>
                <a:latin typeface="Garet"/>
                <a:ea typeface="Garet"/>
                <a:cs typeface="Garet"/>
                <a:sym typeface="Garet"/>
              </a:rPr>
              <a:t>sf</a:t>
            </a:r>
            <a:r>
              <a:rPr lang="en-US" sz="2320">
                <a:solidFill>
                  <a:srgbClr val="FFFFFF"/>
                </a:solidFill>
                <a:latin typeface="Garet"/>
                <a:ea typeface="Garet"/>
                <a:cs typeface="Garet"/>
                <a:sym typeface="Garet"/>
              </a:rPr>
              <a:t>o</a:t>
            </a:r>
            <a:r>
              <a:rPr lang="en-US" sz="2320">
                <a:solidFill>
                  <a:srgbClr val="FFFFFF"/>
                </a:solidFill>
                <a:latin typeface="Garet"/>
                <a:ea typeface="Garet"/>
                <a:cs typeface="Garet"/>
                <a:sym typeface="Garet"/>
              </a:rPr>
              <a:t>rmation tasks. Its in-memory computation capabilities make it fast for iterative processing.</a:t>
            </a:r>
          </a:p>
          <a:p>
            <a:pPr algn="l" marL="500954" indent="-250477" lvl="1">
              <a:lnSpc>
                <a:spcPts val="3248"/>
              </a:lnSpc>
              <a:buFont typeface="Arial"/>
              <a:buChar char="•"/>
            </a:pPr>
            <a:r>
              <a:rPr lang="en-US" sz="2320">
                <a:solidFill>
                  <a:srgbClr val="FFFFFF"/>
                </a:solidFill>
                <a:latin typeface="Garet"/>
                <a:ea typeface="Garet"/>
                <a:cs typeface="Garet"/>
                <a:sym typeface="Garet"/>
              </a:rPr>
              <a:t>Pandas: A Python library used for data manipu</a:t>
            </a:r>
            <a:r>
              <a:rPr lang="en-US" sz="2320">
                <a:solidFill>
                  <a:srgbClr val="FFFFFF"/>
                </a:solidFill>
                <a:latin typeface="Garet"/>
                <a:ea typeface="Garet"/>
                <a:cs typeface="Garet"/>
                <a:sym typeface="Garet"/>
              </a:rPr>
              <a:t>l</a:t>
            </a:r>
            <a:r>
              <a:rPr lang="en-US" sz="2320">
                <a:solidFill>
                  <a:srgbClr val="FFFFFF"/>
                </a:solidFill>
                <a:latin typeface="Garet"/>
                <a:ea typeface="Garet"/>
                <a:cs typeface="Garet"/>
                <a:sym typeface="Garet"/>
              </a:rPr>
              <a:t>at</a:t>
            </a:r>
            <a:r>
              <a:rPr lang="en-US" sz="2320">
                <a:solidFill>
                  <a:srgbClr val="FFFFFF"/>
                </a:solidFill>
                <a:latin typeface="Garet"/>
                <a:ea typeface="Garet"/>
                <a:cs typeface="Garet"/>
                <a:sym typeface="Garet"/>
              </a:rPr>
              <a:t>i</a:t>
            </a:r>
            <a:r>
              <a:rPr lang="en-US" sz="2320">
                <a:solidFill>
                  <a:srgbClr val="FFFFFF"/>
                </a:solidFill>
                <a:latin typeface="Garet"/>
                <a:ea typeface="Garet"/>
                <a:cs typeface="Garet"/>
                <a:sym typeface="Garet"/>
              </a:rPr>
              <a:t>o</a:t>
            </a:r>
            <a:r>
              <a:rPr lang="en-US" sz="2320">
                <a:solidFill>
                  <a:srgbClr val="FFFFFF"/>
                </a:solidFill>
                <a:latin typeface="Garet"/>
                <a:ea typeface="Garet"/>
                <a:cs typeface="Garet"/>
                <a:sym typeface="Garet"/>
              </a:rPr>
              <a:t>n</a:t>
            </a:r>
            <a:r>
              <a:rPr lang="en-US" sz="2320">
                <a:solidFill>
                  <a:srgbClr val="FFFFFF"/>
                </a:solidFill>
                <a:latin typeface="Garet"/>
                <a:ea typeface="Garet"/>
                <a:cs typeface="Garet"/>
                <a:sym typeface="Garet"/>
              </a:rPr>
              <a:t> and transformation, offering Data Frames and various functions to transform and analyze datasets efficiently.</a:t>
            </a:r>
          </a:p>
          <a:p>
            <a:pPr algn="l">
              <a:lnSpc>
                <a:spcPts val="3248"/>
              </a:lnSpc>
            </a:pPr>
          </a:p>
        </p:txBody>
      </p:sp>
      <p:sp>
        <p:nvSpPr>
          <p:cNvPr name="TextBox 15" id="15"/>
          <p:cNvSpPr txBox="true"/>
          <p:nvPr/>
        </p:nvSpPr>
        <p:spPr>
          <a:xfrm rot="0">
            <a:off x="9881429" y="5124450"/>
            <a:ext cx="7313326" cy="585094"/>
          </a:xfrm>
          <a:prstGeom prst="rect">
            <a:avLst/>
          </a:prstGeom>
        </p:spPr>
        <p:txBody>
          <a:bodyPr anchor="t" rtlCol="false" tIns="0" lIns="0" bIns="0" rIns="0">
            <a:spAutoFit/>
          </a:bodyPr>
          <a:lstStyle/>
          <a:p>
            <a:pPr algn="l">
              <a:lnSpc>
                <a:spcPts val="4812"/>
              </a:lnSpc>
              <a:spcBef>
                <a:spcPct val="0"/>
              </a:spcBef>
            </a:pPr>
            <a:r>
              <a:rPr lang="en-US" b="true" sz="3437">
                <a:solidFill>
                  <a:srgbClr val="FFFFFF"/>
                </a:solidFill>
                <a:latin typeface="Garet Bold"/>
                <a:ea typeface="Garet Bold"/>
                <a:cs typeface="Garet Bold"/>
                <a:sym typeface="Garet Bold"/>
              </a:rPr>
              <a:t>Tools for Data Transformation</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3431433" y="2969121"/>
            <a:ext cx="11425134" cy="6469482"/>
          </a:xfrm>
          <a:custGeom>
            <a:avLst/>
            <a:gdLst/>
            <a:ahLst/>
            <a:cxnLst/>
            <a:rect r="r" b="b" t="t" l="l"/>
            <a:pathLst>
              <a:path h="6469482" w="11425134">
                <a:moveTo>
                  <a:pt x="0" y="0"/>
                </a:moveTo>
                <a:lnTo>
                  <a:pt x="11425134" y="0"/>
                </a:lnTo>
                <a:lnTo>
                  <a:pt x="11425134" y="6469482"/>
                </a:lnTo>
                <a:lnTo>
                  <a:pt x="0" y="6469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765280" y="6403887"/>
            <a:ext cx="2647856" cy="2647856"/>
          </a:xfrm>
          <a:custGeom>
            <a:avLst/>
            <a:gdLst/>
            <a:ahLst/>
            <a:cxnLst/>
            <a:rect r="r" b="b" t="t" l="l"/>
            <a:pathLst>
              <a:path h="2647856" w="2647856">
                <a:moveTo>
                  <a:pt x="0" y="0"/>
                </a:moveTo>
                <a:lnTo>
                  <a:pt x="2647856" y="0"/>
                </a:lnTo>
                <a:lnTo>
                  <a:pt x="2647856" y="2647856"/>
                </a:lnTo>
                <a:lnTo>
                  <a:pt x="0" y="2647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970092" y="6403887"/>
            <a:ext cx="2647856" cy="2647856"/>
          </a:xfrm>
          <a:custGeom>
            <a:avLst/>
            <a:gdLst/>
            <a:ahLst/>
            <a:cxnLst/>
            <a:rect r="r" b="b" t="t" l="l"/>
            <a:pathLst>
              <a:path h="2647856" w="2647856">
                <a:moveTo>
                  <a:pt x="0" y="0"/>
                </a:moveTo>
                <a:lnTo>
                  <a:pt x="2647856" y="0"/>
                </a:lnTo>
                <a:lnTo>
                  <a:pt x="2647856" y="2647856"/>
                </a:lnTo>
                <a:lnTo>
                  <a:pt x="0" y="26478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688739" y="3577428"/>
            <a:ext cx="4751100" cy="2626434"/>
          </a:xfrm>
          <a:prstGeom prst="rect">
            <a:avLst/>
          </a:prstGeom>
        </p:spPr>
        <p:txBody>
          <a:bodyPr anchor="t" rtlCol="false" tIns="0" lIns="0" bIns="0" rIns="0">
            <a:spAutoFit/>
          </a:bodyPr>
          <a:lstStyle/>
          <a:p>
            <a:pPr algn="ctr">
              <a:lnSpc>
                <a:spcPts val="3505"/>
              </a:lnSpc>
            </a:pPr>
            <a:r>
              <a:rPr lang="en-US" sz="2503">
                <a:solidFill>
                  <a:srgbClr val="FFFFFF"/>
                </a:solidFill>
                <a:latin typeface="Garet"/>
                <a:ea typeface="Garet"/>
                <a:cs typeface="Garet"/>
                <a:sym typeface="Garet"/>
              </a:rPr>
              <a:t>Data can significantly impact an organization's efficiency and profitability by understanding customer behavior, internal processes, and industry trends. </a:t>
            </a:r>
          </a:p>
        </p:txBody>
      </p:sp>
      <p:sp>
        <p:nvSpPr>
          <p:cNvPr name="TextBox 13" id="13"/>
          <p:cNvSpPr txBox="true"/>
          <p:nvPr/>
        </p:nvSpPr>
        <p:spPr>
          <a:xfrm rot="0">
            <a:off x="4605093" y="2139632"/>
            <a:ext cx="9578801" cy="629124"/>
          </a:xfrm>
          <a:prstGeom prst="rect">
            <a:avLst/>
          </a:prstGeom>
        </p:spPr>
        <p:txBody>
          <a:bodyPr anchor="t" rtlCol="false" tIns="0" lIns="0" bIns="0" rIns="0">
            <a:spAutoFit/>
          </a:bodyPr>
          <a:lstStyle/>
          <a:p>
            <a:pPr algn="l">
              <a:lnSpc>
                <a:spcPts val="5094"/>
              </a:lnSpc>
              <a:spcBef>
                <a:spcPct val="0"/>
              </a:spcBef>
            </a:pPr>
            <a:r>
              <a:rPr lang="en-US" b="true" sz="3639">
                <a:solidFill>
                  <a:srgbClr val="FFFFFF"/>
                </a:solidFill>
                <a:latin typeface="Garet Bold"/>
                <a:ea typeface="Garet Bold"/>
                <a:cs typeface="Garet Bold"/>
                <a:sym typeface="Garet Bold"/>
              </a:rPr>
              <a:t> Advantages                         Disadvantages</a:t>
            </a:r>
          </a:p>
        </p:txBody>
      </p:sp>
      <p:sp>
        <p:nvSpPr>
          <p:cNvPr name="TextBox 14" id="14"/>
          <p:cNvSpPr txBox="true"/>
          <p:nvPr/>
        </p:nvSpPr>
        <p:spPr>
          <a:xfrm rot="0">
            <a:off x="1028700" y="895350"/>
            <a:ext cx="1126532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4. Data Transformation</a:t>
            </a:r>
          </a:p>
        </p:txBody>
      </p:sp>
      <p:sp>
        <p:nvSpPr>
          <p:cNvPr name="TextBox 15" id="15"/>
          <p:cNvSpPr txBox="true"/>
          <p:nvPr/>
        </p:nvSpPr>
        <p:spPr>
          <a:xfrm rot="0">
            <a:off x="9645960" y="3446290"/>
            <a:ext cx="5162982" cy="2907760"/>
          </a:xfrm>
          <a:prstGeom prst="rect">
            <a:avLst/>
          </a:prstGeom>
        </p:spPr>
        <p:txBody>
          <a:bodyPr anchor="t" rtlCol="false" tIns="0" lIns="0" bIns="0" rIns="0">
            <a:spAutoFit/>
          </a:bodyPr>
          <a:lstStyle/>
          <a:p>
            <a:pPr algn="ctr">
              <a:lnSpc>
                <a:spcPts val="3343"/>
              </a:lnSpc>
            </a:pPr>
            <a:r>
              <a:rPr lang="en-US" sz="2388">
                <a:solidFill>
                  <a:srgbClr val="FFFFFF"/>
                </a:solidFill>
                <a:latin typeface="Garet"/>
                <a:ea typeface="Garet"/>
                <a:cs typeface="Garet"/>
                <a:sym typeface="Garet"/>
              </a:rPr>
              <a:t>Errors and inconsistencies in data transformation stem from missing values, incorrect formats, or mismatched schemas, affecting integration and analysis if not properly addressed.</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2219571" y="2213425"/>
            <a:ext cx="5039729" cy="5860149"/>
          </a:xfrm>
          <a:custGeom>
            <a:avLst/>
            <a:gdLst/>
            <a:ahLst/>
            <a:cxnLst/>
            <a:rect r="r" b="b" t="t" l="l"/>
            <a:pathLst>
              <a:path h="5860149" w="5039729">
                <a:moveTo>
                  <a:pt x="0" y="0"/>
                </a:moveTo>
                <a:lnTo>
                  <a:pt x="5039729" y="0"/>
                </a:lnTo>
                <a:lnTo>
                  <a:pt x="5039729" y="5860150"/>
                </a:lnTo>
                <a:lnTo>
                  <a:pt x="0" y="5860150"/>
                </a:lnTo>
                <a:lnTo>
                  <a:pt x="0" y="0"/>
                </a:lnTo>
                <a:close/>
              </a:path>
            </a:pathLst>
          </a:custGeom>
          <a:blipFill>
            <a:blip r:embed="rId4"/>
            <a:stretch>
              <a:fillRect l="0" t="0" r="0" b="0"/>
            </a:stretch>
          </a:blipFill>
        </p:spPr>
      </p:sp>
      <p:sp>
        <p:nvSpPr>
          <p:cNvPr name="TextBox 10" id="10"/>
          <p:cNvSpPr txBox="true"/>
          <p:nvPr/>
        </p:nvSpPr>
        <p:spPr>
          <a:xfrm rot="0">
            <a:off x="456924" y="2603559"/>
            <a:ext cx="11762647" cy="6660515"/>
          </a:xfrm>
          <a:prstGeom prst="rect">
            <a:avLst/>
          </a:prstGeom>
        </p:spPr>
        <p:txBody>
          <a:bodyPr anchor="t" rtlCol="false" tIns="0" lIns="0" bIns="0" rIns="0">
            <a:spAutoFit/>
          </a:bodyPr>
          <a:lstStyle/>
          <a:p>
            <a:pPr algn="l" marL="626107" indent="-313054" lvl="1">
              <a:lnSpc>
                <a:spcPts val="4059"/>
              </a:lnSpc>
              <a:buFont typeface="Arial"/>
              <a:buChar char="•"/>
            </a:pPr>
            <a:r>
              <a:rPr lang="en-US" b="true" sz="2899">
                <a:solidFill>
                  <a:srgbClr val="FFFFFF"/>
                </a:solidFill>
                <a:latin typeface="Garet Bold"/>
                <a:ea typeface="Garet Bold"/>
                <a:cs typeface="Garet Bold"/>
                <a:sym typeface="Garet Bold"/>
              </a:rPr>
              <a:t>Overview:</a:t>
            </a:r>
            <a:r>
              <a:rPr lang="en-US" sz="2899">
                <a:solidFill>
                  <a:srgbClr val="FFFFFF"/>
                </a:solidFill>
                <a:latin typeface="Garet"/>
                <a:ea typeface="Garet"/>
                <a:cs typeface="Garet"/>
                <a:sym typeface="Garet"/>
              </a:rPr>
              <a:t> the process of analyzing and deriving meaningful insights</a:t>
            </a:r>
          </a:p>
          <a:p>
            <a:pPr algn="l">
              <a:lnSpc>
                <a:spcPts val="4059"/>
              </a:lnSpc>
            </a:pPr>
          </a:p>
          <a:p>
            <a:pPr algn="l" marL="626107" indent="-313054" lvl="1">
              <a:lnSpc>
                <a:spcPts val="4059"/>
              </a:lnSpc>
              <a:buFont typeface="Arial"/>
              <a:buChar char="•"/>
            </a:pPr>
            <a:r>
              <a:rPr lang="en-US" b="true" sz="2899">
                <a:solidFill>
                  <a:srgbClr val="FFFFFF"/>
                </a:solidFill>
                <a:latin typeface="Garet Bold"/>
                <a:ea typeface="Garet Bold"/>
                <a:cs typeface="Garet Bold"/>
                <a:sym typeface="Garet Bold"/>
              </a:rPr>
              <a:t>Steps:</a:t>
            </a:r>
            <a:r>
              <a:rPr lang="en-US" sz="2899">
                <a:solidFill>
                  <a:srgbClr val="FFFFFF"/>
                </a:solidFill>
                <a:latin typeface="Garet"/>
                <a:ea typeface="Garet"/>
                <a:cs typeface="Garet"/>
                <a:sym typeface="Garet"/>
              </a:rPr>
              <a:t> analysis -&gt; Identifying Trends and Patterns -&gt; Hypothesis Testing -&gt; Contextualization -&gt; Visualization -&gt; Decision-Making</a:t>
            </a:r>
          </a:p>
          <a:p>
            <a:pPr algn="l">
              <a:lnSpc>
                <a:spcPts val="4059"/>
              </a:lnSpc>
            </a:pPr>
          </a:p>
          <a:p>
            <a:pPr algn="l" marL="626107" indent="-313054" lvl="1">
              <a:lnSpc>
                <a:spcPts val="4059"/>
              </a:lnSpc>
              <a:buFont typeface="Arial"/>
              <a:buChar char="•"/>
            </a:pPr>
            <a:r>
              <a:rPr lang="en-US" b="true" sz="2899">
                <a:solidFill>
                  <a:srgbClr val="FFFFFF"/>
                </a:solidFill>
                <a:latin typeface="Garet Bold"/>
                <a:ea typeface="Garet Bold"/>
                <a:cs typeface="Garet Bold"/>
                <a:sym typeface="Garet Bold"/>
              </a:rPr>
              <a:t>Methods:</a:t>
            </a:r>
            <a:r>
              <a:rPr lang="en-US" sz="2899">
                <a:solidFill>
                  <a:srgbClr val="FFFFFF"/>
                </a:solidFill>
                <a:latin typeface="Garet"/>
                <a:ea typeface="Garet"/>
                <a:cs typeface="Garet"/>
                <a:sym typeface="Garet"/>
              </a:rPr>
              <a:t> qualitative and quantitative</a:t>
            </a:r>
          </a:p>
          <a:p>
            <a:pPr algn="l">
              <a:lnSpc>
                <a:spcPts val="4059"/>
              </a:lnSpc>
            </a:pPr>
          </a:p>
          <a:p>
            <a:pPr algn="l" marL="626107" indent="-313054" lvl="1">
              <a:lnSpc>
                <a:spcPts val="4059"/>
              </a:lnSpc>
              <a:buFont typeface="Arial"/>
              <a:buChar char="•"/>
            </a:pPr>
            <a:r>
              <a:rPr lang="en-US" b="true" sz="2899">
                <a:solidFill>
                  <a:srgbClr val="FFFFFF"/>
                </a:solidFill>
                <a:latin typeface="Garet Bold"/>
                <a:ea typeface="Garet Bold"/>
                <a:cs typeface="Garet Bold"/>
                <a:sym typeface="Garet Bold"/>
              </a:rPr>
              <a:t>Benefits:</a:t>
            </a:r>
            <a:r>
              <a:rPr lang="en-US" sz="2899">
                <a:solidFill>
                  <a:srgbClr val="FFFFFF"/>
                </a:solidFill>
                <a:latin typeface="Garet"/>
                <a:ea typeface="Garet"/>
                <a:cs typeface="Garet"/>
                <a:sym typeface="Garet"/>
              </a:rPr>
              <a:t> helps companies understand their performance and consumer perception, enabling them to work on solutions to improve their performance</a:t>
            </a:r>
          </a:p>
          <a:p>
            <a:pPr algn="l">
              <a:lnSpc>
                <a:spcPts val="4059"/>
              </a:lnSpc>
            </a:pPr>
          </a:p>
        </p:txBody>
      </p:sp>
      <p:sp>
        <p:nvSpPr>
          <p:cNvPr name="TextBox 11" id="11"/>
          <p:cNvSpPr txBox="true"/>
          <p:nvPr/>
        </p:nvSpPr>
        <p:spPr>
          <a:xfrm rot="0">
            <a:off x="1692890" y="1017444"/>
            <a:ext cx="7321537" cy="1120733"/>
          </a:xfrm>
          <a:prstGeom prst="rect">
            <a:avLst/>
          </a:prstGeom>
        </p:spPr>
        <p:txBody>
          <a:bodyPr anchor="t" rtlCol="false" tIns="0" lIns="0" bIns="0" rIns="0">
            <a:spAutoFit/>
          </a:bodyPr>
          <a:lstStyle/>
          <a:p>
            <a:pPr algn="l">
              <a:lnSpc>
                <a:spcPts val="9102"/>
              </a:lnSpc>
              <a:spcBef>
                <a:spcPct val="0"/>
              </a:spcBef>
            </a:pPr>
            <a:r>
              <a:rPr lang="en-US" sz="6501" b="true">
                <a:solidFill>
                  <a:srgbClr val="F6E0F5"/>
                </a:solidFill>
                <a:latin typeface="Garet Bold"/>
                <a:ea typeface="Garet Bold"/>
                <a:cs typeface="Garet Bold"/>
                <a:sym typeface="Garet Bold"/>
              </a:rPr>
              <a:t>5. Data output</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2605644" y="4194175"/>
            <a:ext cx="13076713" cy="170815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DATA ANALYTICS</a:t>
            </a:r>
          </a:p>
        </p:txBody>
      </p:sp>
      <p:sp>
        <p:nvSpPr>
          <p:cNvPr name="Freeform 10" id="10"/>
          <p:cNvSpPr/>
          <p:nvPr/>
        </p:nvSpPr>
        <p:spPr>
          <a:xfrm flipH="false" flipV="false" rot="-7724661">
            <a:off x="-1784840" y="-4466838"/>
            <a:ext cx="7961707" cy="7702462"/>
          </a:xfrm>
          <a:custGeom>
            <a:avLst/>
            <a:gdLst/>
            <a:ahLst/>
            <a:cxnLst/>
            <a:rect r="r" b="b" t="t" l="l"/>
            <a:pathLst>
              <a:path h="7702462" w="7961707">
                <a:moveTo>
                  <a:pt x="0" y="0"/>
                </a:moveTo>
                <a:lnTo>
                  <a:pt x="7961707" y="0"/>
                </a:lnTo>
                <a:lnTo>
                  <a:pt x="7961707" y="7702462"/>
                </a:lnTo>
                <a:lnTo>
                  <a:pt x="0" y="7702462"/>
                </a:lnTo>
                <a:lnTo>
                  <a:pt x="0" y="0"/>
                </a:lnTo>
                <a:close/>
              </a:path>
            </a:pathLst>
          </a:custGeom>
          <a:blipFill>
            <a:blip r:embed="rId4"/>
            <a:stretch>
              <a:fillRect l="0" t="0" r="0" b="0"/>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true" flipV="false" rot="0">
            <a:off x="1692890" y="2404205"/>
            <a:ext cx="6299136" cy="6078666"/>
          </a:xfrm>
          <a:custGeom>
            <a:avLst/>
            <a:gdLst/>
            <a:ahLst/>
            <a:cxnLst/>
            <a:rect r="r" b="b" t="t" l="l"/>
            <a:pathLst>
              <a:path h="6078666" w="6299136">
                <a:moveTo>
                  <a:pt x="6299136" y="0"/>
                </a:moveTo>
                <a:lnTo>
                  <a:pt x="0" y="0"/>
                </a:lnTo>
                <a:lnTo>
                  <a:pt x="0" y="6078665"/>
                </a:lnTo>
                <a:lnTo>
                  <a:pt x="6299136" y="6078665"/>
                </a:lnTo>
                <a:lnTo>
                  <a:pt x="62991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56924" y="895350"/>
            <a:ext cx="1295334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1. Data Analytics</a:t>
            </a:r>
          </a:p>
        </p:txBody>
      </p:sp>
      <p:sp>
        <p:nvSpPr>
          <p:cNvPr name="TextBox 11" id="11"/>
          <p:cNvSpPr txBox="true"/>
          <p:nvPr/>
        </p:nvSpPr>
        <p:spPr>
          <a:xfrm rot="0">
            <a:off x="8340713" y="3077210"/>
            <a:ext cx="8918587" cy="4665980"/>
          </a:xfrm>
          <a:prstGeom prst="rect">
            <a:avLst/>
          </a:prstGeom>
        </p:spPr>
        <p:txBody>
          <a:bodyPr anchor="t" rtlCol="false" tIns="0" lIns="0" bIns="0" rIns="0">
            <a:spAutoFit/>
          </a:bodyPr>
          <a:lstStyle/>
          <a:p>
            <a:pPr algn="l" marL="734055" indent="-367027" lvl="1">
              <a:lnSpc>
                <a:spcPts val="4759"/>
              </a:lnSpc>
              <a:buFont typeface="Arial"/>
              <a:buChar char="•"/>
            </a:pPr>
            <a:r>
              <a:rPr lang="en-US" b="true" sz="3399">
                <a:solidFill>
                  <a:srgbClr val="FFFFFF"/>
                </a:solidFill>
                <a:latin typeface="Garet Bold"/>
                <a:ea typeface="Garet Bold"/>
                <a:cs typeface="Garet Bold"/>
                <a:sym typeface="Garet Bold"/>
              </a:rPr>
              <a:t>Overview: </a:t>
            </a:r>
            <a:r>
              <a:rPr lang="en-US" sz="3399">
                <a:solidFill>
                  <a:srgbClr val="FFFFFF"/>
                </a:solidFill>
                <a:latin typeface="Garet"/>
                <a:ea typeface="Garet"/>
                <a:cs typeface="Garet"/>
                <a:sym typeface="Garet"/>
              </a:rPr>
              <a:t>a process that transforms raw data into actionable insights</a:t>
            </a:r>
          </a:p>
          <a:p>
            <a:pPr algn="l">
              <a:lnSpc>
                <a:spcPts val="4759"/>
              </a:lnSpc>
            </a:pPr>
          </a:p>
          <a:p>
            <a:pPr algn="l" marL="734055" indent="-367027" lvl="1">
              <a:lnSpc>
                <a:spcPts val="4759"/>
              </a:lnSpc>
              <a:buFont typeface="Arial"/>
              <a:buChar char="•"/>
            </a:pPr>
            <a:r>
              <a:rPr lang="en-US" sz="3399">
                <a:solidFill>
                  <a:srgbClr val="FFFFFF"/>
                </a:solidFill>
                <a:latin typeface="Garet"/>
                <a:ea typeface="Garet"/>
                <a:cs typeface="Garet"/>
                <a:sym typeface="Garet"/>
              </a:rPr>
              <a:t>P</a:t>
            </a:r>
            <a:r>
              <a:rPr lang="en-US" sz="3399">
                <a:solidFill>
                  <a:srgbClr val="FFFFFF"/>
                </a:solidFill>
                <a:latin typeface="Garet"/>
                <a:ea typeface="Garet"/>
                <a:cs typeface="Garet"/>
                <a:sym typeface="Garet"/>
              </a:rPr>
              <a:t>rovides visibility</a:t>
            </a:r>
          </a:p>
          <a:p>
            <a:pPr algn="l">
              <a:lnSpc>
                <a:spcPts val="4759"/>
              </a:lnSpc>
            </a:pPr>
          </a:p>
          <a:p>
            <a:pPr algn="l" marL="734055" indent="-367027" lvl="1">
              <a:lnSpc>
                <a:spcPts val="4759"/>
              </a:lnSpc>
              <a:buFont typeface="Arial"/>
              <a:buChar char="•"/>
            </a:pPr>
            <a:r>
              <a:rPr lang="en-US" sz="3399">
                <a:solidFill>
                  <a:srgbClr val="FFFFFF"/>
                </a:solidFill>
                <a:latin typeface="Garet"/>
                <a:ea typeface="Garet"/>
                <a:cs typeface="Garet"/>
                <a:sym typeface="Garet"/>
              </a:rPr>
              <a:t>D</a:t>
            </a:r>
            <a:r>
              <a:rPr lang="en-US" sz="3399">
                <a:solidFill>
                  <a:srgbClr val="FFFFFF"/>
                </a:solidFill>
                <a:latin typeface="Garet"/>
                <a:ea typeface="Garet"/>
                <a:cs typeface="Garet"/>
                <a:sym typeface="Garet"/>
              </a:rPr>
              <a:t>eeper understanding of processes</a:t>
            </a:r>
          </a:p>
          <a:p>
            <a:pPr algn="l">
              <a:lnSpc>
                <a:spcPts val="3779"/>
              </a:lnSpc>
            </a:pP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9434007" y="2194013"/>
            <a:ext cx="8853993" cy="5898973"/>
          </a:xfrm>
          <a:custGeom>
            <a:avLst/>
            <a:gdLst/>
            <a:ahLst/>
            <a:cxnLst/>
            <a:rect r="r" b="b" t="t" l="l"/>
            <a:pathLst>
              <a:path h="5898973" w="8853993">
                <a:moveTo>
                  <a:pt x="0" y="0"/>
                </a:moveTo>
                <a:lnTo>
                  <a:pt x="8853993" y="0"/>
                </a:lnTo>
                <a:lnTo>
                  <a:pt x="8853993" y="5898974"/>
                </a:lnTo>
                <a:lnTo>
                  <a:pt x="0" y="5898974"/>
                </a:lnTo>
                <a:lnTo>
                  <a:pt x="0" y="0"/>
                </a:lnTo>
                <a:close/>
              </a:path>
            </a:pathLst>
          </a:custGeom>
          <a:blipFill>
            <a:blip r:embed="rId4"/>
            <a:stretch>
              <a:fillRect l="0" t="0" r="0" b="0"/>
            </a:stretch>
          </a:blipFill>
        </p:spPr>
      </p:sp>
      <p:sp>
        <p:nvSpPr>
          <p:cNvPr name="TextBox 10" id="10"/>
          <p:cNvSpPr txBox="true"/>
          <p:nvPr/>
        </p:nvSpPr>
        <p:spPr>
          <a:xfrm rot="0">
            <a:off x="456924" y="895350"/>
            <a:ext cx="1295334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2. Descriptive Analytics</a:t>
            </a:r>
          </a:p>
        </p:txBody>
      </p:sp>
      <p:sp>
        <p:nvSpPr>
          <p:cNvPr name="TextBox 11" id="11"/>
          <p:cNvSpPr txBox="true"/>
          <p:nvPr/>
        </p:nvSpPr>
        <p:spPr>
          <a:xfrm rot="0">
            <a:off x="691130" y="2411248"/>
            <a:ext cx="9091127" cy="5734050"/>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FFFFFF"/>
                </a:solidFill>
                <a:latin typeface="Garet"/>
                <a:ea typeface="Garet"/>
                <a:cs typeface="Garet"/>
                <a:sym typeface="Garet"/>
              </a:rPr>
              <a:t>I</a:t>
            </a:r>
            <a:r>
              <a:rPr lang="en-US" b="true" sz="2999">
                <a:solidFill>
                  <a:srgbClr val="FFFFFF"/>
                </a:solidFill>
                <a:latin typeface="Garet Bold"/>
                <a:ea typeface="Garet Bold"/>
                <a:cs typeface="Garet Bold"/>
                <a:sym typeface="Garet Bold"/>
              </a:rPr>
              <a:t>nformation provided:</a:t>
            </a:r>
            <a:r>
              <a:rPr lang="en-US" sz="2999">
                <a:solidFill>
                  <a:srgbClr val="FFFFFF"/>
                </a:solidFill>
                <a:latin typeface="Garet"/>
                <a:ea typeface="Garet"/>
                <a:cs typeface="Garet"/>
                <a:sym typeface="Garet"/>
              </a:rPr>
              <a:t> a historical overview of a business's operations</a:t>
            </a:r>
          </a:p>
          <a:p>
            <a:pPr algn="l">
              <a:lnSpc>
                <a:spcPts val="4199"/>
              </a:lnSpc>
            </a:pPr>
          </a:p>
          <a:p>
            <a:pPr algn="l" marL="647697" indent="-323848" lvl="1">
              <a:lnSpc>
                <a:spcPts val="4199"/>
              </a:lnSpc>
              <a:buFont typeface="Arial"/>
              <a:buChar char="•"/>
            </a:pPr>
            <a:r>
              <a:rPr lang="en-US" sz="2999">
                <a:solidFill>
                  <a:srgbClr val="FFFFFF"/>
                </a:solidFill>
                <a:latin typeface="Garet"/>
                <a:ea typeface="Garet"/>
                <a:cs typeface="Garet"/>
                <a:sym typeface="Garet"/>
              </a:rPr>
              <a:t>U</a:t>
            </a:r>
            <a:r>
              <a:rPr lang="en-US" sz="2999">
                <a:solidFill>
                  <a:srgbClr val="FFFFFF"/>
                </a:solidFill>
                <a:latin typeface="Garet"/>
                <a:ea typeface="Garet"/>
                <a:cs typeface="Garet"/>
                <a:sym typeface="Garet"/>
              </a:rPr>
              <a:t>ses descriptive analytics to analyze posts on social media only determines patterns, not inferences or predictions</a:t>
            </a:r>
          </a:p>
          <a:p>
            <a:pPr algn="l">
              <a:lnSpc>
                <a:spcPts val="4199"/>
              </a:lnSpc>
            </a:pPr>
          </a:p>
          <a:p>
            <a:pPr algn="l" marL="647697" indent="-323848" lvl="1">
              <a:lnSpc>
                <a:spcPts val="4199"/>
              </a:lnSpc>
              <a:buFont typeface="Arial"/>
              <a:buChar char="•"/>
            </a:pPr>
            <a:r>
              <a:rPr lang="en-US" b="true" sz="2999">
                <a:solidFill>
                  <a:srgbClr val="FFFFFF"/>
                </a:solidFill>
                <a:latin typeface="Garet Bold"/>
                <a:ea typeface="Garet Bold"/>
                <a:cs typeface="Garet Bold"/>
                <a:sym typeface="Garet Bold"/>
              </a:rPr>
              <a:t>How it works:</a:t>
            </a:r>
            <a:r>
              <a:rPr lang="en-US" sz="2999">
                <a:solidFill>
                  <a:srgbClr val="FFFFFF"/>
                </a:solidFill>
                <a:latin typeface="Garet"/>
                <a:ea typeface="Garet"/>
                <a:cs typeface="Garet"/>
                <a:sym typeface="Garet"/>
              </a:rPr>
              <a:t> collecting relevant data, managing it, and preparing it for data analytics</a:t>
            </a:r>
          </a:p>
          <a:p>
            <a:pPr algn="l">
              <a:lnSpc>
                <a:spcPts val="41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9" id="9"/>
          <p:cNvGrpSpPr/>
          <p:nvPr/>
        </p:nvGrpSpPr>
        <p:grpSpPr>
          <a:xfrm rot="0">
            <a:off x="5973646" y="1028700"/>
            <a:ext cx="6340708" cy="3503475"/>
            <a:chOff x="0" y="0"/>
            <a:chExt cx="1471033" cy="812800"/>
          </a:xfrm>
        </p:grpSpPr>
        <p:sp>
          <p:nvSpPr>
            <p:cNvPr name="Freeform 10" id="10"/>
            <p:cNvSpPr/>
            <p:nvPr/>
          </p:nvSpPr>
          <p:spPr>
            <a:xfrm flipH="false" flipV="false" rot="0">
              <a:off x="0" y="0"/>
              <a:ext cx="1471033" cy="812800"/>
            </a:xfrm>
            <a:custGeom>
              <a:avLst/>
              <a:gdLst/>
              <a:ahLst/>
              <a:cxnLst/>
              <a:rect r="r" b="b" t="t" l="l"/>
              <a:pathLst>
                <a:path h="812800" w="1471033">
                  <a:moveTo>
                    <a:pt x="28083" y="0"/>
                  </a:moveTo>
                  <a:lnTo>
                    <a:pt x="1442950" y="0"/>
                  </a:lnTo>
                  <a:cubicBezTo>
                    <a:pt x="1458460" y="0"/>
                    <a:pt x="1471033" y="12573"/>
                    <a:pt x="1471033" y="28083"/>
                  </a:cubicBezTo>
                  <a:lnTo>
                    <a:pt x="1471033" y="784717"/>
                  </a:lnTo>
                  <a:cubicBezTo>
                    <a:pt x="1471033" y="800227"/>
                    <a:pt x="1458460" y="812800"/>
                    <a:pt x="1442950" y="812800"/>
                  </a:cubicBezTo>
                  <a:lnTo>
                    <a:pt x="28083" y="812800"/>
                  </a:lnTo>
                  <a:cubicBezTo>
                    <a:pt x="12573" y="812800"/>
                    <a:pt x="0" y="800227"/>
                    <a:pt x="0" y="784717"/>
                  </a:cubicBezTo>
                  <a:lnTo>
                    <a:pt x="0" y="28083"/>
                  </a:lnTo>
                  <a:cubicBezTo>
                    <a:pt x="0" y="12573"/>
                    <a:pt x="12573" y="0"/>
                    <a:pt x="28083" y="0"/>
                  </a:cubicBezTo>
                  <a:close/>
                </a:path>
              </a:pathLst>
            </a:custGeom>
            <a:blipFill>
              <a:blip r:embed="rId4"/>
              <a:stretch>
                <a:fillRect l="0" t="-1467" r="0" b="-1467"/>
              </a:stretch>
            </a:blipFill>
          </p:spPr>
        </p:sp>
      </p:grpSp>
      <p:sp>
        <p:nvSpPr>
          <p:cNvPr name="Freeform 11" id="11"/>
          <p:cNvSpPr/>
          <p:nvPr/>
        </p:nvSpPr>
        <p:spPr>
          <a:xfrm flipH="false" flipV="false" rot="10573992">
            <a:off x="-1861360" y="-2876633"/>
            <a:ext cx="6603421" cy="6562150"/>
          </a:xfrm>
          <a:custGeom>
            <a:avLst/>
            <a:gdLst/>
            <a:ahLst/>
            <a:cxnLst/>
            <a:rect r="r" b="b" t="t" l="l"/>
            <a:pathLst>
              <a:path h="6562150" w="6603421">
                <a:moveTo>
                  <a:pt x="0" y="0"/>
                </a:moveTo>
                <a:lnTo>
                  <a:pt x="6603421" y="0"/>
                </a:lnTo>
                <a:lnTo>
                  <a:pt x="6603421" y="6562150"/>
                </a:lnTo>
                <a:lnTo>
                  <a:pt x="0" y="6562150"/>
                </a:lnTo>
                <a:lnTo>
                  <a:pt x="0" y="0"/>
                </a:lnTo>
                <a:close/>
              </a:path>
            </a:pathLst>
          </a:custGeom>
          <a:blipFill>
            <a:blip r:embed="rId5"/>
            <a:stretch>
              <a:fillRect l="0" t="0" r="0" b="0"/>
            </a:stretch>
          </a:blipFill>
        </p:spPr>
      </p:sp>
      <p:sp>
        <p:nvSpPr>
          <p:cNvPr name="TextBox 12" id="12"/>
          <p:cNvSpPr txBox="true"/>
          <p:nvPr/>
        </p:nvSpPr>
        <p:spPr>
          <a:xfrm rot="0">
            <a:off x="2928856" y="4728237"/>
            <a:ext cx="13087018" cy="3414765"/>
          </a:xfrm>
          <a:prstGeom prst="rect">
            <a:avLst/>
          </a:prstGeom>
        </p:spPr>
        <p:txBody>
          <a:bodyPr anchor="t" rtlCol="false" tIns="0" lIns="0" bIns="0" rIns="0">
            <a:spAutoFit/>
          </a:bodyPr>
          <a:lstStyle/>
          <a:p>
            <a:pPr algn="l">
              <a:lnSpc>
                <a:spcPts val="3409"/>
              </a:lnSpc>
            </a:pPr>
          </a:p>
          <a:p>
            <a:pPr algn="l" marL="525806" indent="-262903" lvl="1">
              <a:lnSpc>
                <a:spcPts val="3409"/>
              </a:lnSpc>
              <a:buFont typeface="Arial"/>
              <a:buChar char="•"/>
            </a:pPr>
            <a:r>
              <a:rPr lang="en-US" sz="2435">
                <a:solidFill>
                  <a:srgbClr val="F6E0F5"/>
                </a:solidFill>
                <a:latin typeface="Garet"/>
                <a:ea typeface="Garet"/>
                <a:cs typeface="Garet"/>
                <a:sym typeface="Garet"/>
              </a:rPr>
              <a:t>According to the Oxford “Data is distinct pieces of information, usually formatted in a special way”</a:t>
            </a:r>
          </a:p>
          <a:p>
            <a:pPr algn="l">
              <a:lnSpc>
                <a:spcPts val="3409"/>
              </a:lnSpc>
            </a:pPr>
          </a:p>
          <a:p>
            <a:pPr algn="l" marL="525806" indent="-262903" lvl="1">
              <a:lnSpc>
                <a:spcPts val="3409"/>
              </a:lnSpc>
              <a:buFont typeface="Arial"/>
              <a:buChar char="•"/>
            </a:pPr>
            <a:r>
              <a:rPr lang="en-US" sz="2435">
                <a:solidFill>
                  <a:srgbClr val="F6E0F5"/>
                </a:solidFill>
                <a:latin typeface="Garet"/>
                <a:ea typeface="Garet"/>
                <a:cs typeface="Garet"/>
                <a:sym typeface="Garet"/>
              </a:rPr>
              <a:t>Data can be measured, collected, reported, and analyzed, whereupon it is often visualized using graphs, images, or other analysis tools</a:t>
            </a:r>
          </a:p>
          <a:p>
            <a:pPr algn="l">
              <a:lnSpc>
                <a:spcPts val="3409"/>
              </a:lnSpc>
            </a:pPr>
          </a:p>
          <a:p>
            <a:pPr algn="l" marL="525806" indent="-262903" lvl="1">
              <a:lnSpc>
                <a:spcPts val="3409"/>
              </a:lnSpc>
              <a:buFont typeface="Arial"/>
              <a:buChar char="•"/>
            </a:pPr>
            <a:r>
              <a:rPr lang="en-US" sz="2435">
                <a:solidFill>
                  <a:srgbClr val="F6E0F5"/>
                </a:solidFill>
                <a:latin typeface="Garet"/>
                <a:ea typeface="Garet"/>
                <a:cs typeface="Garet"/>
                <a:sym typeface="Garet"/>
              </a:rPr>
              <a:t>Data can be generated by humans, machines or human-machine combines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692890" y="2287624"/>
            <a:ext cx="6207166" cy="6098540"/>
          </a:xfrm>
          <a:custGeom>
            <a:avLst/>
            <a:gdLst/>
            <a:ahLst/>
            <a:cxnLst/>
            <a:rect r="r" b="b" t="t" l="l"/>
            <a:pathLst>
              <a:path h="6098540" w="6207166">
                <a:moveTo>
                  <a:pt x="0" y="0"/>
                </a:moveTo>
                <a:lnTo>
                  <a:pt x="6207166" y="0"/>
                </a:lnTo>
                <a:lnTo>
                  <a:pt x="6207166" y="6098541"/>
                </a:lnTo>
                <a:lnTo>
                  <a:pt x="0" y="6098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56924" y="895350"/>
            <a:ext cx="1295334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3. Steps, Pros and Cons</a:t>
            </a:r>
          </a:p>
        </p:txBody>
      </p:sp>
      <p:sp>
        <p:nvSpPr>
          <p:cNvPr name="TextBox 11" id="11"/>
          <p:cNvSpPr txBox="true"/>
          <p:nvPr/>
        </p:nvSpPr>
        <p:spPr>
          <a:xfrm rot="0">
            <a:off x="8322544" y="2239999"/>
            <a:ext cx="7693331" cy="5117465"/>
          </a:xfrm>
          <a:prstGeom prst="rect">
            <a:avLst/>
          </a:prstGeom>
        </p:spPr>
        <p:txBody>
          <a:bodyPr anchor="t" rtlCol="false" tIns="0" lIns="0" bIns="0" rIns="0">
            <a:spAutoFit/>
          </a:bodyPr>
          <a:lstStyle/>
          <a:p>
            <a:pPr algn="l">
              <a:lnSpc>
                <a:spcPts val="4059"/>
              </a:lnSpc>
            </a:pPr>
          </a:p>
          <a:p>
            <a:pPr algn="l">
              <a:lnSpc>
                <a:spcPts val="4059"/>
              </a:lnSpc>
            </a:pPr>
          </a:p>
          <a:p>
            <a:pPr algn="l" marL="626107" indent="-313054" lvl="1">
              <a:lnSpc>
                <a:spcPts val="4059"/>
              </a:lnSpc>
              <a:buFont typeface="Arial"/>
              <a:buChar char="•"/>
            </a:pPr>
            <a:r>
              <a:rPr lang="en-US" b="true" sz="2899">
                <a:solidFill>
                  <a:srgbClr val="FFFFFF"/>
                </a:solidFill>
                <a:latin typeface="Garet Bold"/>
                <a:ea typeface="Garet Bold"/>
                <a:cs typeface="Garet Bold"/>
                <a:sym typeface="Garet Bold"/>
              </a:rPr>
              <a:t>Advantages:</a:t>
            </a:r>
            <a:r>
              <a:rPr lang="en-US" sz="2899">
                <a:solidFill>
                  <a:srgbClr val="FFFFFF"/>
                </a:solidFill>
                <a:latin typeface="Garet"/>
                <a:ea typeface="Garet"/>
                <a:cs typeface="Garet"/>
                <a:sym typeface="Garet"/>
              </a:rPr>
              <a:t> allows side-by-side comparisons, Variables like production costs</a:t>
            </a:r>
          </a:p>
          <a:p>
            <a:pPr algn="l">
              <a:lnSpc>
                <a:spcPts val="4059"/>
              </a:lnSpc>
            </a:pPr>
          </a:p>
          <a:p>
            <a:pPr algn="l" marL="626107" indent="-313054" lvl="1">
              <a:lnSpc>
                <a:spcPts val="4059"/>
              </a:lnSpc>
              <a:buFont typeface="Arial"/>
              <a:buChar char="•"/>
            </a:pPr>
            <a:r>
              <a:rPr lang="en-US" b="true" sz="2899">
                <a:solidFill>
                  <a:srgbClr val="FFFFFF"/>
                </a:solidFill>
                <a:latin typeface="Garet Bold"/>
                <a:ea typeface="Garet Bold"/>
                <a:cs typeface="Garet Bold"/>
                <a:sym typeface="Garet Bold"/>
              </a:rPr>
              <a:t>Disadvantages: </a:t>
            </a:r>
            <a:r>
              <a:rPr lang="en-US" sz="2899">
                <a:solidFill>
                  <a:srgbClr val="FFFFFF"/>
                </a:solidFill>
                <a:latin typeface="Garet"/>
                <a:ea typeface="Garet"/>
                <a:cs typeface="Garet"/>
                <a:sym typeface="Garet"/>
              </a:rPr>
              <a:t>can't predict market forces, supply and demand changes; struggle to interpret data</a:t>
            </a:r>
          </a:p>
          <a:p>
            <a:pPr algn="l">
              <a:lnSpc>
                <a:spcPts val="4059"/>
              </a:lnSpc>
            </a:pPr>
          </a:p>
        </p:txBody>
      </p:sp>
      <p:sp>
        <p:nvSpPr>
          <p:cNvPr name="TextBox 12" id="12"/>
          <p:cNvSpPr txBox="true"/>
          <p:nvPr/>
        </p:nvSpPr>
        <p:spPr>
          <a:xfrm rot="0">
            <a:off x="1028700" y="2570446"/>
            <a:ext cx="6207166" cy="580390"/>
          </a:xfrm>
          <a:prstGeom prst="rect">
            <a:avLst/>
          </a:prstGeom>
        </p:spPr>
        <p:txBody>
          <a:bodyPr anchor="t" rtlCol="false" tIns="0" lIns="0" bIns="0" rIns="0">
            <a:spAutoFit/>
          </a:bodyPr>
          <a:lstStyle/>
          <a:p>
            <a:pPr algn="ctr">
              <a:lnSpc>
                <a:spcPts val="4759"/>
              </a:lnSpc>
            </a:pPr>
            <a:r>
              <a:rPr lang="en-US" sz="3399">
                <a:solidFill>
                  <a:srgbClr val="FFFFFF"/>
                </a:solidFill>
                <a:latin typeface="Garet"/>
                <a:ea typeface="Garet"/>
                <a:cs typeface="Garet"/>
                <a:sym typeface="Garet"/>
              </a:rPr>
              <a:t>Select Metrics</a:t>
            </a:r>
          </a:p>
        </p:txBody>
      </p:sp>
      <p:sp>
        <p:nvSpPr>
          <p:cNvPr name="TextBox 13" id="13"/>
          <p:cNvSpPr txBox="true"/>
          <p:nvPr/>
        </p:nvSpPr>
        <p:spPr>
          <a:xfrm rot="0">
            <a:off x="2477693" y="3850070"/>
            <a:ext cx="6207166" cy="580390"/>
          </a:xfrm>
          <a:prstGeom prst="rect">
            <a:avLst/>
          </a:prstGeom>
        </p:spPr>
        <p:txBody>
          <a:bodyPr anchor="t" rtlCol="false" tIns="0" lIns="0" bIns="0" rIns="0">
            <a:spAutoFit/>
          </a:bodyPr>
          <a:lstStyle/>
          <a:p>
            <a:pPr algn="ctr">
              <a:lnSpc>
                <a:spcPts val="4759"/>
              </a:lnSpc>
            </a:pPr>
            <a:r>
              <a:rPr lang="en-US" sz="3399">
                <a:solidFill>
                  <a:srgbClr val="000000"/>
                </a:solidFill>
                <a:latin typeface="Garet"/>
                <a:ea typeface="Garet"/>
                <a:cs typeface="Garet"/>
                <a:sym typeface="Garet"/>
              </a:rPr>
              <a:t>Gather Data</a:t>
            </a:r>
          </a:p>
        </p:txBody>
      </p:sp>
      <p:sp>
        <p:nvSpPr>
          <p:cNvPr name="TextBox 14" id="14"/>
          <p:cNvSpPr txBox="true"/>
          <p:nvPr/>
        </p:nvSpPr>
        <p:spPr>
          <a:xfrm rot="0">
            <a:off x="1235644" y="5013362"/>
            <a:ext cx="6207166" cy="580390"/>
          </a:xfrm>
          <a:prstGeom prst="rect">
            <a:avLst/>
          </a:prstGeom>
        </p:spPr>
        <p:txBody>
          <a:bodyPr anchor="t" rtlCol="false" tIns="0" lIns="0" bIns="0" rIns="0">
            <a:spAutoFit/>
          </a:bodyPr>
          <a:lstStyle/>
          <a:p>
            <a:pPr algn="ctr">
              <a:lnSpc>
                <a:spcPts val="4759"/>
              </a:lnSpc>
            </a:pPr>
            <a:r>
              <a:rPr lang="en-US" sz="3399">
                <a:solidFill>
                  <a:srgbClr val="FFFFFF"/>
                </a:solidFill>
                <a:latin typeface="Garet"/>
                <a:ea typeface="Garet"/>
                <a:cs typeface="Garet"/>
                <a:sym typeface="Garet"/>
              </a:rPr>
              <a:t>Compile Data</a:t>
            </a:r>
          </a:p>
        </p:txBody>
      </p:sp>
      <p:sp>
        <p:nvSpPr>
          <p:cNvPr name="TextBox 15" id="15"/>
          <p:cNvSpPr txBox="true"/>
          <p:nvPr/>
        </p:nvSpPr>
        <p:spPr>
          <a:xfrm rot="0">
            <a:off x="2477693" y="6174777"/>
            <a:ext cx="6207166" cy="580390"/>
          </a:xfrm>
          <a:prstGeom prst="rect">
            <a:avLst/>
          </a:prstGeom>
        </p:spPr>
        <p:txBody>
          <a:bodyPr anchor="t" rtlCol="false" tIns="0" lIns="0" bIns="0" rIns="0">
            <a:spAutoFit/>
          </a:bodyPr>
          <a:lstStyle/>
          <a:p>
            <a:pPr algn="ctr">
              <a:lnSpc>
                <a:spcPts val="4759"/>
              </a:lnSpc>
            </a:pPr>
            <a:r>
              <a:rPr lang="en-US" sz="3399">
                <a:solidFill>
                  <a:srgbClr val="000000"/>
                </a:solidFill>
                <a:latin typeface="Garet"/>
                <a:ea typeface="Garet"/>
                <a:cs typeface="Garet"/>
                <a:sym typeface="Garet"/>
              </a:rPr>
              <a:t>Analyze Data</a:t>
            </a:r>
          </a:p>
        </p:txBody>
      </p:sp>
      <p:sp>
        <p:nvSpPr>
          <p:cNvPr name="TextBox 16" id="16"/>
          <p:cNvSpPr txBox="true"/>
          <p:nvPr/>
        </p:nvSpPr>
        <p:spPr>
          <a:xfrm rot="0">
            <a:off x="1028700" y="7450492"/>
            <a:ext cx="6207166" cy="580390"/>
          </a:xfrm>
          <a:prstGeom prst="rect">
            <a:avLst/>
          </a:prstGeom>
        </p:spPr>
        <p:txBody>
          <a:bodyPr anchor="t" rtlCol="false" tIns="0" lIns="0" bIns="0" rIns="0">
            <a:spAutoFit/>
          </a:bodyPr>
          <a:lstStyle/>
          <a:p>
            <a:pPr algn="ctr">
              <a:lnSpc>
                <a:spcPts val="4759"/>
              </a:lnSpc>
            </a:pPr>
            <a:r>
              <a:rPr lang="en-US" sz="3399">
                <a:solidFill>
                  <a:srgbClr val="FFFFFF"/>
                </a:solidFill>
                <a:latin typeface="Garet"/>
                <a:ea typeface="Garet"/>
                <a:cs typeface="Garet"/>
                <a:sym typeface="Garet"/>
              </a:rPr>
              <a:t>Present Findings</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0018589" y="1932102"/>
            <a:ext cx="5997285" cy="6422796"/>
          </a:xfrm>
          <a:custGeom>
            <a:avLst/>
            <a:gdLst/>
            <a:ahLst/>
            <a:cxnLst/>
            <a:rect r="r" b="b" t="t" l="l"/>
            <a:pathLst>
              <a:path h="6422796" w="5997285">
                <a:moveTo>
                  <a:pt x="0" y="0"/>
                </a:moveTo>
                <a:lnTo>
                  <a:pt x="5997285" y="0"/>
                </a:lnTo>
                <a:lnTo>
                  <a:pt x="5997285" y="6422796"/>
                </a:lnTo>
                <a:lnTo>
                  <a:pt x="0" y="64227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56924" y="895350"/>
            <a:ext cx="1295334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4. Diagnostic Analytics</a:t>
            </a:r>
          </a:p>
        </p:txBody>
      </p:sp>
      <p:sp>
        <p:nvSpPr>
          <p:cNvPr name="TextBox 11" id="11"/>
          <p:cNvSpPr txBox="true"/>
          <p:nvPr/>
        </p:nvSpPr>
        <p:spPr>
          <a:xfrm rot="0">
            <a:off x="456924" y="2274588"/>
            <a:ext cx="9091127" cy="4864735"/>
          </a:xfrm>
          <a:prstGeom prst="rect">
            <a:avLst/>
          </a:prstGeom>
        </p:spPr>
        <p:txBody>
          <a:bodyPr anchor="t" rtlCol="false" tIns="0" lIns="0" bIns="0" rIns="0">
            <a:spAutoFit/>
          </a:bodyPr>
          <a:lstStyle/>
          <a:p>
            <a:pPr algn="l">
              <a:lnSpc>
                <a:spcPts val="4339"/>
              </a:lnSpc>
            </a:pPr>
          </a:p>
          <a:p>
            <a:pPr algn="l" marL="669286" indent="-334643" lvl="1">
              <a:lnSpc>
                <a:spcPts val="4339"/>
              </a:lnSpc>
              <a:buFont typeface="Arial"/>
              <a:buChar char="•"/>
            </a:pPr>
            <a:r>
              <a:rPr lang="en-US" b="true" sz="3099">
                <a:solidFill>
                  <a:srgbClr val="FFFFFF"/>
                </a:solidFill>
                <a:latin typeface="Garet Bold"/>
                <a:ea typeface="Garet Bold"/>
                <a:cs typeface="Garet Bold"/>
                <a:sym typeface="Garet Bold"/>
              </a:rPr>
              <a:t>Advantages:</a:t>
            </a:r>
            <a:r>
              <a:rPr lang="en-US" sz="3099">
                <a:solidFill>
                  <a:srgbClr val="FFFFFF"/>
                </a:solidFill>
                <a:latin typeface="Garet"/>
                <a:ea typeface="Garet"/>
                <a:cs typeface="Garet"/>
                <a:sym typeface="Garet"/>
              </a:rPr>
              <a:t> identify the root; improves processes, solves problems, and mitigates risks</a:t>
            </a:r>
          </a:p>
          <a:p>
            <a:pPr algn="l" marL="669286" indent="-334643" lvl="1">
              <a:lnSpc>
                <a:spcPts val="4339"/>
              </a:lnSpc>
              <a:buFont typeface="Arial"/>
              <a:buChar char="•"/>
            </a:pPr>
            <a:r>
              <a:rPr lang="en-US" b="true" sz="3099">
                <a:solidFill>
                  <a:srgbClr val="FFFFFF"/>
                </a:solidFill>
                <a:latin typeface="Garet Bold"/>
                <a:ea typeface="Garet Bold"/>
                <a:cs typeface="Garet Bold"/>
                <a:sym typeface="Garet Bold"/>
              </a:rPr>
              <a:t>Drawbacks: </a:t>
            </a:r>
            <a:r>
              <a:rPr lang="en-US" sz="3099">
                <a:solidFill>
                  <a:srgbClr val="FFFFFF"/>
                </a:solidFill>
                <a:latin typeface="Garet"/>
                <a:ea typeface="Garet"/>
                <a:cs typeface="Garet"/>
                <a:sym typeface="Garet"/>
              </a:rPr>
              <a:t>can be challenging to analyze; not predicting future events</a:t>
            </a:r>
          </a:p>
          <a:p>
            <a:pPr algn="l" marL="669286" indent="-334643" lvl="1">
              <a:lnSpc>
                <a:spcPts val="4339"/>
              </a:lnSpc>
              <a:buFont typeface="Arial"/>
              <a:buChar char="•"/>
            </a:pPr>
            <a:r>
              <a:rPr lang="en-US" b="true" sz="3099">
                <a:solidFill>
                  <a:srgbClr val="FFFFFF"/>
                </a:solidFill>
                <a:latin typeface="Garet Bold"/>
                <a:ea typeface="Garet Bold"/>
                <a:cs typeface="Garet Bold"/>
                <a:sym typeface="Garet Bold"/>
              </a:rPr>
              <a:t>Tools: </a:t>
            </a:r>
            <a:r>
              <a:rPr lang="en-US" sz="3099">
                <a:solidFill>
                  <a:srgbClr val="FFFFFF"/>
                </a:solidFill>
                <a:latin typeface="Garet"/>
                <a:ea typeface="Garet"/>
                <a:cs typeface="Garet"/>
                <a:sym typeface="Garet"/>
              </a:rPr>
              <a:t>R, Python, Tableau, Microsoft Excel, SAS, Alteryx, and QlikView</a:t>
            </a:r>
          </a:p>
          <a:p>
            <a:pPr algn="l">
              <a:lnSpc>
                <a:spcPts val="4339"/>
              </a:lnSpc>
            </a:pPr>
          </a:p>
        </p:txBody>
      </p:sp>
      <p:sp>
        <p:nvSpPr>
          <p:cNvPr name="TextBox 12" id="12"/>
          <p:cNvSpPr txBox="true"/>
          <p:nvPr/>
        </p:nvSpPr>
        <p:spPr>
          <a:xfrm rot="0">
            <a:off x="13410264" y="1949408"/>
            <a:ext cx="1798794" cy="629921"/>
          </a:xfrm>
          <a:prstGeom prst="rect">
            <a:avLst/>
          </a:prstGeom>
        </p:spPr>
        <p:txBody>
          <a:bodyPr anchor="t" rtlCol="false" tIns="0" lIns="0" bIns="0" rIns="0">
            <a:spAutoFit/>
          </a:bodyPr>
          <a:lstStyle/>
          <a:p>
            <a:pPr algn="l">
              <a:lnSpc>
                <a:spcPts val="5179"/>
              </a:lnSpc>
            </a:pPr>
            <a:r>
              <a:rPr lang="en-US" sz="3699">
                <a:solidFill>
                  <a:srgbClr val="FFFFFF"/>
                </a:solidFill>
                <a:latin typeface="Garet"/>
                <a:ea typeface="Garet"/>
                <a:cs typeface="Garet"/>
                <a:sym typeface="Garet"/>
              </a:rPr>
              <a:t>Define </a:t>
            </a:r>
          </a:p>
        </p:txBody>
      </p:sp>
      <p:sp>
        <p:nvSpPr>
          <p:cNvPr name="TextBox 13" id="13"/>
          <p:cNvSpPr txBox="true"/>
          <p:nvPr/>
        </p:nvSpPr>
        <p:spPr>
          <a:xfrm rot="0">
            <a:off x="9548051" y="2752425"/>
            <a:ext cx="1798794" cy="629921"/>
          </a:xfrm>
          <a:prstGeom prst="rect">
            <a:avLst/>
          </a:prstGeom>
        </p:spPr>
        <p:txBody>
          <a:bodyPr anchor="t" rtlCol="false" tIns="0" lIns="0" bIns="0" rIns="0">
            <a:spAutoFit/>
          </a:bodyPr>
          <a:lstStyle/>
          <a:p>
            <a:pPr algn="l">
              <a:lnSpc>
                <a:spcPts val="5179"/>
              </a:lnSpc>
            </a:pPr>
            <a:r>
              <a:rPr lang="en-US" sz="3699">
                <a:solidFill>
                  <a:srgbClr val="FFFFFF"/>
                </a:solidFill>
                <a:latin typeface="Garet"/>
                <a:ea typeface="Garet"/>
                <a:cs typeface="Garet"/>
                <a:sym typeface="Garet"/>
              </a:rPr>
              <a:t>Collect</a:t>
            </a:r>
          </a:p>
        </p:txBody>
      </p:sp>
      <p:sp>
        <p:nvSpPr>
          <p:cNvPr name="TextBox 14" id="14"/>
          <p:cNvSpPr txBox="true"/>
          <p:nvPr/>
        </p:nvSpPr>
        <p:spPr>
          <a:xfrm rot="0">
            <a:off x="14635436" y="3717556"/>
            <a:ext cx="3334988" cy="629921"/>
          </a:xfrm>
          <a:prstGeom prst="rect">
            <a:avLst/>
          </a:prstGeom>
        </p:spPr>
        <p:txBody>
          <a:bodyPr anchor="t" rtlCol="false" tIns="0" lIns="0" bIns="0" rIns="0">
            <a:spAutoFit/>
          </a:bodyPr>
          <a:lstStyle/>
          <a:p>
            <a:pPr algn="l">
              <a:lnSpc>
                <a:spcPts val="5179"/>
              </a:lnSpc>
            </a:pPr>
            <a:r>
              <a:rPr lang="en-US" sz="3699">
                <a:solidFill>
                  <a:srgbClr val="FFFFFF"/>
                </a:solidFill>
                <a:latin typeface="Garet"/>
                <a:ea typeface="Garet"/>
                <a:cs typeface="Garet"/>
                <a:sym typeface="Garet"/>
              </a:rPr>
              <a:t>Preprocess</a:t>
            </a:r>
          </a:p>
        </p:txBody>
      </p:sp>
      <p:sp>
        <p:nvSpPr>
          <p:cNvPr name="TextBox 15" id="15"/>
          <p:cNvSpPr txBox="true"/>
          <p:nvPr/>
        </p:nvSpPr>
        <p:spPr>
          <a:xfrm rot="0">
            <a:off x="10276821" y="4772996"/>
            <a:ext cx="1798794" cy="629921"/>
          </a:xfrm>
          <a:prstGeom prst="rect">
            <a:avLst/>
          </a:prstGeom>
        </p:spPr>
        <p:txBody>
          <a:bodyPr anchor="t" rtlCol="false" tIns="0" lIns="0" bIns="0" rIns="0">
            <a:spAutoFit/>
          </a:bodyPr>
          <a:lstStyle/>
          <a:p>
            <a:pPr algn="l">
              <a:lnSpc>
                <a:spcPts val="5179"/>
              </a:lnSpc>
            </a:pPr>
            <a:r>
              <a:rPr lang="en-US" sz="3699">
                <a:solidFill>
                  <a:srgbClr val="FFFFFF"/>
                </a:solidFill>
                <a:latin typeface="Garet"/>
                <a:ea typeface="Garet"/>
                <a:cs typeface="Garet"/>
                <a:sym typeface="Garet"/>
              </a:rPr>
              <a:t>EDA</a:t>
            </a:r>
          </a:p>
        </p:txBody>
      </p:sp>
      <p:sp>
        <p:nvSpPr>
          <p:cNvPr name="TextBox 16" id="16"/>
          <p:cNvSpPr txBox="true"/>
          <p:nvPr/>
        </p:nvSpPr>
        <p:spPr>
          <a:xfrm rot="0">
            <a:off x="14635436" y="5604776"/>
            <a:ext cx="3140514" cy="629921"/>
          </a:xfrm>
          <a:prstGeom prst="rect">
            <a:avLst/>
          </a:prstGeom>
        </p:spPr>
        <p:txBody>
          <a:bodyPr anchor="t" rtlCol="false" tIns="0" lIns="0" bIns="0" rIns="0">
            <a:spAutoFit/>
          </a:bodyPr>
          <a:lstStyle/>
          <a:p>
            <a:pPr algn="l">
              <a:lnSpc>
                <a:spcPts val="5179"/>
              </a:lnSpc>
            </a:pPr>
            <a:r>
              <a:rPr lang="en-US" sz="3699">
                <a:solidFill>
                  <a:srgbClr val="FFFFFF"/>
                </a:solidFill>
                <a:latin typeface="Garet"/>
                <a:ea typeface="Garet"/>
                <a:cs typeface="Garet"/>
                <a:sym typeface="Garet"/>
              </a:rPr>
              <a:t>Visualization</a:t>
            </a:r>
          </a:p>
        </p:txBody>
      </p:sp>
      <p:sp>
        <p:nvSpPr>
          <p:cNvPr name="TextBox 17" id="17"/>
          <p:cNvSpPr txBox="true"/>
          <p:nvPr/>
        </p:nvSpPr>
        <p:spPr>
          <a:xfrm rot="0">
            <a:off x="6933594" y="6791026"/>
            <a:ext cx="4688906" cy="629921"/>
          </a:xfrm>
          <a:prstGeom prst="rect">
            <a:avLst/>
          </a:prstGeom>
        </p:spPr>
        <p:txBody>
          <a:bodyPr anchor="t" rtlCol="false" tIns="0" lIns="0" bIns="0" rIns="0">
            <a:spAutoFit/>
          </a:bodyPr>
          <a:lstStyle/>
          <a:p>
            <a:pPr algn="l">
              <a:lnSpc>
                <a:spcPts val="5179"/>
              </a:lnSpc>
            </a:pPr>
            <a:r>
              <a:rPr lang="en-US" sz="3699">
                <a:solidFill>
                  <a:srgbClr val="FFFFFF"/>
                </a:solidFill>
                <a:latin typeface="Garet"/>
                <a:ea typeface="Garet"/>
                <a:cs typeface="Garet"/>
                <a:sym typeface="Garet"/>
              </a:rPr>
              <a:t>Recommendation</a:t>
            </a:r>
          </a:p>
        </p:txBody>
      </p:sp>
      <p:sp>
        <p:nvSpPr>
          <p:cNvPr name="TextBox 18" id="18"/>
          <p:cNvSpPr txBox="true"/>
          <p:nvPr/>
        </p:nvSpPr>
        <p:spPr>
          <a:xfrm rot="0">
            <a:off x="12075615" y="2392198"/>
            <a:ext cx="1798794" cy="629921"/>
          </a:xfrm>
          <a:prstGeom prst="rect">
            <a:avLst/>
          </a:prstGeom>
        </p:spPr>
        <p:txBody>
          <a:bodyPr anchor="t" rtlCol="false" tIns="0" lIns="0" bIns="0" rIns="0">
            <a:spAutoFit/>
          </a:bodyPr>
          <a:lstStyle/>
          <a:p>
            <a:pPr algn="l">
              <a:lnSpc>
                <a:spcPts val="5179"/>
              </a:lnSpc>
            </a:pPr>
            <a:r>
              <a:rPr lang="en-US" sz="3699">
                <a:solidFill>
                  <a:srgbClr val="010101"/>
                </a:solidFill>
                <a:latin typeface="Garet"/>
                <a:ea typeface="Garet"/>
                <a:cs typeface="Garet"/>
                <a:sym typeface="Garet"/>
              </a:rPr>
              <a:t>1</a:t>
            </a:r>
          </a:p>
        </p:txBody>
      </p:sp>
      <p:sp>
        <p:nvSpPr>
          <p:cNvPr name="TextBox 19" id="19"/>
          <p:cNvSpPr txBox="true"/>
          <p:nvPr/>
        </p:nvSpPr>
        <p:spPr>
          <a:xfrm rot="0">
            <a:off x="13736039" y="3315671"/>
            <a:ext cx="1798794" cy="629921"/>
          </a:xfrm>
          <a:prstGeom prst="rect">
            <a:avLst/>
          </a:prstGeom>
        </p:spPr>
        <p:txBody>
          <a:bodyPr anchor="t" rtlCol="false" tIns="0" lIns="0" bIns="0" rIns="0">
            <a:spAutoFit/>
          </a:bodyPr>
          <a:lstStyle/>
          <a:p>
            <a:pPr algn="l">
              <a:lnSpc>
                <a:spcPts val="5179"/>
              </a:lnSpc>
            </a:pPr>
            <a:r>
              <a:rPr lang="en-US" sz="3699">
                <a:solidFill>
                  <a:srgbClr val="010101"/>
                </a:solidFill>
                <a:latin typeface="Garet"/>
                <a:ea typeface="Garet"/>
                <a:cs typeface="Garet"/>
                <a:sym typeface="Garet"/>
              </a:rPr>
              <a:t>2</a:t>
            </a:r>
          </a:p>
        </p:txBody>
      </p:sp>
      <p:sp>
        <p:nvSpPr>
          <p:cNvPr name="TextBox 20" id="20"/>
          <p:cNvSpPr txBox="true"/>
          <p:nvPr/>
        </p:nvSpPr>
        <p:spPr>
          <a:xfrm rot="0">
            <a:off x="12117835" y="4317067"/>
            <a:ext cx="1798794" cy="629921"/>
          </a:xfrm>
          <a:prstGeom prst="rect">
            <a:avLst/>
          </a:prstGeom>
        </p:spPr>
        <p:txBody>
          <a:bodyPr anchor="t" rtlCol="false" tIns="0" lIns="0" bIns="0" rIns="0">
            <a:spAutoFit/>
          </a:bodyPr>
          <a:lstStyle/>
          <a:p>
            <a:pPr algn="l">
              <a:lnSpc>
                <a:spcPts val="5179"/>
              </a:lnSpc>
            </a:pPr>
            <a:r>
              <a:rPr lang="en-US" sz="3699">
                <a:solidFill>
                  <a:srgbClr val="010101"/>
                </a:solidFill>
                <a:latin typeface="Garet"/>
                <a:ea typeface="Garet"/>
                <a:cs typeface="Garet"/>
                <a:sym typeface="Garet"/>
              </a:rPr>
              <a:t>3</a:t>
            </a:r>
          </a:p>
        </p:txBody>
      </p:sp>
      <p:sp>
        <p:nvSpPr>
          <p:cNvPr name="TextBox 21" id="21"/>
          <p:cNvSpPr txBox="true"/>
          <p:nvPr/>
        </p:nvSpPr>
        <p:spPr>
          <a:xfrm rot="0">
            <a:off x="13736039" y="5242263"/>
            <a:ext cx="1798794" cy="629921"/>
          </a:xfrm>
          <a:prstGeom prst="rect">
            <a:avLst/>
          </a:prstGeom>
        </p:spPr>
        <p:txBody>
          <a:bodyPr anchor="t" rtlCol="false" tIns="0" lIns="0" bIns="0" rIns="0">
            <a:spAutoFit/>
          </a:bodyPr>
          <a:lstStyle/>
          <a:p>
            <a:pPr algn="l">
              <a:lnSpc>
                <a:spcPts val="5179"/>
              </a:lnSpc>
            </a:pPr>
            <a:r>
              <a:rPr lang="en-US" sz="3699">
                <a:solidFill>
                  <a:srgbClr val="010101"/>
                </a:solidFill>
                <a:latin typeface="Garet"/>
                <a:ea typeface="Garet"/>
                <a:cs typeface="Garet"/>
                <a:sym typeface="Garet"/>
              </a:rPr>
              <a:t>4</a:t>
            </a:r>
          </a:p>
        </p:txBody>
      </p:sp>
      <p:sp>
        <p:nvSpPr>
          <p:cNvPr name="TextBox 22" id="22"/>
          <p:cNvSpPr txBox="true"/>
          <p:nvPr/>
        </p:nvSpPr>
        <p:spPr>
          <a:xfrm rot="0">
            <a:off x="12117835" y="6243659"/>
            <a:ext cx="1798794" cy="629921"/>
          </a:xfrm>
          <a:prstGeom prst="rect">
            <a:avLst/>
          </a:prstGeom>
        </p:spPr>
        <p:txBody>
          <a:bodyPr anchor="t" rtlCol="false" tIns="0" lIns="0" bIns="0" rIns="0">
            <a:spAutoFit/>
          </a:bodyPr>
          <a:lstStyle/>
          <a:p>
            <a:pPr algn="l">
              <a:lnSpc>
                <a:spcPts val="5179"/>
              </a:lnSpc>
            </a:pPr>
            <a:r>
              <a:rPr lang="en-US" sz="3699">
                <a:solidFill>
                  <a:srgbClr val="010101"/>
                </a:solidFill>
                <a:latin typeface="Garet"/>
                <a:ea typeface="Garet"/>
                <a:cs typeface="Garet"/>
                <a:sym typeface="Garet"/>
              </a:rPr>
              <a:t>5</a:t>
            </a:r>
          </a:p>
        </p:txBody>
      </p:sp>
      <p:sp>
        <p:nvSpPr>
          <p:cNvPr name="TextBox 23" id="23"/>
          <p:cNvSpPr txBox="true"/>
          <p:nvPr/>
        </p:nvSpPr>
        <p:spPr>
          <a:xfrm rot="0">
            <a:off x="13587676" y="7245054"/>
            <a:ext cx="1798794" cy="629921"/>
          </a:xfrm>
          <a:prstGeom prst="rect">
            <a:avLst/>
          </a:prstGeom>
        </p:spPr>
        <p:txBody>
          <a:bodyPr anchor="t" rtlCol="false" tIns="0" lIns="0" bIns="0" rIns="0">
            <a:spAutoFit/>
          </a:bodyPr>
          <a:lstStyle/>
          <a:p>
            <a:pPr algn="l">
              <a:lnSpc>
                <a:spcPts val="5179"/>
              </a:lnSpc>
            </a:pPr>
            <a:r>
              <a:rPr lang="en-US" sz="3699">
                <a:solidFill>
                  <a:srgbClr val="010101"/>
                </a:solidFill>
                <a:latin typeface="Garet"/>
                <a:ea typeface="Garet"/>
                <a:cs typeface="Garet"/>
                <a:sym typeface="Garet"/>
              </a:rPr>
              <a:t>6</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1692890" y="2776537"/>
            <a:ext cx="9091127" cy="4686300"/>
          </a:xfrm>
          <a:prstGeom prst="rect">
            <a:avLst/>
          </a:prstGeom>
        </p:spPr>
        <p:txBody>
          <a:bodyPr anchor="t" rtlCol="false" tIns="0" lIns="0" bIns="0" rIns="0">
            <a:spAutoFit/>
          </a:bodyPr>
          <a:lstStyle/>
          <a:p>
            <a:pPr algn="l" marL="647697" indent="-323848" lvl="1">
              <a:lnSpc>
                <a:spcPts val="4199"/>
              </a:lnSpc>
              <a:buFont typeface="Arial"/>
              <a:buChar char="•"/>
            </a:pPr>
            <a:r>
              <a:rPr lang="en-US" b="true" sz="2999">
                <a:solidFill>
                  <a:srgbClr val="FFFFFF"/>
                </a:solidFill>
                <a:latin typeface="Garet Bold"/>
                <a:ea typeface="Garet Bold"/>
                <a:cs typeface="Garet Bold"/>
                <a:sym typeface="Garet Bold"/>
              </a:rPr>
              <a:t>Overview:</a:t>
            </a:r>
            <a:r>
              <a:rPr lang="en-US" sz="2999">
                <a:solidFill>
                  <a:srgbClr val="FFFFFF"/>
                </a:solidFill>
                <a:latin typeface="Garet"/>
                <a:ea typeface="Garet"/>
                <a:cs typeface="Garet"/>
                <a:sym typeface="Garet"/>
              </a:rPr>
              <a:t> a branch of advanced analytics, identify risks and opportunities</a:t>
            </a:r>
          </a:p>
          <a:p>
            <a:pPr algn="l">
              <a:lnSpc>
                <a:spcPts val="4199"/>
              </a:lnSpc>
            </a:pPr>
          </a:p>
          <a:p>
            <a:pPr algn="l" marL="647697" indent="-323848" lvl="1">
              <a:lnSpc>
                <a:spcPts val="4199"/>
              </a:lnSpc>
              <a:buFont typeface="Arial"/>
              <a:buChar char="•"/>
            </a:pPr>
            <a:r>
              <a:rPr lang="en-US" b="true" sz="2999">
                <a:solidFill>
                  <a:srgbClr val="FFFFFF"/>
                </a:solidFill>
                <a:latin typeface="Garet Bold"/>
                <a:ea typeface="Garet Bold"/>
                <a:cs typeface="Garet Bold"/>
                <a:sym typeface="Garet Bold"/>
              </a:rPr>
              <a:t>Types: </a:t>
            </a:r>
            <a:r>
              <a:rPr lang="en-US" sz="2999">
                <a:solidFill>
                  <a:srgbClr val="FFFFFF"/>
                </a:solidFill>
                <a:latin typeface="Garet"/>
                <a:ea typeface="Garet"/>
                <a:cs typeface="Garet"/>
                <a:sym typeface="Garet"/>
              </a:rPr>
              <a:t>Classification Models, Clustering models, Time series models</a:t>
            </a:r>
          </a:p>
          <a:p>
            <a:pPr algn="l">
              <a:lnSpc>
                <a:spcPts val="4199"/>
              </a:lnSpc>
            </a:pPr>
          </a:p>
          <a:p>
            <a:pPr algn="l" marL="647697" indent="-323848" lvl="1">
              <a:lnSpc>
                <a:spcPts val="4199"/>
              </a:lnSpc>
              <a:buFont typeface="Arial"/>
              <a:buChar char="•"/>
            </a:pPr>
            <a:r>
              <a:rPr lang="en-US" b="true" sz="2999">
                <a:solidFill>
                  <a:srgbClr val="FFFFFF"/>
                </a:solidFill>
                <a:latin typeface="Garet Bold"/>
                <a:ea typeface="Garet Bold"/>
                <a:cs typeface="Garet Bold"/>
                <a:sym typeface="Garet Bold"/>
              </a:rPr>
              <a:t>Advantages:</a:t>
            </a:r>
            <a:r>
              <a:rPr lang="en-US" sz="2999">
                <a:solidFill>
                  <a:srgbClr val="FFFFFF"/>
                </a:solidFill>
                <a:latin typeface="Garet"/>
                <a:ea typeface="Garet"/>
                <a:cs typeface="Garet"/>
                <a:sym typeface="Garet"/>
              </a:rPr>
              <a:t> data security, risk reduction, efficient workflows, predictive analytics</a:t>
            </a:r>
          </a:p>
          <a:p>
            <a:pPr algn="l">
              <a:lnSpc>
                <a:spcPts val="4199"/>
              </a:lnSpc>
            </a:pPr>
          </a:p>
        </p:txBody>
      </p:sp>
      <p:grpSp>
        <p:nvGrpSpPr>
          <p:cNvPr name="Group 10" id="10"/>
          <p:cNvGrpSpPr/>
          <p:nvPr/>
        </p:nvGrpSpPr>
        <p:grpSpPr>
          <a:xfrm rot="0">
            <a:off x="10145760" y="2824162"/>
            <a:ext cx="6030063" cy="4242510"/>
            <a:chOff x="0" y="0"/>
            <a:chExt cx="8040084" cy="5656680"/>
          </a:xfrm>
        </p:grpSpPr>
        <p:sp>
          <p:nvSpPr>
            <p:cNvPr name="Freeform 11" id="11"/>
            <p:cNvSpPr/>
            <p:nvPr/>
          </p:nvSpPr>
          <p:spPr>
            <a:xfrm flipH="false" flipV="false" rot="0">
              <a:off x="221656" y="0"/>
              <a:ext cx="6640875" cy="5636442"/>
            </a:xfrm>
            <a:custGeom>
              <a:avLst/>
              <a:gdLst/>
              <a:ahLst/>
              <a:cxnLst/>
              <a:rect r="r" b="b" t="t" l="l"/>
              <a:pathLst>
                <a:path h="5636442" w="6640875">
                  <a:moveTo>
                    <a:pt x="0" y="0"/>
                  </a:moveTo>
                  <a:lnTo>
                    <a:pt x="6640875" y="0"/>
                  </a:lnTo>
                  <a:lnTo>
                    <a:pt x="6640875" y="5636442"/>
                  </a:lnTo>
                  <a:lnTo>
                    <a:pt x="0" y="5636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3169892" y="24744"/>
              <a:ext cx="2971879" cy="816529"/>
            </a:xfrm>
            <a:prstGeom prst="rect">
              <a:avLst/>
            </a:prstGeom>
          </p:spPr>
          <p:txBody>
            <a:bodyPr anchor="t" rtlCol="false" tIns="0" lIns="0" bIns="0" rIns="0">
              <a:spAutoFit/>
            </a:bodyPr>
            <a:lstStyle/>
            <a:p>
              <a:pPr algn="l">
                <a:lnSpc>
                  <a:spcPts val="5107"/>
                </a:lnSpc>
              </a:pPr>
              <a:r>
                <a:rPr lang="en-US" sz="3648">
                  <a:solidFill>
                    <a:srgbClr val="FFFFFF"/>
                  </a:solidFill>
                  <a:latin typeface="Garet"/>
                  <a:ea typeface="Garet"/>
                  <a:cs typeface="Garet"/>
                  <a:sym typeface="Garet"/>
                </a:rPr>
                <a:t>Define</a:t>
              </a:r>
            </a:p>
          </p:txBody>
        </p:sp>
        <p:sp>
          <p:nvSpPr>
            <p:cNvPr name="TextBox 13" id="13"/>
            <p:cNvSpPr txBox="true"/>
            <p:nvPr/>
          </p:nvSpPr>
          <p:spPr>
            <a:xfrm rot="0">
              <a:off x="515901" y="1369370"/>
              <a:ext cx="7225941" cy="578041"/>
            </a:xfrm>
            <a:prstGeom prst="rect">
              <a:avLst/>
            </a:prstGeom>
          </p:spPr>
          <p:txBody>
            <a:bodyPr anchor="t" rtlCol="false" tIns="0" lIns="0" bIns="0" rIns="0">
              <a:spAutoFit/>
            </a:bodyPr>
            <a:lstStyle/>
            <a:p>
              <a:pPr algn="ctr">
                <a:lnSpc>
                  <a:spcPts val="3673"/>
                </a:lnSpc>
              </a:pPr>
              <a:r>
                <a:rPr lang="en-US" sz="2623">
                  <a:solidFill>
                    <a:srgbClr val="FFFFFF"/>
                  </a:solidFill>
                  <a:latin typeface="Garet"/>
                  <a:ea typeface="Garet"/>
                  <a:cs typeface="Garet"/>
                  <a:sym typeface="Garet"/>
                </a:rPr>
                <a:t>Collect and organize</a:t>
              </a:r>
            </a:p>
          </p:txBody>
        </p:sp>
        <p:sp>
          <p:nvSpPr>
            <p:cNvPr name="TextBox 14" id="14"/>
            <p:cNvSpPr txBox="true"/>
            <p:nvPr/>
          </p:nvSpPr>
          <p:spPr>
            <a:xfrm rot="0">
              <a:off x="0" y="2475507"/>
              <a:ext cx="8040084" cy="637802"/>
            </a:xfrm>
            <a:prstGeom prst="rect">
              <a:avLst/>
            </a:prstGeom>
          </p:spPr>
          <p:txBody>
            <a:bodyPr anchor="t" rtlCol="false" tIns="0" lIns="0" bIns="0" rIns="0">
              <a:spAutoFit/>
            </a:bodyPr>
            <a:lstStyle/>
            <a:p>
              <a:pPr algn="ctr">
                <a:lnSpc>
                  <a:spcPts val="4087"/>
                </a:lnSpc>
              </a:pPr>
              <a:r>
                <a:rPr lang="en-US" sz="2919">
                  <a:solidFill>
                    <a:srgbClr val="FFFFFF"/>
                  </a:solidFill>
                  <a:latin typeface="Garet"/>
                  <a:ea typeface="Garet"/>
                  <a:cs typeface="Garet"/>
                  <a:sym typeface="Garet"/>
                </a:rPr>
                <a:t>Preprocess</a:t>
              </a:r>
            </a:p>
          </p:txBody>
        </p:sp>
        <p:sp>
          <p:nvSpPr>
            <p:cNvPr name="TextBox 15" id="15"/>
            <p:cNvSpPr txBox="true"/>
            <p:nvPr/>
          </p:nvSpPr>
          <p:spPr>
            <a:xfrm rot="0">
              <a:off x="1298017" y="3723123"/>
              <a:ext cx="5661708" cy="460299"/>
            </a:xfrm>
            <a:prstGeom prst="rect">
              <a:avLst/>
            </a:prstGeom>
          </p:spPr>
          <p:txBody>
            <a:bodyPr anchor="t" rtlCol="false" tIns="0" lIns="0" bIns="0" rIns="0">
              <a:spAutoFit/>
            </a:bodyPr>
            <a:lstStyle/>
            <a:p>
              <a:pPr algn="ctr">
                <a:lnSpc>
                  <a:spcPts val="2953"/>
                </a:lnSpc>
              </a:pPr>
              <a:r>
                <a:rPr lang="en-US" sz="2109">
                  <a:solidFill>
                    <a:srgbClr val="FFFFFF"/>
                  </a:solidFill>
                  <a:latin typeface="Garet"/>
                  <a:ea typeface="Garet"/>
                  <a:cs typeface="Garet"/>
                  <a:sym typeface="Garet"/>
                </a:rPr>
                <a:t>Develop predictive models</a:t>
              </a:r>
            </a:p>
          </p:txBody>
        </p:sp>
        <p:sp>
          <p:nvSpPr>
            <p:cNvPr name="TextBox 16" id="16"/>
            <p:cNvSpPr txBox="true"/>
            <p:nvPr/>
          </p:nvSpPr>
          <p:spPr>
            <a:xfrm rot="0">
              <a:off x="1469491" y="4587548"/>
              <a:ext cx="5318760" cy="1069132"/>
            </a:xfrm>
            <a:prstGeom prst="rect">
              <a:avLst/>
            </a:prstGeom>
          </p:spPr>
          <p:txBody>
            <a:bodyPr anchor="t" rtlCol="false" tIns="0" lIns="0" bIns="0" rIns="0">
              <a:spAutoFit/>
            </a:bodyPr>
            <a:lstStyle/>
            <a:p>
              <a:pPr algn="ctr">
                <a:lnSpc>
                  <a:spcPts val="3293"/>
                </a:lnSpc>
              </a:pPr>
              <a:r>
                <a:rPr lang="en-US" sz="2352">
                  <a:solidFill>
                    <a:srgbClr val="FFFFFF"/>
                  </a:solidFill>
                  <a:latin typeface="Garet"/>
                  <a:ea typeface="Garet"/>
                  <a:cs typeface="Garet"/>
                  <a:sym typeface="Garet"/>
                </a:rPr>
                <a:t>Validate and deploy results</a:t>
              </a:r>
            </a:p>
          </p:txBody>
        </p:sp>
      </p:grpSp>
      <p:sp>
        <p:nvSpPr>
          <p:cNvPr name="Freeform 17" id="17"/>
          <p:cNvSpPr/>
          <p:nvPr/>
        </p:nvSpPr>
        <p:spPr>
          <a:xfrm flipH="true" flipV="false" rot="0">
            <a:off x="-2631953" y="5270101"/>
            <a:ext cx="8225491" cy="8229600"/>
          </a:xfrm>
          <a:custGeom>
            <a:avLst/>
            <a:gdLst/>
            <a:ahLst/>
            <a:cxnLst/>
            <a:rect r="r" b="b" t="t" l="l"/>
            <a:pathLst>
              <a:path h="8229600" w="8225491">
                <a:moveTo>
                  <a:pt x="8225491" y="0"/>
                </a:moveTo>
                <a:lnTo>
                  <a:pt x="0" y="0"/>
                </a:lnTo>
                <a:lnTo>
                  <a:pt x="0" y="8229600"/>
                </a:lnTo>
                <a:lnTo>
                  <a:pt x="8225491" y="8229600"/>
                </a:lnTo>
                <a:lnTo>
                  <a:pt x="8225491" y="0"/>
                </a:lnTo>
                <a:close/>
              </a:path>
            </a:pathLst>
          </a:custGeom>
          <a:blipFill>
            <a:blip r:embed="rId6"/>
            <a:stretch>
              <a:fillRect l="0" t="0" r="0" b="0"/>
            </a:stretch>
          </a:blipFill>
        </p:spPr>
      </p:sp>
      <p:sp>
        <p:nvSpPr>
          <p:cNvPr name="TextBox 18" id="18"/>
          <p:cNvSpPr txBox="true"/>
          <p:nvPr/>
        </p:nvSpPr>
        <p:spPr>
          <a:xfrm rot="0">
            <a:off x="456924" y="895350"/>
            <a:ext cx="1295334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5. Predictive Analytics</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9" id="9"/>
          <p:cNvSpPr/>
          <p:nvPr/>
        </p:nvSpPr>
        <p:spPr>
          <a:xfrm flipH="false" flipV="false" rot="0">
            <a:off x="1343451" y="2314779"/>
            <a:ext cx="4340735" cy="6354394"/>
          </a:xfrm>
          <a:custGeom>
            <a:avLst/>
            <a:gdLst/>
            <a:ahLst/>
            <a:cxnLst/>
            <a:rect r="r" b="b" t="t" l="l"/>
            <a:pathLst>
              <a:path h="6354394" w="4340735">
                <a:moveTo>
                  <a:pt x="0" y="0"/>
                </a:moveTo>
                <a:lnTo>
                  <a:pt x="4340735" y="0"/>
                </a:lnTo>
                <a:lnTo>
                  <a:pt x="4340735" y="6354394"/>
                </a:lnTo>
                <a:lnTo>
                  <a:pt x="0" y="6354394"/>
                </a:lnTo>
                <a:lnTo>
                  <a:pt x="0" y="0"/>
                </a:lnTo>
                <a:close/>
              </a:path>
            </a:pathLst>
          </a:custGeom>
          <a:blipFill>
            <a:blip r:embed="rId4"/>
            <a:stretch>
              <a:fillRect l="0" t="-413" r="0" b="-413"/>
            </a:stretch>
          </a:blipFill>
        </p:spPr>
      </p:sp>
      <p:sp>
        <p:nvSpPr>
          <p:cNvPr name="TextBox 10" id="10"/>
          <p:cNvSpPr txBox="true"/>
          <p:nvPr/>
        </p:nvSpPr>
        <p:spPr>
          <a:xfrm rot="0">
            <a:off x="456924" y="895350"/>
            <a:ext cx="1295334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6. Prescriptive Analytics</a:t>
            </a:r>
          </a:p>
        </p:txBody>
      </p:sp>
      <p:sp>
        <p:nvSpPr>
          <p:cNvPr name="TextBox 11" id="11"/>
          <p:cNvSpPr txBox="true"/>
          <p:nvPr/>
        </p:nvSpPr>
        <p:spPr>
          <a:xfrm rot="0">
            <a:off x="6523750" y="2401723"/>
            <a:ext cx="9638721" cy="5447413"/>
          </a:xfrm>
          <a:prstGeom prst="rect">
            <a:avLst/>
          </a:prstGeom>
        </p:spPr>
        <p:txBody>
          <a:bodyPr anchor="t" rtlCol="false" tIns="0" lIns="0" bIns="0" rIns="0">
            <a:spAutoFit/>
          </a:bodyPr>
          <a:lstStyle/>
          <a:p>
            <a:pPr algn="l" marL="676266" indent="-338133" lvl="1">
              <a:lnSpc>
                <a:spcPts val="4385"/>
              </a:lnSpc>
              <a:buFont typeface="Arial"/>
              <a:buChar char="•"/>
            </a:pPr>
            <a:r>
              <a:rPr lang="en-US" b="true" sz="3132">
                <a:solidFill>
                  <a:srgbClr val="FFFFFF"/>
                </a:solidFill>
                <a:latin typeface="Garet Bold"/>
                <a:ea typeface="Garet Bold"/>
                <a:cs typeface="Garet Bold"/>
                <a:sym typeface="Garet Bold"/>
              </a:rPr>
              <a:t>Overview:</a:t>
            </a:r>
            <a:r>
              <a:rPr lang="en-US" sz="3132">
                <a:solidFill>
                  <a:srgbClr val="FFFFFF"/>
                </a:solidFill>
                <a:latin typeface="Garet"/>
                <a:ea typeface="Garet"/>
                <a:cs typeface="Garet"/>
                <a:sym typeface="Garet"/>
              </a:rPr>
              <a:t> a data analytics method, unlike descriptive analytics which examines outcomes post-fact</a:t>
            </a:r>
          </a:p>
          <a:p>
            <a:pPr algn="l">
              <a:lnSpc>
                <a:spcPts val="4385"/>
              </a:lnSpc>
            </a:pPr>
          </a:p>
          <a:p>
            <a:pPr algn="l" marL="676266" indent="-338133" lvl="1">
              <a:lnSpc>
                <a:spcPts val="4385"/>
              </a:lnSpc>
              <a:buFont typeface="Arial"/>
              <a:buChar char="•"/>
            </a:pPr>
            <a:r>
              <a:rPr lang="en-US" b="true" sz="3132">
                <a:solidFill>
                  <a:srgbClr val="FFFFFF"/>
                </a:solidFill>
                <a:latin typeface="Garet Bold"/>
                <a:ea typeface="Garet Bold"/>
                <a:cs typeface="Garet Bold"/>
                <a:sym typeface="Garet Bold"/>
              </a:rPr>
              <a:t>Advantages</a:t>
            </a:r>
            <a:r>
              <a:rPr lang="en-US" b="true" sz="3132">
                <a:solidFill>
                  <a:srgbClr val="FFFFFF"/>
                </a:solidFill>
                <a:latin typeface="Garet Bold"/>
                <a:ea typeface="Garet Bold"/>
                <a:cs typeface="Garet Bold"/>
                <a:sym typeface="Garet Bold"/>
              </a:rPr>
              <a:t>: </a:t>
            </a:r>
            <a:r>
              <a:rPr lang="en-US" sz="3132">
                <a:solidFill>
                  <a:srgbClr val="FFFFFF"/>
                </a:solidFill>
                <a:latin typeface="Garet"/>
                <a:ea typeface="Garet"/>
                <a:cs typeface="Garet"/>
                <a:sym typeface="Garet"/>
              </a:rPr>
              <a:t>navigate uncertainty, prevent fraud, limit risk, increase efficiency, meet goals, and build customer loyalty</a:t>
            </a:r>
          </a:p>
          <a:p>
            <a:pPr algn="l">
              <a:lnSpc>
                <a:spcPts val="4385"/>
              </a:lnSpc>
            </a:pPr>
          </a:p>
          <a:p>
            <a:pPr algn="l" marL="676266" indent="-338133" lvl="1">
              <a:lnSpc>
                <a:spcPts val="4385"/>
              </a:lnSpc>
              <a:buFont typeface="Arial"/>
              <a:buChar char="•"/>
            </a:pPr>
            <a:r>
              <a:rPr lang="en-US" sz="3132">
                <a:solidFill>
                  <a:srgbClr val="FFFFFF"/>
                </a:solidFill>
                <a:latin typeface="Garet"/>
                <a:ea typeface="Garet"/>
                <a:cs typeface="Garet"/>
                <a:sym typeface="Garet"/>
              </a:rPr>
              <a:t>D</a:t>
            </a:r>
            <a:r>
              <a:rPr lang="en-US" b="true" sz="3132">
                <a:solidFill>
                  <a:srgbClr val="FFFFFF"/>
                </a:solidFill>
                <a:latin typeface="Garet Bold"/>
                <a:ea typeface="Garet Bold"/>
                <a:cs typeface="Garet Bold"/>
                <a:sym typeface="Garet Bold"/>
              </a:rPr>
              <a:t>rawbacks:</a:t>
            </a:r>
            <a:r>
              <a:rPr lang="en-US" sz="3132">
                <a:solidFill>
                  <a:srgbClr val="FFFFFF"/>
                </a:solidFill>
                <a:latin typeface="Garet"/>
                <a:ea typeface="Garet"/>
                <a:cs typeface="Garet"/>
                <a:sym typeface="Garet"/>
              </a:rPr>
              <a:t> suitable for short-term solutions and unreliable for long-term ones</a:t>
            </a:r>
          </a:p>
        </p:txBody>
      </p:sp>
      <p:sp>
        <p:nvSpPr>
          <p:cNvPr name="TextBox 12" id="12"/>
          <p:cNvSpPr txBox="true"/>
          <p:nvPr/>
        </p:nvSpPr>
        <p:spPr>
          <a:xfrm rot="0">
            <a:off x="1900369" y="2554421"/>
            <a:ext cx="2843641" cy="646122"/>
          </a:xfrm>
          <a:prstGeom prst="rect">
            <a:avLst/>
          </a:prstGeom>
        </p:spPr>
        <p:txBody>
          <a:bodyPr anchor="t" rtlCol="false" tIns="0" lIns="0" bIns="0" rIns="0">
            <a:spAutoFit/>
          </a:bodyPr>
          <a:lstStyle/>
          <a:p>
            <a:pPr algn="ctr">
              <a:lnSpc>
                <a:spcPts val="5369"/>
              </a:lnSpc>
            </a:pPr>
            <a:r>
              <a:rPr lang="en-US" sz="3835">
                <a:solidFill>
                  <a:srgbClr val="FFFFFF"/>
                </a:solidFill>
                <a:latin typeface="Garet"/>
                <a:ea typeface="Garet"/>
                <a:cs typeface="Garet"/>
                <a:sym typeface="Garet"/>
              </a:rPr>
              <a:t>Define</a:t>
            </a:r>
          </a:p>
        </p:txBody>
      </p:sp>
      <p:sp>
        <p:nvSpPr>
          <p:cNvPr name="TextBox 13" id="13"/>
          <p:cNvSpPr txBox="true"/>
          <p:nvPr/>
        </p:nvSpPr>
        <p:spPr>
          <a:xfrm rot="0">
            <a:off x="1900369" y="3743469"/>
            <a:ext cx="2843641" cy="646122"/>
          </a:xfrm>
          <a:prstGeom prst="rect">
            <a:avLst/>
          </a:prstGeom>
        </p:spPr>
        <p:txBody>
          <a:bodyPr anchor="t" rtlCol="false" tIns="0" lIns="0" bIns="0" rIns="0">
            <a:spAutoFit/>
          </a:bodyPr>
          <a:lstStyle/>
          <a:p>
            <a:pPr algn="ctr">
              <a:lnSpc>
                <a:spcPts val="5369"/>
              </a:lnSpc>
            </a:pPr>
            <a:r>
              <a:rPr lang="en-US" sz="3835">
                <a:solidFill>
                  <a:srgbClr val="FFFFFF"/>
                </a:solidFill>
                <a:latin typeface="Garet"/>
                <a:ea typeface="Garet"/>
                <a:cs typeface="Garet"/>
                <a:sym typeface="Garet"/>
              </a:rPr>
              <a:t>Integrate</a:t>
            </a:r>
          </a:p>
        </p:txBody>
      </p:sp>
      <p:sp>
        <p:nvSpPr>
          <p:cNvPr name="TextBox 14" id="14"/>
          <p:cNvSpPr txBox="true"/>
          <p:nvPr/>
        </p:nvSpPr>
        <p:spPr>
          <a:xfrm rot="0">
            <a:off x="2096530" y="4850005"/>
            <a:ext cx="2647479" cy="1226792"/>
          </a:xfrm>
          <a:prstGeom prst="rect">
            <a:avLst/>
          </a:prstGeom>
        </p:spPr>
        <p:txBody>
          <a:bodyPr anchor="t" rtlCol="false" tIns="0" lIns="0" bIns="0" rIns="0">
            <a:spAutoFit/>
          </a:bodyPr>
          <a:lstStyle/>
          <a:p>
            <a:pPr algn="ctr">
              <a:lnSpc>
                <a:spcPts val="4998"/>
              </a:lnSpc>
            </a:pPr>
            <a:r>
              <a:rPr lang="en-US" sz="3570">
                <a:solidFill>
                  <a:srgbClr val="FFFFFF"/>
                </a:solidFill>
                <a:latin typeface="Garet"/>
                <a:ea typeface="Garet"/>
                <a:cs typeface="Garet"/>
                <a:sym typeface="Garet"/>
              </a:rPr>
              <a:t>Develop the model</a:t>
            </a:r>
          </a:p>
        </p:txBody>
      </p:sp>
      <p:sp>
        <p:nvSpPr>
          <p:cNvPr name="TextBox 15" id="15"/>
          <p:cNvSpPr txBox="true"/>
          <p:nvPr/>
        </p:nvSpPr>
        <p:spPr>
          <a:xfrm rot="0">
            <a:off x="1900369" y="6356265"/>
            <a:ext cx="2843641" cy="646122"/>
          </a:xfrm>
          <a:prstGeom prst="rect">
            <a:avLst/>
          </a:prstGeom>
        </p:spPr>
        <p:txBody>
          <a:bodyPr anchor="t" rtlCol="false" tIns="0" lIns="0" bIns="0" rIns="0">
            <a:spAutoFit/>
          </a:bodyPr>
          <a:lstStyle/>
          <a:p>
            <a:pPr algn="ctr">
              <a:lnSpc>
                <a:spcPts val="5369"/>
              </a:lnSpc>
            </a:pPr>
            <a:r>
              <a:rPr lang="en-US" sz="3835">
                <a:solidFill>
                  <a:srgbClr val="FFFFFF"/>
                </a:solidFill>
                <a:latin typeface="Garet"/>
                <a:ea typeface="Garet"/>
                <a:cs typeface="Garet"/>
                <a:sym typeface="Garet"/>
              </a:rPr>
              <a:t>Deploy</a:t>
            </a:r>
          </a:p>
        </p:txBody>
      </p:sp>
      <p:sp>
        <p:nvSpPr>
          <p:cNvPr name="TextBox 16" id="16"/>
          <p:cNvSpPr txBox="true"/>
          <p:nvPr/>
        </p:nvSpPr>
        <p:spPr>
          <a:xfrm rot="0">
            <a:off x="2028470" y="7459587"/>
            <a:ext cx="2587439" cy="1200266"/>
          </a:xfrm>
          <a:prstGeom prst="rect">
            <a:avLst/>
          </a:prstGeom>
        </p:spPr>
        <p:txBody>
          <a:bodyPr anchor="t" rtlCol="false" tIns="0" lIns="0" bIns="0" rIns="0">
            <a:spAutoFit/>
          </a:bodyPr>
          <a:lstStyle/>
          <a:p>
            <a:pPr algn="ctr">
              <a:lnSpc>
                <a:spcPts val="4885"/>
              </a:lnSpc>
            </a:pPr>
            <a:r>
              <a:rPr lang="en-US" sz="3489">
                <a:solidFill>
                  <a:srgbClr val="FFFFFF"/>
                </a:solidFill>
                <a:latin typeface="Garet"/>
                <a:ea typeface="Garet"/>
                <a:cs typeface="Garet"/>
                <a:sym typeface="Garet"/>
              </a:rPr>
              <a:t>Take action</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10592103">
            <a:off x="-1534610" y="-1655927"/>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3177626" y="3668901"/>
            <a:ext cx="11932749"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IV. Data Analysis &amp; Visualization</a:t>
            </a:r>
          </a:p>
        </p:txBody>
      </p:sp>
      <p:sp>
        <p:nvSpPr>
          <p:cNvPr name="Freeform 11" id="11"/>
          <p:cNvSpPr/>
          <p:nvPr/>
        </p:nvSpPr>
        <p:spPr>
          <a:xfrm flipH="false" flipV="false" rot="-2389697">
            <a:off x="14869287" y="-274925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10592103">
            <a:off x="-1534610" y="-1655927"/>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3177626" y="4194175"/>
            <a:ext cx="11932749" cy="170815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Data Analysis </a:t>
            </a:r>
          </a:p>
        </p:txBody>
      </p:sp>
      <p:sp>
        <p:nvSpPr>
          <p:cNvPr name="Freeform 11" id="11"/>
          <p:cNvSpPr/>
          <p:nvPr/>
        </p:nvSpPr>
        <p:spPr>
          <a:xfrm flipH="false" flipV="false" rot="-2389697">
            <a:off x="14869287" y="-274925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1692890" y="2223902"/>
            <a:ext cx="12811760" cy="6109048"/>
          </a:xfrm>
          <a:prstGeom prst="rect">
            <a:avLst/>
          </a:prstGeom>
        </p:spPr>
        <p:txBody>
          <a:bodyPr anchor="t" rtlCol="false" tIns="0" lIns="0" bIns="0" rIns="0">
            <a:spAutoFit/>
          </a:bodyPr>
          <a:lstStyle/>
          <a:p>
            <a:pPr algn="l" marL="539746" indent="-269873" lvl="1">
              <a:lnSpc>
                <a:spcPts val="3499"/>
              </a:lnSpc>
              <a:buFont typeface="Arial"/>
              <a:buChar char="•"/>
            </a:pPr>
            <a:r>
              <a:rPr lang="en-US" b="true" sz="2499">
                <a:solidFill>
                  <a:srgbClr val="FFFFFF"/>
                </a:solidFill>
                <a:latin typeface="Muli Bold"/>
                <a:ea typeface="Muli Bold"/>
                <a:cs typeface="Muli Bold"/>
                <a:sym typeface="Muli Bold"/>
              </a:rPr>
              <a:t>Definition:</a:t>
            </a:r>
            <a:r>
              <a:rPr lang="en-US" sz="2499">
                <a:solidFill>
                  <a:srgbClr val="FFFFFF"/>
                </a:solidFill>
                <a:latin typeface="Muli"/>
                <a:ea typeface="Muli"/>
                <a:cs typeface="Muli"/>
                <a:sym typeface="Muli"/>
              </a:rPr>
              <a:t> The process of collecting, cleaning, organizing, and interpreting data to extract useful information.</a:t>
            </a:r>
          </a:p>
          <a:p>
            <a:pPr algn="l" marL="539746" indent="-269873" lvl="1">
              <a:lnSpc>
                <a:spcPts val="3499"/>
              </a:lnSpc>
              <a:buFont typeface="Arial"/>
              <a:buChar char="•"/>
            </a:pPr>
            <a:r>
              <a:rPr lang="en-US" b="true" sz="2499">
                <a:solidFill>
                  <a:srgbClr val="FFFFFF"/>
                </a:solidFill>
                <a:latin typeface="Muli Bold"/>
                <a:ea typeface="Muli Bold"/>
                <a:cs typeface="Muli Bold"/>
                <a:sym typeface="Muli Bold"/>
              </a:rPr>
              <a:t>Purpose:</a:t>
            </a:r>
            <a:r>
              <a:rPr lang="en-US" sz="2499">
                <a:solidFill>
                  <a:srgbClr val="FFFFFF"/>
                </a:solidFill>
                <a:latin typeface="Muli"/>
                <a:ea typeface="Muli"/>
                <a:cs typeface="Muli"/>
                <a:sym typeface="Muli"/>
              </a:rPr>
              <a:t> Provides insights into trends, correlations, and patterns that help businesses, researchers, and organizations make informed decisions.</a:t>
            </a:r>
          </a:p>
          <a:p>
            <a:pPr algn="l" marL="539746" indent="-269873" lvl="1">
              <a:lnSpc>
                <a:spcPts val="3499"/>
              </a:lnSpc>
              <a:buFont typeface="Arial"/>
              <a:buChar char="•"/>
            </a:pPr>
            <a:r>
              <a:rPr lang="en-US" b="true" sz="2499">
                <a:solidFill>
                  <a:srgbClr val="FFFFFF"/>
                </a:solidFill>
                <a:latin typeface="Muli Bold"/>
                <a:ea typeface="Muli Bold"/>
                <a:cs typeface="Muli Bold"/>
                <a:sym typeface="Muli Bold"/>
              </a:rPr>
              <a:t>Key Processes:</a:t>
            </a:r>
          </a:p>
          <a:p>
            <a:pPr algn="l">
              <a:lnSpc>
                <a:spcPts val="3499"/>
              </a:lnSpc>
            </a:pPr>
          </a:p>
          <a:p>
            <a:pPr algn="l">
              <a:lnSpc>
                <a:spcPts val="3499"/>
              </a:lnSpc>
            </a:pPr>
          </a:p>
          <a:p>
            <a:pPr algn="l">
              <a:lnSpc>
                <a:spcPts val="3499"/>
              </a:lnSpc>
            </a:pPr>
          </a:p>
          <a:p>
            <a:pPr algn="l">
              <a:lnSpc>
                <a:spcPts val="3499"/>
              </a:lnSpc>
            </a:pPr>
          </a:p>
          <a:p>
            <a:pPr algn="l">
              <a:lnSpc>
                <a:spcPts val="3499"/>
              </a:lnSpc>
            </a:pPr>
          </a:p>
          <a:p>
            <a:pPr algn="l">
              <a:lnSpc>
                <a:spcPts val="3499"/>
              </a:lnSpc>
            </a:pPr>
          </a:p>
          <a:p>
            <a:pPr algn="l">
              <a:lnSpc>
                <a:spcPts val="3499"/>
              </a:lnSpc>
            </a:pPr>
          </a:p>
          <a:p>
            <a:pPr algn="l">
              <a:lnSpc>
                <a:spcPts val="3499"/>
              </a:lnSpc>
            </a:pPr>
          </a:p>
          <a:p>
            <a:pPr algn="l" marL="539746" indent="-269873" lvl="1">
              <a:lnSpc>
                <a:spcPts val="3499"/>
              </a:lnSpc>
              <a:buFont typeface="Arial"/>
              <a:buChar char="•"/>
            </a:pPr>
            <a:r>
              <a:rPr lang="en-US" b="true" sz="2499">
                <a:solidFill>
                  <a:srgbClr val="FFFFFF"/>
                </a:solidFill>
                <a:latin typeface="Muli Bold"/>
                <a:ea typeface="Muli Bold"/>
                <a:cs typeface="Muli Bold"/>
                <a:sym typeface="Muli Bold"/>
              </a:rPr>
              <a:t>Applications:</a:t>
            </a:r>
            <a:r>
              <a:rPr lang="en-US" sz="2499">
                <a:solidFill>
                  <a:srgbClr val="FFFFFF"/>
                </a:solidFill>
                <a:latin typeface="Muli"/>
                <a:ea typeface="Muli"/>
                <a:cs typeface="Muli"/>
                <a:sym typeface="Muli"/>
              </a:rPr>
              <a:t> Widely used in fields like healthcare, finance, marketing, and logistics.</a:t>
            </a:r>
          </a:p>
        </p:txBody>
      </p:sp>
      <p:sp>
        <p:nvSpPr>
          <p:cNvPr name="Freeform 11" id="11"/>
          <p:cNvSpPr/>
          <p:nvPr/>
        </p:nvSpPr>
        <p:spPr>
          <a:xfrm flipH="false" flipV="false" rot="0">
            <a:off x="13953289" y="4146991"/>
            <a:ext cx="4125170" cy="3510145"/>
          </a:xfrm>
          <a:custGeom>
            <a:avLst/>
            <a:gdLst/>
            <a:ahLst/>
            <a:cxnLst/>
            <a:rect r="r" b="b" t="t" l="l"/>
            <a:pathLst>
              <a:path h="3510145" w="4125170">
                <a:moveTo>
                  <a:pt x="0" y="0"/>
                </a:moveTo>
                <a:lnTo>
                  <a:pt x="4125171" y="0"/>
                </a:lnTo>
                <a:lnTo>
                  <a:pt x="4125171" y="3510145"/>
                </a:lnTo>
                <a:lnTo>
                  <a:pt x="0" y="3510145"/>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667330" y="1017444"/>
            <a:ext cx="1295334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1. What is Data analysis?</a:t>
            </a:r>
          </a:p>
        </p:txBody>
      </p:sp>
      <p:grpSp>
        <p:nvGrpSpPr>
          <p:cNvPr name="Group 13" id="13"/>
          <p:cNvGrpSpPr/>
          <p:nvPr/>
        </p:nvGrpSpPr>
        <p:grpSpPr>
          <a:xfrm rot="0">
            <a:off x="5169697" y="4276722"/>
            <a:ext cx="3193083" cy="3380414"/>
            <a:chOff x="0" y="0"/>
            <a:chExt cx="4257444" cy="4507219"/>
          </a:xfrm>
        </p:grpSpPr>
        <p:sp>
          <p:nvSpPr>
            <p:cNvPr name="Freeform 14" id="14"/>
            <p:cNvSpPr/>
            <p:nvPr/>
          </p:nvSpPr>
          <p:spPr>
            <a:xfrm flipH="false" flipV="false" rot="0">
              <a:off x="0" y="0"/>
              <a:ext cx="4257444" cy="4507219"/>
            </a:xfrm>
            <a:custGeom>
              <a:avLst/>
              <a:gdLst/>
              <a:ahLst/>
              <a:cxnLst/>
              <a:rect r="r" b="b" t="t" l="l"/>
              <a:pathLst>
                <a:path h="4507219" w="4257444">
                  <a:moveTo>
                    <a:pt x="0" y="0"/>
                  </a:moveTo>
                  <a:lnTo>
                    <a:pt x="4257444" y="0"/>
                  </a:lnTo>
                  <a:lnTo>
                    <a:pt x="4257444" y="4507219"/>
                  </a:lnTo>
                  <a:lnTo>
                    <a:pt x="0" y="45072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345363" y="211068"/>
              <a:ext cx="2095236" cy="700209"/>
            </a:xfrm>
            <a:prstGeom prst="rect">
              <a:avLst/>
            </a:prstGeom>
          </p:spPr>
          <p:txBody>
            <a:bodyPr anchor="t" rtlCol="false" tIns="0" lIns="0" bIns="0" rIns="0">
              <a:spAutoFit/>
            </a:bodyPr>
            <a:lstStyle/>
            <a:p>
              <a:pPr algn="ctr">
                <a:lnSpc>
                  <a:spcPts val="1992"/>
                </a:lnSpc>
              </a:pPr>
              <a:r>
                <a:rPr lang="en-US" sz="2053">
                  <a:solidFill>
                    <a:srgbClr val="020103"/>
                  </a:solidFill>
                  <a:latin typeface="Muli"/>
                  <a:ea typeface="Muli"/>
                  <a:cs typeface="Muli"/>
                  <a:sym typeface="Muli"/>
                </a:rPr>
                <a:t>Descriptive Analysis</a:t>
              </a:r>
            </a:p>
          </p:txBody>
        </p:sp>
        <p:sp>
          <p:nvSpPr>
            <p:cNvPr name="TextBox 16" id="16"/>
            <p:cNvSpPr txBox="true"/>
            <p:nvPr/>
          </p:nvSpPr>
          <p:spPr>
            <a:xfrm rot="0">
              <a:off x="1975719" y="1407803"/>
              <a:ext cx="2095236" cy="700209"/>
            </a:xfrm>
            <a:prstGeom prst="rect">
              <a:avLst/>
            </a:prstGeom>
          </p:spPr>
          <p:txBody>
            <a:bodyPr anchor="t" rtlCol="false" tIns="0" lIns="0" bIns="0" rIns="0">
              <a:spAutoFit/>
            </a:bodyPr>
            <a:lstStyle/>
            <a:p>
              <a:pPr algn="ctr">
                <a:lnSpc>
                  <a:spcPts val="1992"/>
                </a:lnSpc>
              </a:pPr>
              <a:r>
                <a:rPr lang="en-US" sz="2053">
                  <a:solidFill>
                    <a:srgbClr val="020103"/>
                  </a:solidFill>
                  <a:latin typeface="Muli"/>
                  <a:ea typeface="Muli"/>
                  <a:cs typeface="Muli"/>
                  <a:sym typeface="Muli"/>
                </a:rPr>
                <a:t>Diagnostic Analysis</a:t>
              </a:r>
            </a:p>
          </p:txBody>
        </p:sp>
        <p:sp>
          <p:nvSpPr>
            <p:cNvPr name="TextBox 17" id="17"/>
            <p:cNvSpPr txBox="true"/>
            <p:nvPr/>
          </p:nvSpPr>
          <p:spPr>
            <a:xfrm rot="0">
              <a:off x="345363" y="2522996"/>
              <a:ext cx="2095236" cy="700209"/>
            </a:xfrm>
            <a:prstGeom prst="rect">
              <a:avLst/>
            </a:prstGeom>
          </p:spPr>
          <p:txBody>
            <a:bodyPr anchor="t" rtlCol="false" tIns="0" lIns="0" bIns="0" rIns="0">
              <a:spAutoFit/>
            </a:bodyPr>
            <a:lstStyle/>
            <a:p>
              <a:pPr algn="ctr">
                <a:lnSpc>
                  <a:spcPts val="1992"/>
                </a:lnSpc>
              </a:pPr>
              <a:r>
                <a:rPr lang="en-US" sz="2053">
                  <a:solidFill>
                    <a:srgbClr val="020103"/>
                  </a:solidFill>
                  <a:latin typeface="Muli"/>
                  <a:ea typeface="Muli"/>
                  <a:cs typeface="Muli"/>
                  <a:sym typeface="Muli"/>
                </a:rPr>
                <a:t>Predictive Analysis</a:t>
              </a:r>
            </a:p>
          </p:txBody>
        </p:sp>
        <p:sp>
          <p:nvSpPr>
            <p:cNvPr name="TextBox 18" id="18"/>
            <p:cNvSpPr txBox="true"/>
            <p:nvPr/>
          </p:nvSpPr>
          <p:spPr>
            <a:xfrm rot="0">
              <a:off x="1975719" y="3719465"/>
              <a:ext cx="2095236" cy="700209"/>
            </a:xfrm>
            <a:prstGeom prst="rect">
              <a:avLst/>
            </a:prstGeom>
          </p:spPr>
          <p:txBody>
            <a:bodyPr anchor="t" rtlCol="false" tIns="0" lIns="0" bIns="0" rIns="0">
              <a:spAutoFit/>
            </a:bodyPr>
            <a:lstStyle/>
            <a:p>
              <a:pPr algn="ctr">
                <a:lnSpc>
                  <a:spcPts val="1992"/>
                </a:lnSpc>
              </a:pPr>
              <a:r>
                <a:rPr lang="en-US" sz="2053">
                  <a:solidFill>
                    <a:srgbClr val="020103"/>
                  </a:solidFill>
                  <a:latin typeface="Muli"/>
                  <a:ea typeface="Muli"/>
                  <a:cs typeface="Muli"/>
                  <a:sym typeface="Muli"/>
                </a:rPr>
                <a:t>Prescriptive Analysis</a:t>
              </a:r>
            </a:p>
          </p:txBody>
        </p:sp>
      </p:gr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10592103">
            <a:off x="-1534610" y="-1655927"/>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3177626" y="3308350"/>
            <a:ext cx="11932749"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2. Key Steps In Big Data Analysis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Freeform 10" id="10"/>
          <p:cNvSpPr/>
          <p:nvPr/>
        </p:nvSpPr>
        <p:spPr>
          <a:xfrm flipH="false" flipV="false" rot="0">
            <a:off x="11017782" y="2936460"/>
            <a:ext cx="6757909" cy="4679436"/>
          </a:xfrm>
          <a:custGeom>
            <a:avLst/>
            <a:gdLst/>
            <a:ahLst/>
            <a:cxnLst/>
            <a:rect r="r" b="b" t="t" l="l"/>
            <a:pathLst>
              <a:path h="4679436" w="6757909">
                <a:moveTo>
                  <a:pt x="0" y="0"/>
                </a:moveTo>
                <a:lnTo>
                  <a:pt x="6757909" y="0"/>
                </a:lnTo>
                <a:lnTo>
                  <a:pt x="6757909" y="4679436"/>
                </a:lnTo>
                <a:lnTo>
                  <a:pt x="0" y="4679436"/>
                </a:lnTo>
                <a:lnTo>
                  <a:pt x="0" y="0"/>
                </a:lnTo>
                <a:close/>
              </a:path>
            </a:pathLst>
          </a:custGeom>
          <a:blipFill>
            <a:blip r:embed="rId5"/>
            <a:stretch>
              <a:fillRect l="0" t="-184" r="0" b="-184"/>
            </a:stretch>
          </a:blipFill>
        </p:spPr>
      </p:sp>
      <p:sp>
        <p:nvSpPr>
          <p:cNvPr name="TextBox 11" id="11"/>
          <p:cNvSpPr txBox="true"/>
          <p:nvPr/>
        </p:nvSpPr>
        <p:spPr>
          <a:xfrm rot="0">
            <a:off x="1312929" y="2746973"/>
            <a:ext cx="9704853" cy="6381691"/>
          </a:xfrm>
          <a:prstGeom prst="rect">
            <a:avLst/>
          </a:prstGeom>
        </p:spPr>
        <p:txBody>
          <a:bodyPr anchor="t" rtlCol="false" tIns="0" lIns="0" bIns="0" rIns="0">
            <a:spAutoFit/>
          </a:bodyPr>
          <a:lstStyle/>
          <a:p>
            <a:pPr algn="l" marL="561336" indent="-280668" lvl="1">
              <a:lnSpc>
                <a:spcPts val="3639"/>
              </a:lnSpc>
              <a:buFont typeface="Arial"/>
              <a:buChar char="•"/>
            </a:pPr>
            <a:r>
              <a:rPr lang="en-US" b="true" sz="2599">
                <a:solidFill>
                  <a:srgbClr val="FFFFFF"/>
                </a:solidFill>
                <a:latin typeface="Muli Bold"/>
                <a:ea typeface="Muli Bold"/>
                <a:cs typeface="Muli Bold"/>
                <a:sym typeface="Muli Bold"/>
              </a:rPr>
              <a:t>Importance of Accurate Data Collection:</a:t>
            </a:r>
            <a:r>
              <a:rPr lang="en-US" sz="2599">
                <a:solidFill>
                  <a:srgbClr val="FFFFFF"/>
                </a:solidFill>
                <a:latin typeface="Muli"/>
                <a:ea typeface="Muli"/>
                <a:cs typeface="Muli"/>
                <a:sym typeface="Muli"/>
              </a:rPr>
              <a:t> The first and most critical stage. Inaccurate data collection affects the entire analytics process.</a:t>
            </a:r>
          </a:p>
          <a:p>
            <a:pPr algn="l">
              <a:lnSpc>
                <a:spcPts val="3639"/>
              </a:lnSpc>
            </a:pPr>
          </a:p>
          <a:p>
            <a:pPr algn="l" marL="561336" indent="-280668" lvl="1">
              <a:lnSpc>
                <a:spcPts val="3639"/>
              </a:lnSpc>
              <a:buFont typeface="Arial"/>
              <a:buChar char="•"/>
            </a:pPr>
            <a:r>
              <a:rPr lang="en-US" b="true" sz="2599">
                <a:solidFill>
                  <a:srgbClr val="FFFFFF"/>
                </a:solidFill>
                <a:latin typeface="Muli Bold"/>
                <a:ea typeface="Muli Bold"/>
                <a:cs typeface="Muli Bold"/>
                <a:sym typeface="Muli Bold"/>
              </a:rPr>
              <a:t>Data Sources:</a:t>
            </a:r>
          </a:p>
          <a:p>
            <a:pPr algn="l" marL="1122671" indent="-374224" lvl="2">
              <a:lnSpc>
                <a:spcPts val="3639"/>
              </a:lnSpc>
              <a:buFont typeface="Arial"/>
              <a:buChar char="⚬"/>
            </a:pPr>
            <a:r>
              <a:rPr lang="en-US" b="true" sz="2599" i="true">
                <a:solidFill>
                  <a:srgbClr val="FFFFFF"/>
                </a:solidFill>
                <a:latin typeface="Muli Bold Italics"/>
                <a:ea typeface="Muli Bold Italics"/>
                <a:cs typeface="Muli Bold Italics"/>
                <a:sym typeface="Muli Bold Italics"/>
              </a:rPr>
              <a:t>Structured Data:</a:t>
            </a:r>
            <a:r>
              <a:rPr lang="en-US" sz="2599">
                <a:solidFill>
                  <a:srgbClr val="FFFFFF"/>
                </a:solidFill>
                <a:latin typeface="Muli"/>
                <a:ea typeface="Muli"/>
                <a:cs typeface="Muli"/>
                <a:sym typeface="Muli"/>
              </a:rPr>
              <a:t> Well-organized data in relational databases (e.g., SQL databases, financial records).</a:t>
            </a:r>
          </a:p>
          <a:p>
            <a:pPr algn="l" marL="1122671" indent="-374224" lvl="2">
              <a:lnSpc>
                <a:spcPts val="3639"/>
              </a:lnSpc>
              <a:buFont typeface="Arial"/>
              <a:buChar char="⚬"/>
            </a:pPr>
            <a:r>
              <a:rPr lang="en-US" b="true" sz="2599" i="true">
                <a:solidFill>
                  <a:srgbClr val="FFFFFF"/>
                </a:solidFill>
                <a:latin typeface="Muli Bold Italics"/>
                <a:ea typeface="Muli Bold Italics"/>
                <a:cs typeface="Muli Bold Italics"/>
                <a:sym typeface="Muli Bold Italics"/>
              </a:rPr>
              <a:t>Unstructured Data: </a:t>
            </a:r>
            <a:r>
              <a:rPr lang="en-US" sz="2599">
                <a:solidFill>
                  <a:srgbClr val="FFFFFF"/>
                </a:solidFill>
                <a:latin typeface="Muli"/>
                <a:ea typeface="Muli"/>
                <a:cs typeface="Muli"/>
                <a:sym typeface="Muli"/>
              </a:rPr>
              <a:t>Raw data like emails, social media, images, videos, etc. (e.g., social media posts, IoT devices).</a:t>
            </a:r>
          </a:p>
          <a:p>
            <a:pPr algn="l" marL="1122671" indent="-374224" lvl="2">
              <a:lnSpc>
                <a:spcPts val="3639"/>
              </a:lnSpc>
              <a:buFont typeface="Arial"/>
              <a:buChar char="⚬"/>
            </a:pPr>
            <a:r>
              <a:rPr lang="en-US" b="true" sz="2599" i="true">
                <a:solidFill>
                  <a:srgbClr val="FFFFFF"/>
                </a:solidFill>
                <a:latin typeface="Muli Bold Italics"/>
                <a:ea typeface="Muli Bold Italics"/>
                <a:cs typeface="Muli Bold Italics"/>
                <a:sym typeface="Muli Bold Italics"/>
              </a:rPr>
              <a:t>Semi-Structured Data: </a:t>
            </a:r>
            <a:r>
              <a:rPr lang="en-US" sz="2599">
                <a:solidFill>
                  <a:srgbClr val="FFFFFF"/>
                </a:solidFill>
                <a:latin typeface="Muli"/>
                <a:ea typeface="Muli"/>
                <a:cs typeface="Muli"/>
                <a:sym typeface="Muli"/>
              </a:rPr>
              <a:t>Data formats like XML and JSON that aren’t fully structured.</a:t>
            </a:r>
          </a:p>
          <a:p>
            <a:pPr algn="l">
              <a:lnSpc>
                <a:spcPts val="3639"/>
              </a:lnSpc>
            </a:pPr>
          </a:p>
          <a:p>
            <a:pPr algn="l">
              <a:lnSpc>
                <a:spcPts val="3639"/>
              </a:lnSpc>
            </a:pPr>
          </a:p>
        </p:txBody>
      </p:sp>
      <p:sp>
        <p:nvSpPr>
          <p:cNvPr name="TextBox 12" id="12"/>
          <p:cNvSpPr txBox="true"/>
          <p:nvPr/>
        </p:nvSpPr>
        <p:spPr>
          <a:xfrm rot="0">
            <a:off x="1848015" y="1017444"/>
            <a:ext cx="1459197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STEP 1: Data Collelction</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1312929" y="2401723"/>
            <a:ext cx="15662141" cy="6424931"/>
          </a:xfrm>
          <a:prstGeom prst="rect">
            <a:avLst/>
          </a:prstGeom>
        </p:spPr>
        <p:txBody>
          <a:bodyPr anchor="t" rtlCol="false" tIns="0" lIns="0" bIns="0" rIns="0">
            <a:spAutoFit/>
          </a:bodyPr>
          <a:lstStyle/>
          <a:p>
            <a:pPr algn="l" marL="604515" indent="-302257" lvl="1">
              <a:lnSpc>
                <a:spcPts val="3919"/>
              </a:lnSpc>
              <a:buFont typeface="Arial"/>
              <a:buChar char="•"/>
            </a:pPr>
            <a:r>
              <a:rPr lang="en-US" b="true" sz="2799">
                <a:solidFill>
                  <a:srgbClr val="FFFFFF"/>
                </a:solidFill>
                <a:latin typeface="Muli Bold"/>
                <a:ea typeface="Muli Bold"/>
                <a:cs typeface="Muli Bold"/>
                <a:sym typeface="Muli Bold"/>
              </a:rPr>
              <a:t>Real-Time Data:</a:t>
            </a:r>
          </a:p>
          <a:p>
            <a:pPr algn="l" marL="1209029" indent="-403010" lvl="2">
              <a:lnSpc>
                <a:spcPts val="3919"/>
              </a:lnSpc>
              <a:buFont typeface="Arial"/>
              <a:buChar char="⚬"/>
            </a:pPr>
            <a:r>
              <a:rPr lang="en-US" b="true" sz="2799" i="true">
                <a:solidFill>
                  <a:srgbClr val="FFFFFF"/>
                </a:solidFill>
                <a:latin typeface="Muli Bold Italics"/>
                <a:ea typeface="Muli Bold Italics"/>
                <a:cs typeface="Muli Bold Italics"/>
                <a:sym typeface="Muli Bold Italics"/>
              </a:rPr>
              <a:t>Definition</a:t>
            </a:r>
            <a:r>
              <a:rPr lang="en-US" sz="2799">
                <a:solidFill>
                  <a:srgbClr val="FFFFFF"/>
                </a:solidFill>
                <a:latin typeface="Muli"/>
                <a:ea typeface="Muli"/>
                <a:cs typeface="Muli"/>
                <a:sym typeface="Muli"/>
              </a:rPr>
              <a:t>: Data collected and processed as it is created (e.g., IoT sensors, stock market feeds).</a:t>
            </a:r>
          </a:p>
          <a:p>
            <a:pPr algn="l" marL="1209029" indent="-403010" lvl="2">
              <a:lnSpc>
                <a:spcPts val="3919"/>
              </a:lnSpc>
              <a:buFont typeface="Arial"/>
              <a:buChar char="⚬"/>
            </a:pPr>
            <a:r>
              <a:rPr lang="en-US" b="true" sz="2799" i="true">
                <a:solidFill>
                  <a:srgbClr val="FFFFFF"/>
                </a:solidFill>
                <a:latin typeface="Muli Bold Italics"/>
                <a:ea typeface="Muli Bold Italics"/>
                <a:cs typeface="Muli Bold Italics"/>
                <a:sym typeface="Muli Bold Italics"/>
              </a:rPr>
              <a:t>Use Cases</a:t>
            </a:r>
            <a:r>
              <a:rPr lang="en-US" sz="2799">
                <a:solidFill>
                  <a:srgbClr val="FFFFFF"/>
                </a:solidFill>
                <a:latin typeface="Muli"/>
                <a:ea typeface="Muli"/>
                <a:cs typeface="Muli"/>
                <a:sym typeface="Muli"/>
              </a:rPr>
              <a:t>: Critical in fields such as financial trading, healthcare monitoring, and logistics where immediate decision-making is required.</a:t>
            </a:r>
          </a:p>
          <a:p>
            <a:pPr algn="l" marL="1209029" indent="-403010" lvl="2">
              <a:lnSpc>
                <a:spcPts val="3919"/>
              </a:lnSpc>
              <a:buFont typeface="Arial"/>
              <a:buChar char="⚬"/>
            </a:pPr>
            <a:r>
              <a:rPr lang="en-US" sz="2799">
                <a:solidFill>
                  <a:srgbClr val="FFFFFF"/>
                </a:solidFill>
                <a:latin typeface="Muli"/>
                <a:ea typeface="Muli"/>
                <a:cs typeface="Muli"/>
                <a:sym typeface="Muli"/>
              </a:rPr>
              <a:t>Technologies: Kafka, Flink, Kinesis for real-time data streams.</a:t>
            </a:r>
          </a:p>
          <a:p>
            <a:pPr algn="l">
              <a:lnSpc>
                <a:spcPts val="3919"/>
              </a:lnSpc>
            </a:pPr>
          </a:p>
          <a:p>
            <a:pPr algn="l" marL="604515" indent="-302257" lvl="1">
              <a:lnSpc>
                <a:spcPts val="3919"/>
              </a:lnSpc>
              <a:buFont typeface="Arial"/>
              <a:buChar char="•"/>
            </a:pPr>
            <a:r>
              <a:rPr lang="en-US" b="true" sz="2799">
                <a:solidFill>
                  <a:srgbClr val="FFFFFF"/>
                </a:solidFill>
                <a:latin typeface="Muli Bold"/>
                <a:ea typeface="Muli Bold"/>
                <a:cs typeface="Muli Bold"/>
                <a:sym typeface="Muli Bold"/>
              </a:rPr>
              <a:t>Batch Data:</a:t>
            </a:r>
          </a:p>
          <a:p>
            <a:pPr algn="l" marL="1209029" indent="-403010" lvl="2">
              <a:lnSpc>
                <a:spcPts val="3919"/>
              </a:lnSpc>
              <a:buFont typeface="Arial"/>
              <a:buChar char="⚬"/>
            </a:pPr>
            <a:r>
              <a:rPr lang="en-US" b="true" sz="2799" i="true">
                <a:solidFill>
                  <a:srgbClr val="FFFFFF"/>
                </a:solidFill>
                <a:latin typeface="Muli Bold Italics"/>
                <a:ea typeface="Muli Bold Italics"/>
                <a:cs typeface="Muli Bold Italics"/>
                <a:sym typeface="Muli Bold Italics"/>
              </a:rPr>
              <a:t>Definition:</a:t>
            </a:r>
            <a:r>
              <a:rPr lang="en-US" sz="2799">
                <a:solidFill>
                  <a:srgbClr val="FFFFFF"/>
                </a:solidFill>
                <a:latin typeface="Muli"/>
                <a:ea typeface="Muli"/>
                <a:cs typeface="Muli"/>
                <a:sym typeface="Muli"/>
              </a:rPr>
              <a:t> Data collected and processed at scheduled intervals (e.g., overnight processing of server logs, daily sales reports).</a:t>
            </a:r>
          </a:p>
          <a:p>
            <a:pPr algn="l" marL="1209029" indent="-403010" lvl="2">
              <a:lnSpc>
                <a:spcPts val="3919"/>
              </a:lnSpc>
              <a:buFont typeface="Arial"/>
              <a:buChar char="⚬"/>
            </a:pPr>
            <a:r>
              <a:rPr lang="en-US" b="true" sz="2799" i="true">
                <a:solidFill>
                  <a:srgbClr val="FFFFFF"/>
                </a:solidFill>
                <a:latin typeface="Muli Bold Italics"/>
                <a:ea typeface="Muli Bold Italics"/>
                <a:cs typeface="Muli Bold Italics"/>
                <a:sym typeface="Muli Bold Italics"/>
              </a:rPr>
              <a:t>Use Cases: </a:t>
            </a:r>
            <a:r>
              <a:rPr lang="en-US" sz="2799">
                <a:solidFill>
                  <a:srgbClr val="FFFFFF"/>
                </a:solidFill>
                <a:latin typeface="Muli"/>
                <a:ea typeface="Muli"/>
                <a:cs typeface="Muli"/>
                <a:sym typeface="Muli"/>
              </a:rPr>
              <a:t>Useful for long-term trend analysis, such as monthly sales reporting or customer behavior analysis.</a:t>
            </a:r>
          </a:p>
          <a:p>
            <a:pPr algn="l">
              <a:lnSpc>
                <a:spcPts val="3919"/>
              </a:lnSpc>
            </a:pPr>
          </a:p>
        </p:txBody>
      </p:sp>
      <p:sp>
        <p:nvSpPr>
          <p:cNvPr name="TextBox 11" id="11"/>
          <p:cNvSpPr txBox="true"/>
          <p:nvPr/>
        </p:nvSpPr>
        <p:spPr>
          <a:xfrm rot="0">
            <a:off x="482765" y="895350"/>
            <a:ext cx="1732247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 Real-Time vs. Batch Data Collection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grpSp>
        <p:nvGrpSpPr>
          <p:cNvPr name="Group 9" id="9"/>
          <p:cNvGrpSpPr/>
          <p:nvPr/>
        </p:nvGrpSpPr>
        <p:grpSpPr>
          <a:xfrm rot="0">
            <a:off x="10286753" y="2816992"/>
            <a:ext cx="6543509" cy="4359613"/>
            <a:chOff x="0" y="0"/>
            <a:chExt cx="1013761" cy="675418"/>
          </a:xfrm>
        </p:grpSpPr>
        <p:sp>
          <p:nvSpPr>
            <p:cNvPr name="Freeform 10" id="10"/>
            <p:cNvSpPr/>
            <p:nvPr/>
          </p:nvSpPr>
          <p:spPr>
            <a:xfrm flipH="false" flipV="false" rot="0">
              <a:off x="0" y="0"/>
              <a:ext cx="1013761" cy="675418"/>
            </a:xfrm>
            <a:custGeom>
              <a:avLst/>
              <a:gdLst/>
              <a:ahLst/>
              <a:cxnLst/>
              <a:rect r="r" b="b" t="t" l="l"/>
              <a:pathLst>
                <a:path h="675418" w="1013761">
                  <a:moveTo>
                    <a:pt x="27212" y="0"/>
                  </a:moveTo>
                  <a:lnTo>
                    <a:pt x="986549" y="0"/>
                  </a:lnTo>
                  <a:cubicBezTo>
                    <a:pt x="993766" y="0"/>
                    <a:pt x="1000687" y="2867"/>
                    <a:pt x="1005790" y="7970"/>
                  </a:cubicBezTo>
                  <a:cubicBezTo>
                    <a:pt x="1010894" y="13074"/>
                    <a:pt x="1013761" y="19995"/>
                    <a:pt x="1013761" y="27212"/>
                  </a:cubicBezTo>
                  <a:lnTo>
                    <a:pt x="1013761" y="648206"/>
                  </a:lnTo>
                  <a:cubicBezTo>
                    <a:pt x="1013761" y="655423"/>
                    <a:pt x="1010894" y="662345"/>
                    <a:pt x="1005790" y="667448"/>
                  </a:cubicBezTo>
                  <a:cubicBezTo>
                    <a:pt x="1000687" y="672551"/>
                    <a:pt x="993766" y="675418"/>
                    <a:pt x="986549" y="675418"/>
                  </a:cubicBezTo>
                  <a:lnTo>
                    <a:pt x="27212" y="675418"/>
                  </a:lnTo>
                  <a:cubicBezTo>
                    <a:pt x="19995" y="675418"/>
                    <a:pt x="13074" y="672551"/>
                    <a:pt x="7970" y="667448"/>
                  </a:cubicBezTo>
                  <a:cubicBezTo>
                    <a:pt x="2867" y="662345"/>
                    <a:pt x="0" y="655423"/>
                    <a:pt x="0" y="648206"/>
                  </a:cubicBezTo>
                  <a:lnTo>
                    <a:pt x="0" y="27212"/>
                  </a:lnTo>
                  <a:cubicBezTo>
                    <a:pt x="0" y="19995"/>
                    <a:pt x="2867" y="13074"/>
                    <a:pt x="7970" y="7970"/>
                  </a:cubicBezTo>
                  <a:cubicBezTo>
                    <a:pt x="13074" y="2867"/>
                    <a:pt x="19995" y="0"/>
                    <a:pt x="27212" y="0"/>
                  </a:cubicBezTo>
                  <a:close/>
                </a:path>
              </a:pathLst>
            </a:custGeom>
            <a:blipFill>
              <a:blip r:embed="rId4"/>
              <a:stretch>
                <a:fillRect l="0" t="0" r="0" b="0"/>
              </a:stretch>
            </a:blipFill>
          </p:spPr>
        </p:sp>
      </p:grpSp>
      <p:sp>
        <p:nvSpPr>
          <p:cNvPr name="TextBox 11" id="11"/>
          <p:cNvSpPr txBox="true"/>
          <p:nvPr/>
        </p:nvSpPr>
        <p:spPr>
          <a:xfrm rot="0">
            <a:off x="1501377" y="2769367"/>
            <a:ext cx="8312727" cy="5129265"/>
          </a:xfrm>
          <a:prstGeom prst="rect">
            <a:avLst/>
          </a:prstGeom>
        </p:spPr>
        <p:txBody>
          <a:bodyPr anchor="t" rtlCol="false" tIns="0" lIns="0" bIns="0" rIns="0">
            <a:spAutoFit/>
          </a:bodyPr>
          <a:lstStyle/>
          <a:p>
            <a:pPr algn="l">
              <a:lnSpc>
                <a:spcPts val="3409"/>
              </a:lnSpc>
            </a:pPr>
          </a:p>
          <a:p>
            <a:pPr algn="l" marL="525806" indent="-262903" lvl="1">
              <a:lnSpc>
                <a:spcPts val="3409"/>
              </a:lnSpc>
              <a:buFont typeface="Arial"/>
              <a:buChar char="•"/>
            </a:pPr>
            <a:r>
              <a:rPr lang="en-US" b="true" sz="2435">
                <a:solidFill>
                  <a:srgbClr val="F6E0F5"/>
                </a:solidFill>
                <a:latin typeface="Garet Bold"/>
                <a:ea typeface="Garet Bold"/>
                <a:cs typeface="Garet Bold"/>
                <a:sym typeface="Garet Bold"/>
              </a:rPr>
              <a:t>Big Data </a:t>
            </a:r>
            <a:r>
              <a:rPr lang="en-US" sz="2435">
                <a:solidFill>
                  <a:srgbClr val="F6E0F5"/>
                </a:solidFill>
                <a:latin typeface="Garet"/>
                <a:ea typeface="Garet"/>
                <a:cs typeface="Garet"/>
                <a:sym typeface="Garet"/>
              </a:rPr>
              <a:t>refers to data that is both extremely </a:t>
            </a:r>
            <a:r>
              <a:rPr lang="en-US" b="true" sz="2435">
                <a:solidFill>
                  <a:srgbClr val="F6E0F5"/>
                </a:solidFill>
                <a:latin typeface="Garet Bold"/>
                <a:ea typeface="Garet Bold"/>
                <a:cs typeface="Garet Bold"/>
                <a:sym typeface="Garet Bold"/>
              </a:rPr>
              <a:t>large in volume</a:t>
            </a:r>
            <a:r>
              <a:rPr lang="en-US" sz="2435">
                <a:solidFill>
                  <a:srgbClr val="F6E0F5"/>
                </a:solidFill>
                <a:latin typeface="Garet"/>
                <a:ea typeface="Garet"/>
                <a:cs typeface="Garet"/>
                <a:sym typeface="Garet"/>
              </a:rPr>
              <a:t> and consists of </a:t>
            </a:r>
            <a:r>
              <a:rPr lang="en-US" b="true" sz="2435">
                <a:solidFill>
                  <a:srgbClr val="F6E0F5"/>
                </a:solidFill>
                <a:latin typeface="Garet Bold"/>
                <a:ea typeface="Garet Bold"/>
                <a:cs typeface="Garet Bold"/>
                <a:sym typeface="Garet Bold"/>
              </a:rPr>
              <a:t>complex datasets</a:t>
            </a:r>
            <a:r>
              <a:rPr lang="en-US" sz="2435">
                <a:solidFill>
                  <a:srgbClr val="F6E0F5"/>
                </a:solidFill>
                <a:latin typeface="Garet"/>
                <a:ea typeface="Garet"/>
                <a:cs typeface="Garet"/>
                <a:sym typeface="Garet"/>
              </a:rPr>
              <a:t> that </a:t>
            </a:r>
            <a:r>
              <a:rPr lang="en-US" b="true" sz="2435">
                <a:solidFill>
                  <a:srgbClr val="F6E0F5"/>
                </a:solidFill>
                <a:latin typeface="Garet Bold"/>
                <a:ea typeface="Garet Bold"/>
                <a:cs typeface="Garet Bold"/>
                <a:sym typeface="Garet Bold"/>
              </a:rPr>
              <a:t>cannot be handled efficiently by traditional data tools</a:t>
            </a:r>
          </a:p>
          <a:p>
            <a:pPr algn="l">
              <a:lnSpc>
                <a:spcPts val="3409"/>
              </a:lnSpc>
            </a:pPr>
          </a:p>
          <a:p>
            <a:pPr algn="l" marL="525806" indent="-262903" lvl="1">
              <a:lnSpc>
                <a:spcPts val="3409"/>
              </a:lnSpc>
              <a:buFont typeface="Arial"/>
              <a:buChar char="•"/>
            </a:pPr>
            <a:r>
              <a:rPr lang="en-US" sz="2435">
                <a:solidFill>
                  <a:srgbClr val="F6E0F5"/>
                </a:solidFill>
                <a:latin typeface="Garet"/>
                <a:ea typeface="Garet"/>
                <a:cs typeface="Garet"/>
                <a:sym typeface="Garet"/>
              </a:rPr>
              <a:t>Big Data enables organizations to </a:t>
            </a:r>
            <a:r>
              <a:rPr lang="en-US" b="true" sz="2435">
                <a:solidFill>
                  <a:srgbClr val="F6E0F5"/>
                </a:solidFill>
                <a:latin typeface="Garet Bold"/>
                <a:ea typeface="Garet Bold"/>
                <a:cs typeface="Garet Bold"/>
                <a:sym typeface="Garet Bold"/>
              </a:rPr>
              <a:t>extract useful insights</a:t>
            </a:r>
            <a:r>
              <a:rPr lang="en-US" sz="2435">
                <a:solidFill>
                  <a:srgbClr val="F6E0F5"/>
                </a:solidFill>
                <a:latin typeface="Garet"/>
                <a:ea typeface="Garet"/>
                <a:cs typeface="Garet"/>
                <a:sym typeface="Garet"/>
              </a:rPr>
              <a:t> that can </a:t>
            </a:r>
            <a:r>
              <a:rPr lang="en-US" b="true" sz="2435">
                <a:solidFill>
                  <a:srgbClr val="F6E0F5"/>
                </a:solidFill>
                <a:latin typeface="Garet Bold"/>
                <a:ea typeface="Garet Bold"/>
                <a:cs typeface="Garet Bold"/>
                <a:sym typeface="Garet Bold"/>
              </a:rPr>
              <a:t>improve decision-making</a:t>
            </a:r>
            <a:r>
              <a:rPr lang="en-US" sz="2435">
                <a:solidFill>
                  <a:srgbClr val="F6E0F5"/>
                </a:solidFill>
                <a:latin typeface="Garet"/>
                <a:ea typeface="Garet"/>
                <a:cs typeface="Garet"/>
                <a:sym typeface="Garet"/>
              </a:rPr>
              <a:t> and </a:t>
            </a:r>
            <a:r>
              <a:rPr lang="en-US" b="true" sz="2435">
                <a:solidFill>
                  <a:srgbClr val="F6E0F5"/>
                </a:solidFill>
                <a:latin typeface="Garet Bold"/>
                <a:ea typeface="Garet Bold"/>
                <a:cs typeface="Garet Bold"/>
                <a:sym typeface="Garet Bold"/>
              </a:rPr>
              <a:t>optimize operations</a:t>
            </a:r>
          </a:p>
          <a:p>
            <a:pPr algn="l">
              <a:lnSpc>
                <a:spcPts val="3409"/>
              </a:lnSpc>
            </a:pPr>
          </a:p>
          <a:p>
            <a:pPr algn="l">
              <a:lnSpc>
                <a:spcPts val="3409"/>
              </a:lnSpc>
            </a:pPr>
          </a:p>
          <a:p>
            <a:pPr algn="l">
              <a:lnSpc>
                <a:spcPts val="3409"/>
              </a:lnSpc>
            </a:pPr>
          </a:p>
        </p:txBody>
      </p:sp>
      <p:grpSp>
        <p:nvGrpSpPr>
          <p:cNvPr name="Group 12" id="12"/>
          <p:cNvGrpSpPr/>
          <p:nvPr/>
        </p:nvGrpSpPr>
        <p:grpSpPr>
          <a:xfrm rot="0">
            <a:off x="5021383" y="830098"/>
            <a:ext cx="8901963" cy="1049272"/>
            <a:chOff x="0" y="0"/>
            <a:chExt cx="11869284" cy="1399029"/>
          </a:xfrm>
        </p:grpSpPr>
        <p:sp>
          <p:nvSpPr>
            <p:cNvPr name="TextBox 13" id="13"/>
            <p:cNvSpPr txBox="true"/>
            <p:nvPr/>
          </p:nvSpPr>
          <p:spPr>
            <a:xfrm rot="0">
              <a:off x="4412375" y="-133350"/>
              <a:ext cx="7456909"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F6E0F5"/>
                  </a:solidFill>
                  <a:latin typeface="Garet Bold"/>
                  <a:ea typeface="Garet Bold"/>
                  <a:cs typeface="Garet Bold"/>
                  <a:sym typeface="Garet Bold"/>
                </a:rPr>
                <a:t>Big Data?</a:t>
              </a:r>
            </a:p>
          </p:txBody>
        </p:sp>
        <p:sp>
          <p:nvSpPr>
            <p:cNvPr name="TextBox 14" id="14"/>
            <p:cNvSpPr txBox="true"/>
            <p:nvPr/>
          </p:nvSpPr>
          <p:spPr>
            <a:xfrm rot="0">
              <a:off x="0" y="-133350"/>
              <a:ext cx="5249302" cy="1532379"/>
            </a:xfrm>
            <a:prstGeom prst="rect">
              <a:avLst/>
            </a:prstGeom>
          </p:spPr>
          <p:txBody>
            <a:bodyPr anchor="t" rtlCol="false" tIns="0" lIns="0" bIns="0" rIns="0">
              <a:spAutoFit/>
            </a:bodyPr>
            <a:lstStyle/>
            <a:p>
              <a:pPr algn="ctr">
                <a:lnSpc>
                  <a:spcPts val="9662"/>
                </a:lnSpc>
                <a:spcBef>
                  <a:spcPct val="0"/>
                </a:spcBef>
              </a:pPr>
              <a:r>
                <a:rPr lang="en-US" b="true" sz="6901">
                  <a:solidFill>
                    <a:srgbClr val="A280EC"/>
                  </a:solidFill>
                  <a:latin typeface="Garet Bold"/>
                  <a:ea typeface="Garet Bold"/>
                  <a:cs typeface="Garet Bold"/>
                  <a:sym typeface="Garet Bold"/>
                </a:rPr>
                <a:t>What is</a:t>
              </a:r>
            </a:p>
          </p:txBody>
        </p:sp>
      </p:gr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1028700" y="2083434"/>
            <a:ext cx="11634260" cy="7174866"/>
          </a:xfrm>
          <a:prstGeom prst="rect">
            <a:avLst/>
          </a:prstGeom>
        </p:spPr>
        <p:txBody>
          <a:bodyPr anchor="t" rtlCol="false" tIns="0" lIns="0" bIns="0" rIns="0">
            <a:spAutoFit/>
          </a:bodyPr>
          <a:lstStyle/>
          <a:p>
            <a:pPr algn="l" marL="626104" indent="-313052" lvl="1">
              <a:lnSpc>
                <a:spcPts val="4059"/>
              </a:lnSpc>
              <a:buFont typeface="Arial"/>
              <a:buChar char="•"/>
            </a:pPr>
            <a:r>
              <a:rPr lang="en-US" b="true" sz="2899">
                <a:solidFill>
                  <a:srgbClr val="FFFFFF"/>
                </a:solidFill>
                <a:latin typeface="Muli Bold"/>
                <a:ea typeface="Muli Bold"/>
                <a:cs typeface="Muli Bold"/>
                <a:sym typeface="Muli Bold"/>
              </a:rPr>
              <a:t>Dark Data:</a:t>
            </a:r>
          </a:p>
          <a:p>
            <a:pPr algn="l" marL="1252208" indent="-417403" lvl="2">
              <a:lnSpc>
                <a:spcPts val="4059"/>
              </a:lnSpc>
              <a:buFont typeface="Arial"/>
              <a:buChar char="⚬"/>
            </a:pPr>
            <a:r>
              <a:rPr lang="en-US" b="true" sz="2899" i="true">
                <a:solidFill>
                  <a:srgbClr val="FFFFFF"/>
                </a:solidFill>
                <a:latin typeface="Muli Bold Italics"/>
                <a:ea typeface="Muli Bold Italics"/>
                <a:cs typeface="Muli Bold Italics"/>
                <a:sym typeface="Muli Bold Italics"/>
              </a:rPr>
              <a:t>Definition:</a:t>
            </a:r>
            <a:r>
              <a:rPr lang="en-US" b="true" sz="2899">
                <a:solidFill>
                  <a:srgbClr val="FFFFFF"/>
                </a:solidFill>
                <a:latin typeface="Muli Bold"/>
                <a:ea typeface="Muli Bold"/>
                <a:cs typeface="Muli Bold"/>
                <a:sym typeface="Muli Bold"/>
              </a:rPr>
              <a:t> </a:t>
            </a:r>
            <a:r>
              <a:rPr lang="en-US" sz="2899">
                <a:solidFill>
                  <a:srgbClr val="FFFFFF"/>
                </a:solidFill>
                <a:latin typeface="Muli"/>
                <a:ea typeface="Muli"/>
                <a:cs typeface="Muli"/>
                <a:sym typeface="Muli"/>
              </a:rPr>
              <a:t>Data that organizations collect but never use (e.g., call recordings, surveillance footage).</a:t>
            </a:r>
          </a:p>
          <a:p>
            <a:pPr algn="l" marL="1252208" indent="-417403" lvl="2">
              <a:lnSpc>
                <a:spcPts val="4059"/>
              </a:lnSpc>
              <a:buFont typeface="Arial"/>
              <a:buChar char="⚬"/>
            </a:pPr>
            <a:r>
              <a:rPr lang="en-US" b="true" sz="2899" i="true">
                <a:solidFill>
                  <a:srgbClr val="FFFFFF"/>
                </a:solidFill>
                <a:latin typeface="Muli Bold Italics"/>
                <a:ea typeface="Muli Bold Italics"/>
                <a:cs typeface="Muli Bold Italics"/>
                <a:sym typeface="Muli Bold Italics"/>
              </a:rPr>
              <a:t>Impact:</a:t>
            </a:r>
            <a:r>
              <a:rPr lang="en-US" b="true" sz="2899">
                <a:solidFill>
                  <a:srgbClr val="FFFFFF"/>
                </a:solidFill>
                <a:latin typeface="Muli Bold"/>
                <a:ea typeface="Muli Bold"/>
                <a:cs typeface="Muli Bold"/>
                <a:sym typeface="Muli Bold"/>
              </a:rPr>
              <a:t> </a:t>
            </a:r>
            <a:r>
              <a:rPr lang="en-US" sz="2899">
                <a:solidFill>
                  <a:srgbClr val="FFFFFF"/>
                </a:solidFill>
                <a:latin typeface="Muli"/>
                <a:ea typeface="Muli"/>
                <a:cs typeface="Muli"/>
                <a:sym typeface="Muli"/>
              </a:rPr>
              <a:t>Missed insights and opportunities, potential cybersecurity risks.</a:t>
            </a:r>
          </a:p>
          <a:p>
            <a:pPr algn="l">
              <a:lnSpc>
                <a:spcPts val="4059"/>
              </a:lnSpc>
            </a:pPr>
          </a:p>
          <a:p>
            <a:pPr algn="l" marL="626104" indent="-313052" lvl="1">
              <a:lnSpc>
                <a:spcPts val="4059"/>
              </a:lnSpc>
              <a:buFont typeface="Arial"/>
              <a:buChar char="•"/>
            </a:pPr>
            <a:r>
              <a:rPr lang="en-US" b="true" sz="2899">
                <a:solidFill>
                  <a:srgbClr val="FFFFFF"/>
                </a:solidFill>
                <a:latin typeface="Muli Bold"/>
                <a:ea typeface="Muli Bold"/>
                <a:cs typeface="Muli Bold"/>
                <a:sym typeface="Muli Bold"/>
              </a:rPr>
              <a:t>Internet of Things (IoT):</a:t>
            </a:r>
          </a:p>
          <a:p>
            <a:pPr algn="l" marL="1252208" indent="-417403" lvl="2">
              <a:lnSpc>
                <a:spcPts val="4059"/>
              </a:lnSpc>
              <a:buFont typeface="Arial"/>
              <a:buChar char="⚬"/>
            </a:pPr>
            <a:r>
              <a:rPr lang="en-US" b="true" sz="2899" i="true">
                <a:solidFill>
                  <a:srgbClr val="FFFFFF"/>
                </a:solidFill>
                <a:latin typeface="Muli Bold Italics"/>
                <a:ea typeface="Muli Bold Italics"/>
                <a:cs typeface="Muli Bold Italics"/>
                <a:sym typeface="Muli Bold Italics"/>
              </a:rPr>
              <a:t>Definition</a:t>
            </a:r>
            <a:r>
              <a:rPr lang="en-US" sz="2899" i="true">
                <a:solidFill>
                  <a:srgbClr val="FFFFFF"/>
                </a:solidFill>
                <a:latin typeface="Muli Italics"/>
                <a:ea typeface="Muli Italics"/>
                <a:cs typeface="Muli Italics"/>
                <a:sym typeface="Muli Italics"/>
              </a:rPr>
              <a:t>: </a:t>
            </a:r>
            <a:r>
              <a:rPr lang="en-US" sz="2899">
                <a:solidFill>
                  <a:srgbClr val="FFFFFF"/>
                </a:solidFill>
                <a:latin typeface="Muli"/>
                <a:ea typeface="Muli"/>
                <a:cs typeface="Muli"/>
                <a:sym typeface="Muli"/>
              </a:rPr>
              <a:t>Smart devices and sensors that generate vast amounts of real-time data.</a:t>
            </a:r>
          </a:p>
          <a:p>
            <a:pPr algn="l" marL="1252208" indent="-417403" lvl="2">
              <a:lnSpc>
                <a:spcPts val="4059"/>
              </a:lnSpc>
              <a:buFont typeface="Arial"/>
              <a:buChar char="⚬"/>
            </a:pPr>
            <a:r>
              <a:rPr lang="en-US" b="true" sz="2899" i="true">
                <a:solidFill>
                  <a:srgbClr val="FFFFFF"/>
                </a:solidFill>
                <a:latin typeface="Muli Bold Italics"/>
                <a:ea typeface="Muli Bold Italics"/>
                <a:cs typeface="Muli Bold Italics"/>
                <a:sym typeface="Muli Bold Italics"/>
              </a:rPr>
              <a:t>Examples:</a:t>
            </a:r>
            <a:r>
              <a:rPr lang="en-US" sz="2899">
                <a:solidFill>
                  <a:srgbClr val="FFFFFF"/>
                </a:solidFill>
                <a:latin typeface="Muli"/>
                <a:ea typeface="Muli"/>
                <a:cs typeface="Muli"/>
                <a:sym typeface="Muli"/>
              </a:rPr>
              <a:t> Smart thermostats, industrial sensors, healthcare monitors.</a:t>
            </a:r>
          </a:p>
          <a:p>
            <a:pPr algn="l" marL="1252208" indent="-417403" lvl="2">
              <a:lnSpc>
                <a:spcPts val="4059"/>
              </a:lnSpc>
              <a:buFont typeface="Arial"/>
              <a:buChar char="⚬"/>
            </a:pPr>
            <a:r>
              <a:rPr lang="en-US" b="true" sz="2899" i="true">
                <a:solidFill>
                  <a:srgbClr val="FFFFFF"/>
                </a:solidFill>
                <a:latin typeface="Muli Bold Italics"/>
                <a:ea typeface="Muli Bold Italics"/>
                <a:cs typeface="Muli Bold Italics"/>
                <a:sym typeface="Muli Bold Italics"/>
              </a:rPr>
              <a:t>Challenge: </a:t>
            </a:r>
            <a:r>
              <a:rPr lang="en-US" sz="2899">
                <a:solidFill>
                  <a:srgbClr val="FFFFFF"/>
                </a:solidFill>
                <a:latin typeface="Muli"/>
                <a:ea typeface="Muli"/>
                <a:cs typeface="Muli"/>
                <a:sym typeface="Muli"/>
              </a:rPr>
              <a:t>Handling and analyzing massive streams of sensor data in real-time.</a:t>
            </a:r>
          </a:p>
          <a:p>
            <a:pPr algn="l">
              <a:lnSpc>
                <a:spcPts val="4059"/>
              </a:lnSpc>
            </a:pPr>
          </a:p>
        </p:txBody>
      </p:sp>
      <p:sp>
        <p:nvSpPr>
          <p:cNvPr name="Freeform 11" id="11"/>
          <p:cNvSpPr/>
          <p:nvPr/>
        </p:nvSpPr>
        <p:spPr>
          <a:xfrm flipH="false" flipV="false" rot="0">
            <a:off x="12976738" y="2261970"/>
            <a:ext cx="4828497" cy="5463646"/>
          </a:xfrm>
          <a:custGeom>
            <a:avLst/>
            <a:gdLst/>
            <a:ahLst/>
            <a:cxnLst/>
            <a:rect r="r" b="b" t="t" l="l"/>
            <a:pathLst>
              <a:path h="5463646" w="4828497">
                <a:moveTo>
                  <a:pt x="0" y="0"/>
                </a:moveTo>
                <a:lnTo>
                  <a:pt x="4828497" y="0"/>
                </a:lnTo>
                <a:lnTo>
                  <a:pt x="4828497" y="5463646"/>
                </a:lnTo>
                <a:lnTo>
                  <a:pt x="0" y="5463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482765" y="895350"/>
            <a:ext cx="1732247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Dark Data and IoT in Data Collection</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10592103">
            <a:off x="-1534610" y="-1655927"/>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1108256" y="3308350"/>
            <a:ext cx="16071489"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STEP 2: Data Cleaning and Preparation</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2459453" y="2857081"/>
            <a:ext cx="10484184" cy="4790569"/>
          </a:xfrm>
          <a:prstGeom prst="rect">
            <a:avLst/>
          </a:prstGeom>
        </p:spPr>
        <p:txBody>
          <a:bodyPr anchor="t" rtlCol="false" tIns="0" lIns="0" bIns="0" rIns="0">
            <a:spAutoFit/>
          </a:bodyPr>
          <a:lstStyle/>
          <a:p>
            <a:pPr algn="l" marL="537136" indent="-268568" lvl="1">
              <a:lnSpc>
                <a:spcPts val="3483"/>
              </a:lnSpc>
              <a:buFont typeface="Arial"/>
              <a:buChar char="•"/>
            </a:pPr>
            <a:r>
              <a:rPr lang="en-US" b="true" sz="2487">
                <a:solidFill>
                  <a:srgbClr val="FFFFFF"/>
                </a:solidFill>
                <a:latin typeface="Muli Bold"/>
                <a:ea typeface="Muli Bold"/>
                <a:cs typeface="Muli Bold"/>
                <a:sym typeface="Muli Bold"/>
              </a:rPr>
              <a:t>Key Concept:</a:t>
            </a:r>
            <a:r>
              <a:rPr lang="en-US" sz="2487">
                <a:solidFill>
                  <a:srgbClr val="FFFFFF"/>
                </a:solidFill>
                <a:latin typeface="Muli"/>
                <a:ea typeface="Muli"/>
                <a:cs typeface="Muli"/>
                <a:sym typeface="Muli"/>
              </a:rPr>
              <a:t> If poor-quality data is used, the resulting analysis will be flawed, no matter how sophisticated the model.</a:t>
            </a:r>
          </a:p>
          <a:p>
            <a:pPr algn="l">
              <a:lnSpc>
                <a:spcPts val="3483"/>
              </a:lnSpc>
            </a:pPr>
          </a:p>
          <a:p>
            <a:pPr algn="l" marL="537136" indent="-268568" lvl="1">
              <a:lnSpc>
                <a:spcPts val="3483"/>
              </a:lnSpc>
              <a:buFont typeface="Arial"/>
              <a:buChar char="•"/>
            </a:pPr>
            <a:r>
              <a:rPr lang="en-US" b="true" sz="2487">
                <a:solidFill>
                  <a:srgbClr val="FFFFFF"/>
                </a:solidFill>
                <a:latin typeface="Muli Bold"/>
                <a:ea typeface="Muli Bold"/>
                <a:cs typeface="Muli Bold"/>
                <a:sym typeface="Muli Bold"/>
              </a:rPr>
              <a:t>Importance:</a:t>
            </a:r>
            <a:r>
              <a:rPr lang="en-US" sz="2487">
                <a:solidFill>
                  <a:srgbClr val="FFFFFF"/>
                </a:solidFill>
                <a:latin typeface="Muli"/>
                <a:ea typeface="Muli"/>
                <a:cs typeface="Muli"/>
                <a:sym typeface="Muli"/>
              </a:rPr>
              <a:t> Clean data ensures accurate and actionable insights.</a:t>
            </a:r>
          </a:p>
          <a:p>
            <a:pPr algn="l">
              <a:lnSpc>
                <a:spcPts val="3483"/>
              </a:lnSpc>
            </a:pPr>
          </a:p>
          <a:p>
            <a:pPr algn="l" marL="537136" indent="-268568" lvl="1">
              <a:lnSpc>
                <a:spcPts val="3483"/>
              </a:lnSpc>
              <a:buFont typeface="Arial"/>
              <a:buChar char="•"/>
            </a:pPr>
            <a:r>
              <a:rPr lang="en-US" b="true" sz="2487">
                <a:solidFill>
                  <a:srgbClr val="FFFFFF"/>
                </a:solidFill>
                <a:latin typeface="Muli Bold"/>
                <a:ea typeface="Muli Bold"/>
                <a:cs typeface="Muli Bold"/>
                <a:sym typeface="Muli Bold"/>
              </a:rPr>
              <a:t>Steps in Data Cleaning:</a:t>
            </a:r>
          </a:p>
          <a:p>
            <a:pPr algn="l" marL="1074272" indent="-358091" lvl="2">
              <a:lnSpc>
                <a:spcPts val="3483"/>
              </a:lnSpc>
              <a:buFont typeface="Arial"/>
              <a:buChar char="⚬"/>
            </a:pPr>
            <a:r>
              <a:rPr lang="en-US" sz="2487">
                <a:solidFill>
                  <a:srgbClr val="FFFFFF"/>
                </a:solidFill>
                <a:latin typeface="Muli"/>
                <a:ea typeface="Muli"/>
                <a:cs typeface="Muli"/>
                <a:sym typeface="Muli"/>
              </a:rPr>
              <a:t>Remove duplicate records, fix inconsistencies, handle missing values, and eliminate errors.</a:t>
            </a:r>
          </a:p>
          <a:p>
            <a:pPr algn="l" marL="1074272" indent="-358091" lvl="2">
              <a:lnSpc>
                <a:spcPts val="3483"/>
              </a:lnSpc>
              <a:buFont typeface="Arial"/>
              <a:buChar char="⚬"/>
            </a:pPr>
            <a:r>
              <a:rPr lang="en-US" sz="2487">
                <a:solidFill>
                  <a:srgbClr val="FFFFFF"/>
                </a:solidFill>
                <a:latin typeface="Muli"/>
                <a:ea typeface="Muli"/>
                <a:cs typeface="Muli"/>
                <a:sym typeface="Muli"/>
              </a:rPr>
              <a:t>Example: Correcting typos or filling missing dates in a sales dataset.</a:t>
            </a:r>
          </a:p>
          <a:p>
            <a:pPr algn="l">
              <a:lnSpc>
                <a:spcPts val="3483"/>
              </a:lnSpc>
            </a:pPr>
          </a:p>
        </p:txBody>
      </p:sp>
      <p:sp>
        <p:nvSpPr>
          <p:cNvPr name="Freeform 11" id="11"/>
          <p:cNvSpPr/>
          <p:nvPr/>
        </p:nvSpPr>
        <p:spPr>
          <a:xfrm flipH="false" flipV="false" rot="0">
            <a:off x="12441963" y="3565967"/>
            <a:ext cx="5202686" cy="4695424"/>
          </a:xfrm>
          <a:custGeom>
            <a:avLst/>
            <a:gdLst/>
            <a:ahLst/>
            <a:cxnLst/>
            <a:rect r="r" b="b" t="t" l="l"/>
            <a:pathLst>
              <a:path h="4695424" w="5202686">
                <a:moveTo>
                  <a:pt x="0" y="0"/>
                </a:moveTo>
                <a:lnTo>
                  <a:pt x="5202686" y="0"/>
                </a:lnTo>
                <a:lnTo>
                  <a:pt x="5202686" y="4695424"/>
                </a:lnTo>
                <a:lnTo>
                  <a:pt x="0" y="4695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4397504" y="271092"/>
            <a:ext cx="8687810" cy="2273258"/>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Data Processing and Analysis</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456924" y="2401723"/>
            <a:ext cx="13636494" cy="6157596"/>
          </a:xfrm>
          <a:prstGeom prst="rect">
            <a:avLst/>
          </a:prstGeom>
        </p:spPr>
        <p:txBody>
          <a:bodyPr anchor="t" rtlCol="false" tIns="0" lIns="0" bIns="0" rIns="0">
            <a:spAutoFit/>
          </a:bodyPr>
          <a:lstStyle/>
          <a:p>
            <a:pPr algn="l" marL="690872" indent="-345436" lvl="1">
              <a:lnSpc>
                <a:spcPts val="4479"/>
              </a:lnSpc>
              <a:buFont typeface="Arial"/>
              <a:buChar char="•"/>
            </a:pPr>
            <a:r>
              <a:rPr lang="en-US" b="true" sz="3199">
                <a:solidFill>
                  <a:srgbClr val="FFFFFF"/>
                </a:solidFill>
                <a:latin typeface="Muli Bold"/>
                <a:ea typeface="Muli Bold"/>
                <a:cs typeface="Muli Bold"/>
                <a:sym typeface="Muli Bold"/>
              </a:rPr>
              <a:t>Outliers:</a:t>
            </a:r>
          </a:p>
          <a:p>
            <a:pPr algn="l" marL="1381745" indent="-460582" lvl="2">
              <a:lnSpc>
                <a:spcPts val="4479"/>
              </a:lnSpc>
              <a:buFont typeface="Arial"/>
              <a:buChar char="•"/>
            </a:pPr>
            <a:r>
              <a:rPr lang="en-US" b="true" sz="3199" i="true">
                <a:solidFill>
                  <a:srgbClr val="FFFFFF"/>
                </a:solidFill>
                <a:latin typeface="Muli Bold Italics"/>
                <a:ea typeface="Muli Bold Italics"/>
                <a:cs typeface="Muli Bold Italics"/>
                <a:sym typeface="Muli Bold Italics"/>
              </a:rPr>
              <a:t>Definition:</a:t>
            </a:r>
            <a:r>
              <a:rPr lang="en-US" sz="3199">
                <a:solidFill>
                  <a:srgbClr val="FFFFFF"/>
                </a:solidFill>
                <a:latin typeface="Muli"/>
                <a:ea typeface="Muli"/>
                <a:cs typeface="Muli"/>
                <a:sym typeface="Muli"/>
              </a:rPr>
              <a:t> Data points that significantly differ from others in a dataset.</a:t>
            </a:r>
          </a:p>
          <a:p>
            <a:pPr algn="l" marL="1381745" indent="-460582" lvl="2">
              <a:lnSpc>
                <a:spcPts val="4479"/>
              </a:lnSpc>
              <a:buFont typeface="Arial"/>
              <a:buChar char="•"/>
            </a:pPr>
            <a:r>
              <a:rPr lang="en-US" b="true" sz="3199" i="true">
                <a:solidFill>
                  <a:srgbClr val="FFFFFF"/>
                </a:solidFill>
                <a:latin typeface="Muli Bold Italics"/>
                <a:ea typeface="Muli Bold Italics"/>
                <a:cs typeface="Muli Bold Italics"/>
                <a:sym typeface="Muli Bold Italics"/>
              </a:rPr>
              <a:t>Importance:</a:t>
            </a:r>
            <a:r>
              <a:rPr lang="en-US" sz="3199">
                <a:solidFill>
                  <a:srgbClr val="FFFFFF"/>
                </a:solidFill>
                <a:latin typeface="Muli"/>
                <a:ea typeface="Muli"/>
                <a:cs typeface="Muli"/>
                <a:sym typeface="Muli"/>
              </a:rPr>
              <a:t> Outliers can indicate critical insights like fraud, equipment malfunctions, or errors in data entry.</a:t>
            </a:r>
          </a:p>
          <a:p>
            <a:pPr algn="l" marL="1381745" indent="-460582" lvl="2">
              <a:lnSpc>
                <a:spcPts val="4479"/>
              </a:lnSpc>
              <a:buFont typeface="Arial"/>
              <a:buChar char="•"/>
            </a:pPr>
            <a:r>
              <a:rPr lang="en-US" b="true" sz="3199" i="true">
                <a:solidFill>
                  <a:srgbClr val="FFFFFF"/>
                </a:solidFill>
                <a:latin typeface="Muli Bold Italics"/>
                <a:ea typeface="Muli Bold Italics"/>
                <a:cs typeface="Muli Bold Italics"/>
                <a:sym typeface="Muli Bold Italics"/>
              </a:rPr>
              <a:t>Example:</a:t>
            </a:r>
            <a:r>
              <a:rPr lang="en-US" sz="3199">
                <a:solidFill>
                  <a:srgbClr val="FFFFFF"/>
                </a:solidFill>
                <a:latin typeface="Muli"/>
                <a:ea typeface="Muli"/>
                <a:cs typeface="Muli"/>
                <a:sym typeface="Muli"/>
              </a:rPr>
              <a:t> A large spike in bank withdrawals could signal fraud.</a:t>
            </a:r>
          </a:p>
          <a:p>
            <a:pPr algn="l">
              <a:lnSpc>
                <a:spcPts val="4479"/>
              </a:lnSpc>
            </a:pPr>
          </a:p>
          <a:p>
            <a:pPr algn="l" marL="690872" indent="-345436" lvl="1">
              <a:lnSpc>
                <a:spcPts val="4479"/>
              </a:lnSpc>
              <a:buFont typeface="Arial"/>
              <a:buChar char="•"/>
            </a:pPr>
            <a:r>
              <a:rPr lang="en-US" b="true" sz="3199" i="true">
                <a:solidFill>
                  <a:srgbClr val="FFFFFF"/>
                </a:solidFill>
                <a:latin typeface="Muli Bold Italics"/>
                <a:ea typeface="Muli Bold Italics"/>
                <a:cs typeface="Muli Bold Italics"/>
                <a:sym typeface="Muli Bold Italics"/>
              </a:rPr>
              <a:t>Missing Values:</a:t>
            </a:r>
          </a:p>
          <a:p>
            <a:pPr algn="l" marL="1381745" indent="-460582" lvl="2">
              <a:lnSpc>
                <a:spcPts val="4479"/>
              </a:lnSpc>
              <a:buFont typeface="Arial"/>
              <a:buChar char="•"/>
            </a:pPr>
            <a:r>
              <a:rPr lang="en-US" b="true" sz="3199" i="true">
                <a:solidFill>
                  <a:srgbClr val="FFFFFF"/>
                </a:solidFill>
                <a:latin typeface="Muli Bold Italics"/>
                <a:ea typeface="Muli Bold Italics"/>
                <a:cs typeface="Muli Bold Italics"/>
                <a:sym typeface="Muli Bold Italics"/>
              </a:rPr>
              <a:t>Impact: </a:t>
            </a:r>
            <a:r>
              <a:rPr lang="en-US" sz="3199">
                <a:solidFill>
                  <a:srgbClr val="FFFFFF"/>
                </a:solidFill>
                <a:latin typeface="Muli"/>
                <a:ea typeface="Muli"/>
                <a:cs typeface="Muli"/>
                <a:sym typeface="Muli"/>
              </a:rPr>
              <a:t>Missing data can weaken the quality of analysis.</a:t>
            </a:r>
          </a:p>
          <a:p>
            <a:pPr algn="l" marL="1381745" indent="-460582" lvl="2">
              <a:lnSpc>
                <a:spcPts val="4479"/>
              </a:lnSpc>
              <a:buFont typeface="Arial"/>
              <a:buChar char="•"/>
            </a:pPr>
            <a:r>
              <a:rPr lang="en-US" b="true" sz="3199" i="true">
                <a:solidFill>
                  <a:srgbClr val="FFFFFF"/>
                </a:solidFill>
                <a:latin typeface="Muli Bold Italics"/>
                <a:ea typeface="Muli Bold Italics"/>
                <a:cs typeface="Muli Bold Italics"/>
                <a:sym typeface="Muli Bold Italics"/>
              </a:rPr>
              <a:t>Imputation Techniques:</a:t>
            </a:r>
            <a:r>
              <a:rPr lang="en-US" sz="3199">
                <a:solidFill>
                  <a:srgbClr val="FFFFFF"/>
                </a:solidFill>
                <a:latin typeface="Muli"/>
                <a:ea typeface="Muli"/>
                <a:cs typeface="Muli"/>
                <a:sym typeface="Muli"/>
              </a:rPr>
              <a:t> Use statistical models (mean, median) or machine learning algorithms to fill gaps.</a:t>
            </a:r>
          </a:p>
        </p:txBody>
      </p:sp>
      <p:sp>
        <p:nvSpPr>
          <p:cNvPr name="Freeform 11" id="11"/>
          <p:cNvSpPr/>
          <p:nvPr/>
        </p:nvSpPr>
        <p:spPr>
          <a:xfrm flipH="false" flipV="false" rot="414030">
            <a:off x="14611149" y="2466882"/>
            <a:ext cx="4106680" cy="5133350"/>
          </a:xfrm>
          <a:custGeom>
            <a:avLst/>
            <a:gdLst/>
            <a:ahLst/>
            <a:cxnLst/>
            <a:rect r="r" b="b" t="t" l="l"/>
            <a:pathLst>
              <a:path h="5133350" w="4106680">
                <a:moveTo>
                  <a:pt x="0" y="0"/>
                </a:moveTo>
                <a:lnTo>
                  <a:pt x="4106680" y="0"/>
                </a:lnTo>
                <a:lnTo>
                  <a:pt x="4106680" y="5133350"/>
                </a:lnTo>
                <a:lnTo>
                  <a:pt x="0" y="5133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225379" y="441181"/>
            <a:ext cx="12493973" cy="2273258"/>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Handling Outliers and Missing Values</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456924" y="2657289"/>
            <a:ext cx="14113117" cy="6157596"/>
          </a:xfrm>
          <a:prstGeom prst="rect">
            <a:avLst/>
          </a:prstGeom>
        </p:spPr>
        <p:txBody>
          <a:bodyPr anchor="t" rtlCol="false" tIns="0" lIns="0" bIns="0" rIns="0">
            <a:spAutoFit/>
          </a:bodyPr>
          <a:lstStyle/>
          <a:p>
            <a:pPr algn="l" marL="690872" indent="-345436" lvl="1">
              <a:lnSpc>
                <a:spcPts val="4479"/>
              </a:lnSpc>
              <a:buFont typeface="Arial"/>
              <a:buChar char="•"/>
            </a:pPr>
            <a:r>
              <a:rPr lang="en-US" b="true" sz="3199">
                <a:solidFill>
                  <a:srgbClr val="FFFFFF"/>
                </a:solidFill>
                <a:latin typeface="Muli Bold"/>
                <a:ea typeface="Muli Bold"/>
                <a:cs typeface="Muli Bold"/>
                <a:sym typeface="Muli Bold"/>
              </a:rPr>
              <a:t>Data Normalization:</a:t>
            </a:r>
          </a:p>
          <a:p>
            <a:pPr algn="l" marL="1381745" indent="-460582" lvl="2">
              <a:lnSpc>
                <a:spcPts val="4479"/>
              </a:lnSpc>
              <a:buFont typeface="Arial"/>
              <a:buChar char="•"/>
            </a:pPr>
            <a:r>
              <a:rPr lang="en-US" b="true" sz="3199" i="true">
                <a:solidFill>
                  <a:srgbClr val="FFFFFF"/>
                </a:solidFill>
                <a:latin typeface="Muli Bold Italics"/>
                <a:ea typeface="Muli Bold Italics"/>
                <a:cs typeface="Muli Bold Italics"/>
                <a:sym typeface="Muli Bold Italics"/>
              </a:rPr>
              <a:t>Definition: </a:t>
            </a:r>
            <a:r>
              <a:rPr lang="en-US" sz="3199">
                <a:solidFill>
                  <a:srgbClr val="FFFFFF"/>
                </a:solidFill>
                <a:latin typeface="Muli"/>
                <a:ea typeface="Muli"/>
                <a:cs typeface="Muli"/>
                <a:sym typeface="Muli"/>
              </a:rPr>
              <a:t>The process of scaling different variables to a common scale without distorting their relationships.</a:t>
            </a:r>
          </a:p>
          <a:p>
            <a:pPr algn="l" marL="1381745" indent="-460582" lvl="2">
              <a:lnSpc>
                <a:spcPts val="4479"/>
              </a:lnSpc>
              <a:buFont typeface="Arial"/>
              <a:buChar char="•"/>
            </a:pPr>
            <a:r>
              <a:rPr lang="en-US" b="true" sz="3199" i="true">
                <a:solidFill>
                  <a:srgbClr val="FFFFFF"/>
                </a:solidFill>
                <a:latin typeface="Muli Bold Italics"/>
                <a:ea typeface="Muli Bold Italics"/>
                <a:cs typeface="Muli Bold Italics"/>
                <a:sym typeface="Muli Bold Italics"/>
              </a:rPr>
              <a:t>Use Case:</a:t>
            </a:r>
            <a:r>
              <a:rPr lang="en-US" sz="3199">
                <a:solidFill>
                  <a:srgbClr val="FFFFFF"/>
                </a:solidFill>
                <a:latin typeface="Muli"/>
                <a:ea typeface="Muli"/>
                <a:cs typeface="Muli"/>
                <a:sym typeface="Muli"/>
              </a:rPr>
              <a:t> Especially important in datasets with varying measurement units (e.g., currency, weight, time).</a:t>
            </a:r>
          </a:p>
          <a:p>
            <a:pPr algn="l">
              <a:lnSpc>
                <a:spcPts val="4479"/>
              </a:lnSpc>
            </a:pPr>
          </a:p>
          <a:p>
            <a:pPr algn="l" marL="690872" indent="-345436" lvl="1">
              <a:lnSpc>
                <a:spcPts val="4479"/>
              </a:lnSpc>
              <a:buFont typeface="Arial"/>
              <a:buChar char="•"/>
            </a:pPr>
            <a:r>
              <a:rPr lang="en-US" b="true" sz="3199">
                <a:solidFill>
                  <a:srgbClr val="FFFFFF"/>
                </a:solidFill>
                <a:latin typeface="Muli Bold"/>
                <a:ea typeface="Muli Bold"/>
                <a:cs typeface="Muli Bold"/>
                <a:sym typeface="Muli Bold"/>
              </a:rPr>
              <a:t>Data Augmentation:</a:t>
            </a:r>
          </a:p>
          <a:p>
            <a:pPr algn="l" marL="1381745" indent="-460582" lvl="2">
              <a:lnSpc>
                <a:spcPts val="4479"/>
              </a:lnSpc>
              <a:buFont typeface="Arial"/>
              <a:buChar char="•"/>
            </a:pPr>
            <a:r>
              <a:rPr lang="en-US" b="true" sz="3199" i="true">
                <a:solidFill>
                  <a:srgbClr val="FFFFFF"/>
                </a:solidFill>
                <a:latin typeface="Muli Bold Italics"/>
                <a:ea typeface="Muli Bold Italics"/>
                <a:cs typeface="Muli Bold Italics"/>
                <a:sym typeface="Muli Bold Italics"/>
              </a:rPr>
              <a:t>Definition:</a:t>
            </a:r>
            <a:r>
              <a:rPr lang="en-US" sz="3199">
                <a:solidFill>
                  <a:srgbClr val="FFFFFF"/>
                </a:solidFill>
                <a:latin typeface="Muli"/>
                <a:ea typeface="Muli"/>
                <a:cs typeface="Muli"/>
                <a:sym typeface="Muli"/>
              </a:rPr>
              <a:t> Expanding datasets by generating new examples from existing data (e.g., rotating or flipping images in computer vision).</a:t>
            </a:r>
          </a:p>
          <a:p>
            <a:pPr algn="l" marL="1381745" indent="-460582" lvl="2">
              <a:lnSpc>
                <a:spcPts val="4479"/>
              </a:lnSpc>
              <a:buFont typeface="Arial"/>
              <a:buChar char="•"/>
            </a:pPr>
            <a:r>
              <a:rPr lang="en-US" b="true" sz="3199" i="true">
                <a:solidFill>
                  <a:srgbClr val="FFFFFF"/>
                </a:solidFill>
                <a:latin typeface="Muli Bold Italics"/>
                <a:ea typeface="Muli Bold Italics"/>
                <a:cs typeface="Muli Bold Italics"/>
                <a:sym typeface="Muli Bold Italics"/>
              </a:rPr>
              <a:t>Use Case:</a:t>
            </a:r>
            <a:r>
              <a:rPr lang="en-US" sz="3199">
                <a:solidFill>
                  <a:srgbClr val="FFFFFF"/>
                </a:solidFill>
                <a:latin typeface="Muli"/>
                <a:ea typeface="Muli"/>
                <a:cs typeface="Muli"/>
                <a:sym typeface="Muli"/>
              </a:rPr>
              <a:t> Often used in machine learning to improve model accuracy.</a:t>
            </a:r>
          </a:p>
        </p:txBody>
      </p:sp>
      <p:sp>
        <p:nvSpPr>
          <p:cNvPr name="Freeform 11" id="11"/>
          <p:cNvSpPr/>
          <p:nvPr/>
        </p:nvSpPr>
        <p:spPr>
          <a:xfrm flipH="false" flipV="false" rot="0">
            <a:off x="12414180" y="3842115"/>
            <a:ext cx="5578196" cy="4323102"/>
          </a:xfrm>
          <a:custGeom>
            <a:avLst/>
            <a:gdLst/>
            <a:ahLst/>
            <a:cxnLst/>
            <a:rect r="r" b="b" t="t" l="l"/>
            <a:pathLst>
              <a:path h="4323102" w="5578196">
                <a:moveTo>
                  <a:pt x="0" y="0"/>
                </a:moveTo>
                <a:lnTo>
                  <a:pt x="5578196" y="0"/>
                </a:lnTo>
                <a:lnTo>
                  <a:pt x="5578196" y="4323102"/>
                </a:lnTo>
                <a:lnTo>
                  <a:pt x="0" y="43231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225379" y="441181"/>
            <a:ext cx="12493973" cy="2273258"/>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Data Normalization and Augmentation</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10592103">
            <a:off x="-1534610" y="-1655927"/>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923490" y="3308350"/>
            <a:ext cx="16441019"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STEP 3: Data Processing and Analysis</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Freeform 10" id="10"/>
          <p:cNvSpPr/>
          <p:nvPr/>
        </p:nvSpPr>
        <p:spPr>
          <a:xfrm flipH="false" flipV="false" rot="0">
            <a:off x="11188988" y="2901215"/>
            <a:ext cx="6455661" cy="4841746"/>
          </a:xfrm>
          <a:custGeom>
            <a:avLst/>
            <a:gdLst/>
            <a:ahLst/>
            <a:cxnLst/>
            <a:rect r="r" b="b" t="t" l="l"/>
            <a:pathLst>
              <a:path h="4841746" w="6455661">
                <a:moveTo>
                  <a:pt x="0" y="0"/>
                </a:moveTo>
                <a:lnTo>
                  <a:pt x="6455661" y="0"/>
                </a:lnTo>
                <a:lnTo>
                  <a:pt x="6455661" y="4841746"/>
                </a:lnTo>
                <a:lnTo>
                  <a:pt x="0" y="4841746"/>
                </a:lnTo>
                <a:lnTo>
                  <a:pt x="0" y="0"/>
                </a:lnTo>
                <a:close/>
              </a:path>
            </a:pathLst>
          </a:custGeom>
          <a:blipFill>
            <a:blip r:embed="rId5"/>
            <a:stretch>
              <a:fillRect l="0" t="0" r="0" b="0"/>
            </a:stretch>
          </a:blipFill>
        </p:spPr>
      </p:sp>
      <p:sp>
        <p:nvSpPr>
          <p:cNvPr name="TextBox 11" id="11"/>
          <p:cNvSpPr txBox="true"/>
          <p:nvPr/>
        </p:nvSpPr>
        <p:spPr>
          <a:xfrm rot="0">
            <a:off x="770029" y="2401723"/>
            <a:ext cx="10122189" cy="5783581"/>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Goal:</a:t>
            </a:r>
            <a:r>
              <a:rPr lang="en-US" sz="3299">
                <a:solidFill>
                  <a:srgbClr val="FFFFFF"/>
                </a:solidFill>
                <a:latin typeface="Muli"/>
                <a:ea typeface="Muli"/>
                <a:cs typeface="Muli"/>
                <a:sym typeface="Muli"/>
              </a:rPr>
              <a:t> Convert raw data into actionable insights.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Steps in Data Processing:</a:t>
            </a:r>
          </a:p>
          <a:p>
            <a:pPr algn="l" marL="1424924" indent="-474975" lvl="2">
              <a:lnSpc>
                <a:spcPts val="4619"/>
              </a:lnSpc>
              <a:buFont typeface="Arial"/>
              <a:buChar char="•"/>
            </a:pPr>
            <a:r>
              <a:rPr lang="en-US" sz="3299">
                <a:solidFill>
                  <a:srgbClr val="FFFFFF"/>
                </a:solidFill>
                <a:latin typeface="Muli"/>
                <a:ea typeface="Muli"/>
                <a:cs typeface="Muli"/>
                <a:sym typeface="Muli"/>
              </a:rPr>
              <a:t>Filtering and aggregating data, transforming data formats, and applying statistical models.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Tools for Data Processing:</a:t>
            </a:r>
            <a:r>
              <a:rPr lang="en-US" sz="3299">
                <a:solidFill>
                  <a:srgbClr val="FFFFFF"/>
                </a:solidFill>
                <a:latin typeface="Muli"/>
                <a:ea typeface="Muli"/>
                <a:cs typeface="Muli"/>
                <a:sym typeface="Muli"/>
              </a:rPr>
              <a:t> Hadoop, Spark, and other distributed systems enable fast and efficient analysis of large datasets.</a:t>
            </a:r>
          </a:p>
        </p:txBody>
      </p:sp>
      <p:sp>
        <p:nvSpPr>
          <p:cNvPr name="TextBox 12" id="12"/>
          <p:cNvSpPr txBox="true"/>
          <p:nvPr/>
        </p:nvSpPr>
        <p:spPr>
          <a:xfrm rot="0">
            <a:off x="1644763" y="895350"/>
            <a:ext cx="14853666"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Importance of Data Processing</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3285978" y="2567791"/>
            <a:ext cx="14778272" cy="636460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Definition: </a:t>
            </a:r>
            <a:r>
              <a:rPr lang="en-US" sz="3299">
                <a:solidFill>
                  <a:srgbClr val="FFFFFF"/>
                </a:solidFill>
                <a:latin typeface="Muli"/>
                <a:ea typeface="Muli"/>
                <a:cs typeface="Muli"/>
                <a:sym typeface="Muli"/>
              </a:rPr>
              <a:t>Processing large datasets using multiple machines working together.</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Tools: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Hadoop:</a:t>
            </a:r>
            <a:r>
              <a:rPr lang="en-US" sz="3299">
                <a:solidFill>
                  <a:srgbClr val="FFFFFF"/>
                </a:solidFill>
                <a:latin typeface="Muli"/>
                <a:ea typeface="Muli"/>
                <a:cs typeface="Muli"/>
                <a:sym typeface="Muli"/>
              </a:rPr>
              <a:t> Distributes tasks across servers, manages big data processing.</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Apache Spark: </a:t>
            </a:r>
            <a:r>
              <a:rPr lang="en-US" sz="3299">
                <a:solidFill>
                  <a:srgbClr val="FFFFFF"/>
                </a:solidFill>
                <a:latin typeface="Muli"/>
                <a:ea typeface="Muli"/>
                <a:cs typeface="Muli"/>
                <a:sym typeface="Muli"/>
              </a:rPr>
              <a:t>In-memory data processing for real-time analytics.</a:t>
            </a:r>
          </a:p>
          <a:p>
            <a:pPr algn="l">
              <a:lnSpc>
                <a:spcPts val="4619"/>
              </a:lnSpc>
            </a:pPr>
          </a:p>
          <a:p>
            <a:pPr algn="l" marL="712462" indent="-356231" lvl="1">
              <a:lnSpc>
                <a:spcPts val="4619"/>
              </a:lnSpc>
              <a:buFont typeface="Arial"/>
              <a:buChar char="•"/>
            </a:pPr>
            <a:r>
              <a:rPr lang="en-US" b="true" sz="3299" i="true">
                <a:solidFill>
                  <a:srgbClr val="FFFFFF"/>
                </a:solidFill>
                <a:latin typeface="Muli Bold Italics"/>
                <a:ea typeface="Muli Bold Italics"/>
                <a:cs typeface="Muli Bold Italics"/>
                <a:sym typeface="Muli Bold Italics"/>
              </a:rPr>
              <a:t>Use Cases:</a:t>
            </a:r>
            <a:r>
              <a:rPr lang="en-US" sz="3299">
                <a:solidFill>
                  <a:srgbClr val="FFFFFF"/>
                </a:solidFill>
                <a:latin typeface="Muli"/>
                <a:ea typeface="Muli"/>
                <a:cs typeface="Muli"/>
                <a:sym typeface="Muli"/>
              </a:rPr>
              <a:t> Processing petabytes of data in fields like weather forecasting, genomic sequencing, or social media analysis.</a:t>
            </a:r>
          </a:p>
          <a:p>
            <a:pPr algn="l">
              <a:lnSpc>
                <a:spcPts val="4619"/>
              </a:lnSpc>
            </a:pPr>
          </a:p>
        </p:txBody>
      </p:sp>
      <p:sp>
        <p:nvSpPr>
          <p:cNvPr name="Freeform 11" id="11"/>
          <p:cNvSpPr/>
          <p:nvPr/>
        </p:nvSpPr>
        <p:spPr>
          <a:xfrm flipH="false" flipV="false" rot="0">
            <a:off x="-1135543" y="2448354"/>
            <a:ext cx="4781594" cy="5655649"/>
          </a:xfrm>
          <a:custGeom>
            <a:avLst/>
            <a:gdLst/>
            <a:ahLst/>
            <a:cxnLst/>
            <a:rect r="r" b="b" t="t" l="l"/>
            <a:pathLst>
              <a:path h="5655649" w="4781594">
                <a:moveTo>
                  <a:pt x="0" y="0"/>
                </a:moveTo>
                <a:lnTo>
                  <a:pt x="4781594" y="0"/>
                </a:lnTo>
                <a:lnTo>
                  <a:pt x="4781594" y="5655649"/>
                </a:lnTo>
                <a:lnTo>
                  <a:pt x="0" y="56556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255254" y="1017444"/>
            <a:ext cx="15777492"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Parallel and Distributed Processing</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456924" y="2312669"/>
            <a:ext cx="10332512" cy="636460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Methods: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Descriptive Statistics:</a:t>
            </a:r>
            <a:r>
              <a:rPr lang="en-US" sz="3299">
                <a:solidFill>
                  <a:srgbClr val="FFFFFF"/>
                </a:solidFill>
                <a:latin typeface="Muli"/>
                <a:ea typeface="Muli"/>
                <a:cs typeface="Muli"/>
                <a:sym typeface="Muli"/>
              </a:rPr>
              <a:t> Summarizes data features like mean, median, and mode.</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Inferential Statistics:</a:t>
            </a:r>
            <a:r>
              <a:rPr lang="en-US" sz="3299">
                <a:solidFill>
                  <a:srgbClr val="FFFFFF"/>
                </a:solidFill>
                <a:latin typeface="Muli"/>
                <a:ea typeface="Muli"/>
                <a:cs typeface="Muli"/>
                <a:sym typeface="Muli"/>
              </a:rPr>
              <a:t> Predicts or infers population traits from samples.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Hypothesis Testing: </a:t>
            </a:r>
            <a:r>
              <a:rPr lang="en-US" sz="3299">
                <a:solidFill>
                  <a:srgbClr val="FFFFFF"/>
                </a:solidFill>
                <a:latin typeface="Muli"/>
                <a:ea typeface="Muli"/>
                <a:cs typeface="Muli"/>
                <a:sym typeface="Muli"/>
              </a:rPr>
              <a:t>Assesses statistical significance of observed patterns.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Regression Analysis</a:t>
            </a:r>
            <a:r>
              <a:rPr lang="en-US" sz="3299">
                <a:solidFill>
                  <a:srgbClr val="FFFFFF"/>
                </a:solidFill>
                <a:latin typeface="Muli"/>
                <a:ea typeface="Muli"/>
                <a:cs typeface="Muli"/>
                <a:sym typeface="Muli"/>
              </a:rPr>
              <a:t>: Analyzes relationships between variables, such as marketing spend and sales impact.</a:t>
            </a:r>
          </a:p>
          <a:p>
            <a:pPr algn="l">
              <a:lnSpc>
                <a:spcPts val="4619"/>
              </a:lnSpc>
            </a:pPr>
          </a:p>
        </p:txBody>
      </p:sp>
      <p:sp>
        <p:nvSpPr>
          <p:cNvPr name="Freeform 11" id="11"/>
          <p:cNvSpPr/>
          <p:nvPr/>
        </p:nvSpPr>
        <p:spPr>
          <a:xfrm flipH="true" flipV="false" rot="0">
            <a:off x="10789436" y="2859307"/>
            <a:ext cx="6405967" cy="5909505"/>
          </a:xfrm>
          <a:custGeom>
            <a:avLst/>
            <a:gdLst/>
            <a:ahLst/>
            <a:cxnLst/>
            <a:rect r="r" b="b" t="t" l="l"/>
            <a:pathLst>
              <a:path h="5909505" w="6405967">
                <a:moveTo>
                  <a:pt x="6405968" y="0"/>
                </a:moveTo>
                <a:lnTo>
                  <a:pt x="0" y="0"/>
                </a:lnTo>
                <a:lnTo>
                  <a:pt x="0" y="5909505"/>
                </a:lnTo>
                <a:lnTo>
                  <a:pt x="6405968" y="5909505"/>
                </a:lnTo>
                <a:lnTo>
                  <a:pt x="640596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692890" y="895350"/>
            <a:ext cx="14853666"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Statistical Analysis Techniques</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10592103">
            <a:off x="-1534610" y="-1655927"/>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1588813" y="3308350"/>
            <a:ext cx="15110374"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STEP 4: Predictive and Prescriptive Analytics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1493520" y="-432037"/>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1028700" y="1329888"/>
            <a:ext cx="16230600"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F6E0F5"/>
                </a:solidFill>
                <a:latin typeface="Garet Bold"/>
                <a:ea typeface="Garet Bold"/>
                <a:cs typeface="Garet Bold"/>
                <a:sym typeface="Garet Bold"/>
              </a:rPr>
              <a:t>Big Data and Traditional Data</a:t>
            </a:r>
          </a:p>
        </p:txBody>
      </p:sp>
      <p:sp>
        <p:nvSpPr>
          <p:cNvPr name="TextBox 11" id="11"/>
          <p:cNvSpPr txBox="true"/>
          <p:nvPr/>
        </p:nvSpPr>
        <p:spPr>
          <a:xfrm rot="0">
            <a:off x="4300325" y="280617"/>
            <a:ext cx="10344081" cy="1038183"/>
          </a:xfrm>
          <a:prstGeom prst="rect">
            <a:avLst/>
          </a:prstGeom>
        </p:spPr>
        <p:txBody>
          <a:bodyPr anchor="t" rtlCol="false" tIns="0" lIns="0" bIns="0" rIns="0">
            <a:spAutoFit/>
          </a:bodyPr>
          <a:lstStyle/>
          <a:p>
            <a:pPr algn="ctr">
              <a:lnSpc>
                <a:spcPts val="8402"/>
              </a:lnSpc>
              <a:spcBef>
                <a:spcPct val="0"/>
              </a:spcBef>
            </a:pPr>
            <a:r>
              <a:rPr lang="en-US" b="true" sz="6001">
                <a:solidFill>
                  <a:srgbClr val="A280EC"/>
                </a:solidFill>
                <a:latin typeface="Garet Bold"/>
                <a:ea typeface="Garet Bold"/>
                <a:cs typeface="Garet Bold"/>
                <a:sym typeface="Garet Bold"/>
              </a:rPr>
              <a:t>Differences  between</a:t>
            </a:r>
          </a:p>
        </p:txBody>
      </p:sp>
      <p:graphicFrame>
        <p:nvGraphicFramePr>
          <p:cNvPr name="Table 12" id="12"/>
          <p:cNvGraphicFramePr>
            <a:graphicFrameLocks noGrp="true"/>
          </p:cNvGraphicFramePr>
          <p:nvPr/>
        </p:nvGraphicFramePr>
        <p:xfrm>
          <a:off x="836025" y="2743200"/>
          <a:ext cx="2817514" cy="5715000"/>
        </p:xfrm>
        <a:graphic>
          <a:graphicData uri="http://schemas.openxmlformats.org/drawingml/2006/table">
            <a:tbl>
              <a:tblPr/>
              <a:tblGrid>
                <a:gridCol w="2051833"/>
              </a:tblGrid>
              <a:tr h="1083879">
                <a:tc>
                  <a:txBody>
                    <a:bodyPr anchor="t" rtlCol="false"/>
                    <a:lstStyle/>
                    <a:p>
                      <a:pPr algn="ctr">
                        <a:lnSpc>
                          <a:spcPts val="4339"/>
                        </a:lnSpc>
                        <a:defRPr/>
                      </a:pP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BB99FF"/>
                    </a:solidFill>
                  </a:tcPr>
                </a:tc>
              </a:tr>
              <a:tr h="926224">
                <a:tc>
                  <a:txBody>
                    <a:bodyPr anchor="t" rtlCol="false"/>
                    <a:lstStyle/>
                    <a:p>
                      <a:pPr algn="ctr">
                        <a:lnSpc>
                          <a:spcPts val="3359"/>
                        </a:lnSpc>
                        <a:defRPr/>
                      </a:pPr>
                      <a:r>
                        <a:rPr lang="en-US" sz="2399">
                          <a:solidFill>
                            <a:srgbClr val="000000"/>
                          </a:solidFill>
                          <a:latin typeface="Garet"/>
                          <a:ea typeface="Garet"/>
                          <a:cs typeface="Garet"/>
                          <a:sym typeface="Garet"/>
                        </a:rPr>
                        <a:t>SIZE</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DECDFF"/>
                    </a:solidFill>
                  </a:tcPr>
                </a:tc>
              </a:tr>
              <a:tr h="926224">
                <a:tc>
                  <a:txBody>
                    <a:bodyPr anchor="t" rtlCol="false"/>
                    <a:lstStyle/>
                    <a:p>
                      <a:pPr algn="ctr">
                        <a:lnSpc>
                          <a:spcPts val="3359"/>
                        </a:lnSpc>
                        <a:defRPr/>
                      </a:pPr>
                      <a:r>
                        <a:rPr lang="en-US" sz="2399">
                          <a:solidFill>
                            <a:srgbClr val="000000"/>
                          </a:solidFill>
                          <a:latin typeface="Garet"/>
                          <a:ea typeface="Garet"/>
                          <a:cs typeface="Garet"/>
                          <a:sym typeface="Garet"/>
                        </a:rPr>
                        <a:t>ORGANIZATION</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DECDFF"/>
                    </a:solidFill>
                  </a:tcPr>
                </a:tc>
              </a:tr>
              <a:tr h="926224">
                <a:tc>
                  <a:txBody>
                    <a:bodyPr anchor="t" rtlCol="false"/>
                    <a:lstStyle/>
                    <a:p>
                      <a:pPr algn="ctr">
                        <a:lnSpc>
                          <a:spcPts val="3359"/>
                        </a:lnSpc>
                        <a:defRPr/>
                      </a:pPr>
                      <a:r>
                        <a:rPr lang="en-US" sz="2399">
                          <a:solidFill>
                            <a:srgbClr val="000000"/>
                          </a:solidFill>
                          <a:latin typeface="Garet"/>
                          <a:ea typeface="Garet"/>
                          <a:cs typeface="Garet"/>
                          <a:sym typeface="Garet"/>
                        </a:rPr>
                        <a:t>ARCHITECTURE</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DECDFF"/>
                    </a:solidFill>
                  </a:tcPr>
                </a:tc>
              </a:tr>
              <a:tr h="926224">
                <a:tc>
                  <a:txBody>
                    <a:bodyPr anchor="t" rtlCol="false"/>
                    <a:lstStyle/>
                    <a:p>
                      <a:pPr algn="ctr">
                        <a:lnSpc>
                          <a:spcPts val="3359"/>
                        </a:lnSpc>
                        <a:defRPr/>
                      </a:pPr>
                      <a:r>
                        <a:rPr lang="en-US" sz="2399">
                          <a:solidFill>
                            <a:srgbClr val="000000"/>
                          </a:solidFill>
                          <a:latin typeface="Garet"/>
                          <a:ea typeface="Garet"/>
                          <a:cs typeface="Garet"/>
                          <a:sym typeface="Garet"/>
                        </a:rPr>
                        <a:t>SOURCES</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DECDFF"/>
                    </a:solidFill>
                  </a:tcPr>
                </a:tc>
              </a:tr>
              <a:tr h="926224">
                <a:tc>
                  <a:txBody>
                    <a:bodyPr anchor="t" rtlCol="false"/>
                    <a:lstStyle/>
                    <a:p>
                      <a:pPr algn="ctr">
                        <a:lnSpc>
                          <a:spcPts val="3359"/>
                        </a:lnSpc>
                        <a:defRPr/>
                      </a:pPr>
                      <a:r>
                        <a:rPr lang="en-US" sz="2399">
                          <a:solidFill>
                            <a:srgbClr val="000000"/>
                          </a:solidFill>
                          <a:latin typeface="Garet"/>
                          <a:ea typeface="Garet"/>
                          <a:cs typeface="Garet"/>
                          <a:sym typeface="Garet"/>
                        </a:rPr>
                        <a:t>ANALYSIS</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DECDFF"/>
                    </a:solidFill>
                  </a:tcPr>
                </a:tc>
              </a:tr>
            </a:tbl>
          </a:graphicData>
        </a:graphic>
      </p:graphicFrame>
      <p:graphicFrame>
        <p:nvGraphicFramePr>
          <p:cNvPr name="Table 13" id="13"/>
          <p:cNvGraphicFramePr>
            <a:graphicFrameLocks noGrp="true"/>
          </p:cNvGraphicFramePr>
          <p:nvPr/>
        </p:nvGraphicFramePr>
        <p:xfrm>
          <a:off x="3653539" y="2743200"/>
          <a:ext cx="6469443" cy="5715000"/>
        </p:xfrm>
        <a:graphic>
          <a:graphicData uri="http://schemas.openxmlformats.org/drawingml/2006/table">
            <a:tbl>
              <a:tblPr/>
              <a:tblGrid>
                <a:gridCol w="6469443"/>
              </a:tblGrid>
              <a:tr h="1083879">
                <a:tc>
                  <a:txBody>
                    <a:bodyPr anchor="t" rtlCol="false"/>
                    <a:lstStyle/>
                    <a:p>
                      <a:pPr algn="ctr">
                        <a:lnSpc>
                          <a:spcPts val="4339"/>
                        </a:lnSpc>
                        <a:defRPr/>
                      </a:pPr>
                      <a:r>
                        <a:rPr lang="en-US" sz="3099" b="true">
                          <a:solidFill>
                            <a:srgbClr val="000000"/>
                          </a:solidFill>
                          <a:latin typeface="Garet Bold"/>
                          <a:ea typeface="Garet Bold"/>
                          <a:cs typeface="Garet Bold"/>
                          <a:sym typeface="Garet Bold"/>
                        </a:rPr>
                        <a:t>Traditional Data</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BB99FF"/>
                    </a:solidFill>
                  </a:tcPr>
                </a:tc>
              </a:tr>
              <a:tr h="926224">
                <a:tc>
                  <a:txBody>
                    <a:bodyPr anchor="t" rtlCol="false"/>
                    <a:lstStyle/>
                    <a:p>
                      <a:pPr algn="ctr">
                        <a:lnSpc>
                          <a:spcPts val="3359"/>
                        </a:lnSpc>
                        <a:defRPr/>
                      </a:pPr>
                      <a:r>
                        <a:rPr lang="en-US" sz="2399">
                          <a:solidFill>
                            <a:srgbClr val="000000"/>
                          </a:solidFill>
                          <a:latin typeface="Garet"/>
                          <a:ea typeface="Garet"/>
                          <a:cs typeface="Garet"/>
                          <a:sym typeface="Garet"/>
                        </a:rPr>
                        <a:t>Gigabytes or terabytes, single server</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r h="926224">
                <a:tc>
                  <a:txBody>
                    <a:bodyPr anchor="t" rtlCol="false"/>
                    <a:lstStyle/>
                    <a:p>
                      <a:pPr algn="ctr">
                        <a:lnSpc>
                          <a:spcPts val="3359"/>
                        </a:lnSpc>
                        <a:defRPr/>
                      </a:pPr>
                      <a:r>
                        <a:rPr lang="en-US" sz="2399">
                          <a:solidFill>
                            <a:srgbClr val="000000"/>
                          </a:solidFill>
                          <a:latin typeface="Garet"/>
                          <a:ea typeface="Garet"/>
                          <a:cs typeface="Garet"/>
                          <a:sym typeface="Garet"/>
                        </a:rPr>
                        <a:t>Structured, relational databases (SQL)</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r h="926224">
                <a:tc>
                  <a:txBody>
                    <a:bodyPr anchor="t" rtlCol="false"/>
                    <a:lstStyle/>
                    <a:p>
                      <a:pPr algn="ctr">
                        <a:lnSpc>
                          <a:spcPts val="3359"/>
                        </a:lnSpc>
                        <a:defRPr/>
                      </a:pPr>
                      <a:r>
                        <a:rPr lang="en-US" sz="2400">
                          <a:solidFill>
                            <a:srgbClr val="000000"/>
                          </a:solidFill>
                          <a:latin typeface="Garet"/>
                          <a:ea typeface="Garet"/>
                          <a:cs typeface="Garet"/>
                          <a:sym typeface="Garet"/>
                        </a:rPr>
                        <a:t>Centralized, single server</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r h="926224">
                <a:tc>
                  <a:txBody>
                    <a:bodyPr anchor="t" rtlCol="false"/>
                    <a:lstStyle/>
                    <a:p>
                      <a:pPr algn="ctr">
                        <a:lnSpc>
                          <a:spcPts val="3359"/>
                        </a:lnSpc>
                        <a:defRPr/>
                      </a:pPr>
                      <a:r>
                        <a:rPr lang="en-US" sz="2399">
                          <a:solidFill>
                            <a:srgbClr val="000000"/>
                          </a:solidFill>
                          <a:latin typeface="Garet"/>
                          <a:ea typeface="Garet"/>
                          <a:cs typeface="Garet"/>
                          <a:sym typeface="Garet"/>
                        </a:rPr>
                        <a:t>Enterprise-level (ERP, CRM)</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r h="926224">
                <a:tc>
                  <a:txBody>
                    <a:bodyPr anchor="t" rtlCol="false"/>
                    <a:lstStyle/>
                    <a:p>
                      <a:pPr algn="ctr">
                        <a:lnSpc>
                          <a:spcPts val="3359"/>
                        </a:lnSpc>
                        <a:defRPr/>
                      </a:pPr>
                      <a:r>
                        <a:rPr lang="en-US" sz="2399">
                          <a:solidFill>
                            <a:srgbClr val="000000"/>
                          </a:solidFill>
                          <a:latin typeface="Garet"/>
                          <a:ea typeface="Garet"/>
                          <a:cs typeface="Garet"/>
                          <a:sym typeface="Garet"/>
                        </a:rPr>
                        <a:t>Batch processing, post-event analysis</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bl>
          </a:graphicData>
        </a:graphic>
      </p:graphicFrame>
      <p:graphicFrame>
        <p:nvGraphicFramePr>
          <p:cNvPr name="Table 14" id="14"/>
          <p:cNvGraphicFramePr>
            <a:graphicFrameLocks noGrp="true"/>
          </p:cNvGraphicFramePr>
          <p:nvPr/>
        </p:nvGraphicFramePr>
        <p:xfrm>
          <a:off x="10122982" y="2743200"/>
          <a:ext cx="7397429" cy="5695924"/>
        </p:xfrm>
        <a:graphic>
          <a:graphicData uri="http://schemas.openxmlformats.org/drawingml/2006/table">
            <a:tbl>
              <a:tblPr/>
              <a:tblGrid>
                <a:gridCol w="7397429"/>
              </a:tblGrid>
              <a:tr h="1084004">
                <a:tc>
                  <a:txBody>
                    <a:bodyPr anchor="t" rtlCol="false"/>
                    <a:lstStyle/>
                    <a:p>
                      <a:pPr algn="ctr">
                        <a:lnSpc>
                          <a:spcPts val="4339"/>
                        </a:lnSpc>
                        <a:defRPr/>
                      </a:pPr>
                      <a:r>
                        <a:rPr lang="en-US" sz="3099" b="true">
                          <a:solidFill>
                            <a:srgbClr val="000000"/>
                          </a:solidFill>
                          <a:latin typeface="Garet Bold"/>
                          <a:ea typeface="Garet Bold"/>
                          <a:cs typeface="Garet Bold"/>
                          <a:sym typeface="Garet Bold"/>
                        </a:rPr>
                        <a:t>Big Data</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BB99FF"/>
                    </a:solidFill>
                  </a:tcPr>
                </a:tc>
              </a:tr>
              <a:tr h="926331">
                <a:tc>
                  <a:txBody>
                    <a:bodyPr anchor="t" rtlCol="false"/>
                    <a:lstStyle/>
                    <a:p>
                      <a:pPr algn="ctr">
                        <a:lnSpc>
                          <a:spcPts val="3359"/>
                        </a:lnSpc>
                        <a:defRPr/>
                      </a:pPr>
                      <a:r>
                        <a:rPr lang="en-US" sz="2399">
                          <a:solidFill>
                            <a:srgbClr val="000000"/>
                          </a:solidFill>
                          <a:latin typeface="Garet"/>
                          <a:ea typeface="Garet"/>
                          <a:cs typeface="Garet"/>
                          <a:sym typeface="Garet"/>
                        </a:rPr>
                        <a:t>Petabytes+, cloud storage needed</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r h="906596">
                <a:tc>
                  <a:txBody>
                    <a:bodyPr anchor="t" rtlCol="false"/>
                    <a:lstStyle/>
                    <a:p>
                      <a:pPr algn="l">
                        <a:lnSpc>
                          <a:spcPts val="2939"/>
                        </a:lnSpc>
                        <a:defRPr/>
                      </a:pPr>
                      <a:r>
                        <a:rPr lang="en-US" sz="2099">
                          <a:solidFill>
                            <a:srgbClr val="000000"/>
                          </a:solidFill>
                          <a:latin typeface="Garet"/>
                          <a:ea typeface="Garet"/>
                          <a:cs typeface="Garet"/>
                          <a:sym typeface="Garet"/>
                        </a:rPr>
                        <a:t>Unstructured/semi-structured, NoSQL (MongoDB)</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r h="926331">
                <a:tc>
                  <a:txBody>
                    <a:bodyPr anchor="t" rtlCol="false"/>
                    <a:lstStyle/>
                    <a:p>
                      <a:pPr algn="ctr">
                        <a:lnSpc>
                          <a:spcPts val="3359"/>
                        </a:lnSpc>
                        <a:defRPr/>
                      </a:pPr>
                      <a:r>
                        <a:rPr lang="en-US" sz="2400">
                          <a:solidFill>
                            <a:srgbClr val="000000"/>
                          </a:solidFill>
                          <a:latin typeface="Garet"/>
                          <a:ea typeface="Garet"/>
                          <a:cs typeface="Garet"/>
                          <a:sym typeface="Garet"/>
                        </a:rPr>
                        <a:t>Distributed, scalable (Hadoop)</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r h="926331">
                <a:tc>
                  <a:txBody>
                    <a:bodyPr anchor="t" rtlCol="false"/>
                    <a:lstStyle/>
                    <a:p>
                      <a:pPr algn="ctr">
                        <a:lnSpc>
                          <a:spcPts val="3359"/>
                        </a:lnSpc>
                        <a:defRPr/>
                      </a:pPr>
                      <a:r>
                        <a:rPr lang="en-US" sz="2399">
                          <a:solidFill>
                            <a:srgbClr val="000000"/>
                          </a:solidFill>
                          <a:latin typeface="Garet"/>
                          <a:ea typeface="Garet"/>
                          <a:cs typeface="Garet"/>
                          <a:sym typeface="Garet"/>
                        </a:rPr>
                        <a:t>Social media, IoT, sensors, web data</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r h="926331">
                <a:tc>
                  <a:txBody>
                    <a:bodyPr anchor="t" rtlCol="false"/>
                    <a:lstStyle/>
                    <a:p>
                      <a:pPr algn="ctr">
                        <a:lnSpc>
                          <a:spcPts val="3359"/>
                        </a:lnSpc>
                        <a:defRPr/>
                      </a:pPr>
                      <a:r>
                        <a:rPr lang="en-US" sz="2399">
                          <a:solidFill>
                            <a:srgbClr val="000000"/>
                          </a:solidFill>
                          <a:latin typeface="Garet"/>
                          <a:ea typeface="Garet"/>
                          <a:cs typeface="Garet"/>
                          <a:sym typeface="Garet"/>
                        </a:rPr>
                        <a:t>Real-time, immediate response possible</a:t>
                      </a:r>
                      <a:endParaRPr lang="en-US" sz="1100"/>
                    </a:p>
                  </a:txBody>
                  <a:tcPr marL="190500" marR="190500" marT="190500" marB="190500" anchor="ctr">
                    <a:lnL cmpd="sng" algn="ctr" cap="flat" w="9525">
                      <a:solidFill>
                        <a:srgbClr val="BB99FF"/>
                      </a:solidFill>
                      <a:prstDash val="solid"/>
                      <a:round/>
                      <a:headEnd type="none" w="med" len="med"/>
                      <a:tailEnd type="none" w="med" len="med"/>
                    </a:lnL>
                    <a:lnR cmpd="sng" algn="ctr" cap="flat" w="9525">
                      <a:solidFill>
                        <a:srgbClr val="BB99FF"/>
                      </a:solidFill>
                      <a:prstDash val="solid"/>
                      <a:round/>
                      <a:headEnd type="none" w="med" len="med"/>
                      <a:tailEnd type="none" w="med" len="med"/>
                    </a:lnR>
                    <a:lnT cmpd="sng" algn="ctr" cap="flat" w="9525">
                      <a:solidFill>
                        <a:srgbClr val="BB99FF"/>
                      </a:solidFill>
                      <a:prstDash val="solid"/>
                      <a:round/>
                      <a:headEnd type="none" w="med" len="med"/>
                      <a:tailEnd type="none" w="med" len="med"/>
                    </a:lnT>
                    <a:lnB cmpd="sng" algn="ctr" cap="flat" w="9525">
                      <a:solidFill>
                        <a:srgbClr val="BB99FF"/>
                      </a:solidFill>
                      <a:prstDash val="solid"/>
                      <a:round/>
                      <a:headEnd type="none" w="med" len="med"/>
                      <a:tailEnd type="none" w="med" len="med"/>
                    </a:lnB>
                    <a:solidFill>
                      <a:srgbClr val="ECE3FF"/>
                    </a:solidFill>
                  </a:tcPr>
                </a:tc>
              </a:tr>
            </a:tbl>
          </a:graphicData>
        </a:graphic>
      </p:graphicFrame>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806982" y="2401723"/>
            <a:ext cx="10332512" cy="5783581"/>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Definition: </a:t>
            </a:r>
            <a:r>
              <a:rPr lang="en-US" sz="3299">
                <a:solidFill>
                  <a:srgbClr val="FFFFFF"/>
                </a:solidFill>
                <a:latin typeface="Muli"/>
                <a:ea typeface="Muli"/>
                <a:cs typeface="Muli"/>
                <a:sym typeface="Muli"/>
              </a:rPr>
              <a:t>Uses historical data to forecast future outcomes (e.g., predicting customer churn).</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Techniques: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Time Series Analysis: </a:t>
            </a:r>
            <a:r>
              <a:rPr lang="en-US" sz="3299">
                <a:solidFill>
                  <a:srgbClr val="FFFFFF"/>
                </a:solidFill>
                <a:latin typeface="Muli"/>
                <a:ea typeface="Muli"/>
                <a:cs typeface="Muli"/>
                <a:sym typeface="Muli"/>
              </a:rPr>
              <a:t>Predicting future values based on historical data (e.g., sales forecasting).</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Predictive Modeling: </a:t>
            </a:r>
            <a:r>
              <a:rPr lang="en-US" sz="3299">
                <a:solidFill>
                  <a:srgbClr val="FFFFFF"/>
                </a:solidFill>
                <a:latin typeface="Muli"/>
                <a:ea typeface="Muli"/>
                <a:cs typeface="Muli"/>
                <a:sym typeface="Muli"/>
              </a:rPr>
              <a:t>Uses machine learning algorithms to predict future behavior.</a:t>
            </a:r>
          </a:p>
          <a:p>
            <a:pPr algn="l">
              <a:lnSpc>
                <a:spcPts val="4619"/>
              </a:lnSpc>
            </a:pPr>
          </a:p>
        </p:txBody>
      </p:sp>
      <p:sp>
        <p:nvSpPr>
          <p:cNvPr name="Freeform 11" id="11"/>
          <p:cNvSpPr/>
          <p:nvPr/>
        </p:nvSpPr>
        <p:spPr>
          <a:xfrm flipH="false" flipV="false" rot="0">
            <a:off x="11683188" y="2280285"/>
            <a:ext cx="5576112" cy="5726431"/>
          </a:xfrm>
          <a:custGeom>
            <a:avLst/>
            <a:gdLst/>
            <a:ahLst/>
            <a:cxnLst/>
            <a:rect r="r" b="b" t="t" l="l"/>
            <a:pathLst>
              <a:path h="5726431" w="5576112">
                <a:moveTo>
                  <a:pt x="0" y="0"/>
                </a:moveTo>
                <a:lnTo>
                  <a:pt x="5576112" y="0"/>
                </a:lnTo>
                <a:lnTo>
                  <a:pt x="5576112" y="5726430"/>
                </a:lnTo>
                <a:lnTo>
                  <a:pt x="0" y="57264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601772" y="895350"/>
            <a:ext cx="11084456"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Predictive Analytics</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1028700" y="2065300"/>
            <a:ext cx="9926029" cy="636460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Definition:</a:t>
            </a:r>
            <a:r>
              <a:rPr lang="en-US" sz="3299">
                <a:solidFill>
                  <a:srgbClr val="FFFFFF"/>
                </a:solidFill>
                <a:latin typeface="Muli"/>
                <a:ea typeface="Muli"/>
                <a:cs typeface="Muli"/>
                <a:sym typeface="Muli"/>
              </a:rPr>
              <a:t> Provides recommendations based on predicted outcomes (e.g., suggesting marketing strategies).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Techniques: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Optimization Models: </a:t>
            </a:r>
            <a:r>
              <a:rPr lang="en-US" sz="3299">
                <a:solidFill>
                  <a:srgbClr val="FFFFFF"/>
                </a:solidFill>
                <a:latin typeface="Muli"/>
                <a:ea typeface="Muli"/>
                <a:cs typeface="Muli"/>
                <a:sym typeface="Muli"/>
              </a:rPr>
              <a:t>Recommend the best course of action by evaluating different scenarios.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Example:</a:t>
            </a:r>
            <a:r>
              <a:rPr lang="en-US" sz="3299">
                <a:solidFill>
                  <a:srgbClr val="FFFFFF"/>
                </a:solidFill>
                <a:latin typeface="Muli"/>
                <a:ea typeface="Muli"/>
                <a:cs typeface="Muli"/>
                <a:sym typeface="Muli"/>
              </a:rPr>
              <a:t> A retailer uses prescriptive analytics to decide the best product pricing strategy based on competitor behavior.</a:t>
            </a:r>
          </a:p>
        </p:txBody>
      </p:sp>
      <p:sp>
        <p:nvSpPr>
          <p:cNvPr name="Freeform 11" id="11"/>
          <p:cNvSpPr/>
          <p:nvPr/>
        </p:nvSpPr>
        <p:spPr>
          <a:xfrm flipH="false" flipV="false" rot="0">
            <a:off x="11751193" y="2507432"/>
            <a:ext cx="5537492" cy="5537492"/>
          </a:xfrm>
          <a:custGeom>
            <a:avLst/>
            <a:gdLst/>
            <a:ahLst/>
            <a:cxnLst/>
            <a:rect r="r" b="b" t="t" l="l"/>
            <a:pathLst>
              <a:path h="5537492" w="5537492">
                <a:moveTo>
                  <a:pt x="0" y="0"/>
                </a:moveTo>
                <a:lnTo>
                  <a:pt x="5537492" y="0"/>
                </a:lnTo>
                <a:lnTo>
                  <a:pt x="5537492" y="5537492"/>
                </a:lnTo>
                <a:lnTo>
                  <a:pt x="0" y="5537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768061" y="583221"/>
            <a:ext cx="10751879"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Prescriptive Analytics</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10592103">
            <a:off x="-1534610" y="-1655927"/>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3177626" y="3308350"/>
            <a:ext cx="11932749"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Data Visualization</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456924" y="1774788"/>
            <a:ext cx="17187725" cy="6945631"/>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Definition: </a:t>
            </a:r>
            <a:r>
              <a:rPr lang="en-US" sz="3299">
                <a:solidFill>
                  <a:srgbClr val="FFFFFF"/>
                </a:solidFill>
                <a:latin typeface="Muli"/>
                <a:ea typeface="Muli"/>
                <a:cs typeface="Muli"/>
                <a:sym typeface="Muli"/>
              </a:rPr>
              <a:t>Graphical representation of data using visual elements (charts, graphs, maps, dashboards).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Purpose:</a:t>
            </a:r>
            <a:r>
              <a:rPr lang="en-US" sz="3299">
                <a:solidFill>
                  <a:srgbClr val="FFFFFF"/>
                </a:solidFill>
                <a:latin typeface="Muli"/>
                <a:ea typeface="Muli"/>
                <a:cs typeface="Muli"/>
                <a:sym typeface="Muli"/>
              </a:rPr>
              <a:t> Makes complex data understandable and uncovers hidden insights.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Key Benefits: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Pattern Recognition:</a:t>
            </a:r>
            <a:r>
              <a:rPr lang="en-US" sz="3299">
                <a:solidFill>
                  <a:srgbClr val="FFFFFF"/>
                </a:solidFill>
                <a:latin typeface="Muli"/>
                <a:ea typeface="Muli"/>
                <a:cs typeface="Muli"/>
                <a:sym typeface="Muli"/>
              </a:rPr>
              <a:t> Quickly identifies trends, correlations, and anomalies.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Improved Decision Making:</a:t>
            </a:r>
            <a:r>
              <a:rPr lang="en-US" sz="3299">
                <a:solidFill>
                  <a:srgbClr val="FFFFFF"/>
                </a:solidFill>
                <a:latin typeface="Muli"/>
                <a:ea typeface="Muli"/>
                <a:cs typeface="Muli"/>
                <a:sym typeface="Muli"/>
              </a:rPr>
              <a:t> Enhances grasp of data insights for decision-makers.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Simplifies Large Datasets: </a:t>
            </a:r>
            <a:r>
              <a:rPr lang="en-US" sz="3299">
                <a:solidFill>
                  <a:srgbClr val="FFFFFF"/>
                </a:solidFill>
                <a:latin typeface="Muli"/>
                <a:ea typeface="Muli"/>
                <a:cs typeface="Muli"/>
                <a:sym typeface="Muli"/>
              </a:rPr>
              <a:t>Converts massive datasets into digestible insights.</a:t>
            </a:r>
          </a:p>
          <a:p>
            <a:pPr algn="l">
              <a:lnSpc>
                <a:spcPts val="4619"/>
              </a:lnSpc>
            </a:pPr>
          </a:p>
          <a:p>
            <a:pPr algn="l" marL="712462" indent="-356231" lvl="1">
              <a:lnSpc>
                <a:spcPts val="4619"/>
              </a:lnSpc>
              <a:buFont typeface="Arial"/>
              <a:buChar char="•"/>
            </a:pPr>
            <a:r>
              <a:rPr lang="en-US" sz="3299">
                <a:solidFill>
                  <a:srgbClr val="FFFFFF"/>
                </a:solidFill>
                <a:latin typeface="Muli"/>
                <a:ea typeface="Muli"/>
                <a:cs typeface="Muli"/>
                <a:sym typeface="Muli"/>
              </a:rPr>
              <a:t>C</a:t>
            </a:r>
            <a:r>
              <a:rPr lang="en-US" b="true" sz="3299">
                <a:solidFill>
                  <a:srgbClr val="FFFFFF"/>
                </a:solidFill>
                <a:latin typeface="Muli Bold"/>
                <a:ea typeface="Muli Bold"/>
                <a:cs typeface="Muli Bold"/>
                <a:sym typeface="Muli Bold"/>
              </a:rPr>
              <a:t>ommon Visualization Types:</a:t>
            </a:r>
            <a:r>
              <a:rPr lang="en-US" sz="3299">
                <a:solidFill>
                  <a:srgbClr val="FFFFFF"/>
                </a:solidFill>
                <a:latin typeface="Muli"/>
                <a:ea typeface="Muli"/>
                <a:cs typeface="Muli"/>
                <a:sym typeface="Muli"/>
              </a:rPr>
              <a:t> Bar charts, line graphs, heatmaps, scatter plots, network diagrams.</a:t>
            </a:r>
          </a:p>
        </p:txBody>
      </p:sp>
      <p:sp>
        <p:nvSpPr>
          <p:cNvPr name="TextBox 11" id="11"/>
          <p:cNvSpPr txBox="true"/>
          <p:nvPr/>
        </p:nvSpPr>
        <p:spPr>
          <a:xfrm rot="0">
            <a:off x="1692890" y="523752"/>
            <a:ext cx="14853666"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1. What is Data Visualization?</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10592103">
            <a:off x="-1534610" y="-1655927"/>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456924" y="404442"/>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10" id="10"/>
          <p:cNvSpPr txBox="true"/>
          <p:nvPr/>
        </p:nvSpPr>
        <p:spPr>
          <a:xfrm rot="0">
            <a:off x="1910488" y="3308350"/>
            <a:ext cx="14467024"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2. Data Visualization Techniques</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846445" y="2646325"/>
            <a:ext cx="10332512" cy="520255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Line Charts:</a:t>
            </a:r>
            <a:r>
              <a:rPr lang="en-US" sz="3299">
                <a:solidFill>
                  <a:srgbClr val="FFFFFF"/>
                </a:solidFill>
                <a:latin typeface="Muli"/>
                <a:ea typeface="Muli"/>
                <a:cs typeface="Muli"/>
                <a:sym typeface="Muli"/>
              </a:rPr>
              <a:t> Visualize data trends over time (e.g., stock prices, traffic growth).</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Time Series Analysis: </a:t>
            </a:r>
            <a:r>
              <a:rPr lang="en-US" sz="3299">
                <a:solidFill>
                  <a:srgbClr val="FFFFFF"/>
                </a:solidFill>
                <a:latin typeface="Muli"/>
                <a:ea typeface="Muli"/>
                <a:cs typeface="Muli"/>
                <a:sym typeface="Muli"/>
              </a:rPr>
              <a:t>Tracks data points over time to identify seasonality, trends, and future predictions.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Use Cases: </a:t>
            </a:r>
            <a:r>
              <a:rPr lang="en-US" sz="3299">
                <a:solidFill>
                  <a:srgbClr val="FFFFFF"/>
                </a:solidFill>
                <a:latin typeface="Muli"/>
                <a:ea typeface="Muli"/>
                <a:cs typeface="Muli"/>
                <a:sym typeface="Muli"/>
              </a:rPr>
              <a:t>Sales forecasting, website traffic trends, weather patterns.</a:t>
            </a:r>
          </a:p>
        </p:txBody>
      </p:sp>
      <p:sp>
        <p:nvSpPr>
          <p:cNvPr name="Freeform 11" id="11"/>
          <p:cNvSpPr/>
          <p:nvPr/>
        </p:nvSpPr>
        <p:spPr>
          <a:xfrm flipH="false" flipV="false" rot="0">
            <a:off x="11702885" y="2458873"/>
            <a:ext cx="5556415" cy="5556415"/>
          </a:xfrm>
          <a:custGeom>
            <a:avLst/>
            <a:gdLst/>
            <a:ahLst/>
            <a:cxnLst/>
            <a:rect r="r" b="b" t="t" l="l"/>
            <a:pathLst>
              <a:path h="5556415" w="5556415">
                <a:moveTo>
                  <a:pt x="0" y="0"/>
                </a:moveTo>
                <a:lnTo>
                  <a:pt x="5556415" y="0"/>
                </a:lnTo>
                <a:lnTo>
                  <a:pt x="5556415" y="5556415"/>
                </a:lnTo>
                <a:lnTo>
                  <a:pt x="0" y="5556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846445" y="895350"/>
            <a:ext cx="16595110" cy="1120733"/>
          </a:xfrm>
          <a:prstGeom prst="rect">
            <a:avLst/>
          </a:prstGeom>
        </p:spPr>
        <p:txBody>
          <a:bodyPr anchor="t" rtlCol="false" tIns="0" lIns="0" bIns="0" rIns="0">
            <a:spAutoFit/>
          </a:bodyPr>
          <a:lstStyle/>
          <a:p>
            <a:pPr algn="ctr">
              <a:lnSpc>
                <a:spcPts val="9102"/>
              </a:lnSpc>
              <a:spcBef>
                <a:spcPct val="0"/>
              </a:spcBef>
            </a:pPr>
            <a:r>
              <a:rPr lang="en-US" b="true" sz="6501">
                <a:solidFill>
                  <a:srgbClr val="F6E0F5"/>
                </a:solidFill>
                <a:latin typeface="Garet Bold"/>
                <a:ea typeface="Garet Bold"/>
                <a:cs typeface="Garet Bold"/>
                <a:sym typeface="Garet Bold"/>
              </a:rPr>
              <a:t>Line Charts and Time Series Analysis</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456924" y="2513647"/>
            <a:ext cx="10332512" cy="520255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Heat Maps: </a:t>
            </a:r>
            <a:r>
              <a:rPr lang="en-US" sz="3299">
                <a:solidFill>
                  <a:srgbClr val="FFFFFF"/>
                </a:solidFill>
                <a:latin typeface="Muli"/>
                <a:ea typeface="Muli"/>
                <a:cs typeface="Muli"/>
                <a:sym typeface="Muli"/>
              </a:rPr>
              <a:t>Use color gradients to represent the intensity of data values in geographic areas or other dimensions.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Applications: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Customer Engagement:</a:t>
            </a:r>
            <a:r>
              <a:rPr lang="en-US" sz="3299">
                <a:solidFill>
                  <a:srgbClr val="FFFFFF"/>
                </a:solidFill>
                <a:latin typeface="Muli"/>
                <a:ea typeface="Muli"/>
                <a:cs typeface="Muli"/>
                <a:sym typeface="Muli"/>
              </a:rPr>
              <a:t> Visualize user activity on websites.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Geospatial Data:</a:t>
            </a:r>
            <a:r>
              <a:rPr lang="en-US" sz="3299">
                <a:solidFill>
                  <a:srgbClr val="FFFFFF"/>
                </a:solidFill>
                <a:latin typeface="Muli"/>
                <a:ea typeface="Muli"/>
                <a:cs typeface="Muli"/>
                <a:sym typeface="Muli"/>
              </a:rPr>
              <a:t> Map population density or traffic flow in specific regions.</a:t>
            </a:r>
          </a:p>
        </p:txBody>
      </p:sp>
      <p:sp>
        <p:nvSpPr>
          <p:cNvPr name="Freeform 11" id="11"/>
          <p:cNvSpPr/>
          <p:nvPr/>
        </p:nvSpPr>
        <p:spPr>
          <a:xfrm flipH="false" flipV="false" rot="0">
            <a:off x="10789436" y="2616131"/>
            <a:ext cx="7189316" cy="5320094"/>
          </a:xfrm>
          <a:custGeom>
            <a:avLst/>
            <a:gdLst/>
            <a:ahLst/>
            <a:cxnLst/>
            <a:rect r="r" b="b" t="t" l="l"/>
            <a:pathLst>
              <a:path h="5320094" w="7189316">
                <a:moveTo>
                  <a:pt x="0" y="0"/>
                </a:moveTo>
                <a:lnTo>
                  <a:pt x="7189316" y="0"/>
                </a:lnTo>
                <a:lnTo>
                  <a:pt x="7189316" y="5320094"/>
                </a:lnTo>
                <a:lnTo>
                  <a:pt x="0" y="53200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041977" y="895350"/>
            <a:ext cx="5156793" cy="1120733"/>
          </a:xfrm>
          <a:prstGeom prst="rect">
            <a:avLst/>
          </a:prstGeom>
        </p:spPr>
        <p:txBody>
          <a:bodyPr anchor="t" rtlCol="false" tIns="0" lIns="0" bIns="0" rIns="0">
            <a:spAutoFit/>
          </a:bodyPr>
          <a:lstStyle/>
          <a:p>
            <a:pPr algn="l">
              <a:lnSpc>
                <a:spcPts val="9102"/>
              </a:lnSpc>
              <a:spcBef>
                <a:spcPct val="0"/>
              </a:spcBef>
            </a:pPr>
            <a:r>
              <a:rPr lang="en-US" sz="6501" b="true">
                <a:solidFill>
                  <a:srgbClr val="F6E0F5"/>
                </a:solidFill>
                <a:latin typeface="Garet Bold"/>
                <a:ea typeface="Garet Bold"/>
                <a:cs typeface="Garet Bold"/>
                <a:sym typeface="Garet Bold"/>
              </a:rPr>
              <a:t>Heat Maps</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7442627" y="2536410"/>
            <a:ext cx="9387635" cy="5783581"/>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Definition:</a:t>
            </a:r>
            <a:r>
              <a:rPr lang="en-US" sz="3299">
                <a:solidFill>
                  <a:srgbClr val="FFFFFF"/>
                </a:solidFill>
                <a:latin typeface="Muli"/>
                <a:ea typeface="Muli"/>
                <a:cs typeface="Muli"/>
                <a:sym typeface="Muli"/>
              </a:rPr>
              <a:t> Shows relationships between entities (nodes) and the connections (edges) between them.</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Use Cases: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Social Networks:</a:t>
            </a:r>
            <a:r>
              <a:rPr lang="en-US" sz="3299">
                <a:solidFill>
                  <a:srgbClr val="FFFFFF"/>
                </a:solidFill>
                <a:latin typeface="Muli"/>
                <a:ea typeface="Muli"/>
                <a:cs typeface="Muli"/>
                <a:sym typeface="Muli"/>
              </a:rPr>
              <a:t> Visualize connections between users (e.g., Facebook friend network).</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Blockchain:</a:t>
            </a:r>
            <a:r>
              <a:rPr lang="en-US" sz="3299">
                <a:solidFill>
                  <a:srgbClr val="FFFFFF"/>
                </a:solidFill>
                <a:latin typeface="Muli"/>
                <a:ea typeface="Muli"/>
                <a:cs typeface="Muli"/>
                <a:sym typeface="Muli"/>
              </a:rPr>
              <a:t> Trace transaction paths or detect fraud in complex systems.</a:t>
            </a:r>
          </a:p>
        </p:txBody>
      </p:sp>
      <p:sp>
        <p:nvSpPr>
          <p:cNvPr name="Freeform 11" id="11"/>
          <p:cNvSpPr/>
          <p:nvPr/>
        </p:nvSpPr>
        <p:spPr>
          <a:xfrm flipH="false" flipV="false" rot="0">
            <a:off x="456924" y="2593560"/>
            <a:ext cx="6473889" cy="5365236"/>
          </a:xfrm>
          <a:custGeom>
            <a:avLst/>
            <a:gdLst/>
            <a:ahLst/>
            <a:cxnLst/>
            <a:rect r="r" b="b" t="t" l="l"/>
            <a:pathLst>
              <a:path h="5365236" w="6473889">
                <a:moveTo>
                  <a:pt x="0" y="0"/>
                </a:moveTo>
                <a:lnTo>
                  <a:pt x="6473889" y="0"/>
                </a:lnTo>
                <a:lnTo>
                  <a:pt x="6473889" y="5365236"/>
                </a:lnTo>
                <a:lnTo>
                  <a:pt x="0" y="53652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947832" y="895350"/>
            <a:ext cx="8841604" cy="1120733"/>
          </a:xfrm>
          <a:prstGeom prst="rect">
            <a:avLst/>
          </a:prstGeom>
        </p:spPr>
        <p:txBody>
          <a:bodyPr anchor="t" rtlCol="false" tIns="0" lIns="0" bIns="0" rIns="0">
            <a:spAutoFit/>
          </a:bodyPr>
          <a:lstStyle/>
          <a:p>
            <a:pPr algn="l">
              <a:lnSpc>
                <a:spcPts val="9102"/>
              </a:lnSpc>
              <a:spcBef>
                <a:spcPct val="0"/>
              </a:spcBef>
            </a:pPr>
            <a:r>
              <a:rPr lang="en-US" sz="6501" b="true">
                <a:solidFill>
                  <a:srgbClr val="F6E0F5"/>
                </a:solidFill>
                <a:latin typeface="Garet Bold"/>
                <a:ea typeface="Garet Bold"/>
                <a:cs typeface="Garet Bold"/>
                <a:sym typeface="Garet Bold"/>
              </a:rPr>
              <a:t>Network Graphs</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alphaModFix amt="86000"/>
            </a:blip>
            <a:stretch>
              <a:fillRect l="0" t="0" r="0" b="0"/>
            </a:stretch>
          </a:blipFill>
        </p:spPr>
      </p:sp>
      <p:sp>
        <p:nvSpPr>
          <p:cNvPr name="Freeform 4" id="4"/>
          <p:cNvSpPr/>
          <p:nvPr/>
        </p:nvSpPr>
        <p:spPr>
          <a:xfrm flipH="false" flipV="false" rot="-9988582">
            <a:off x="-2390013" y="-3398229"/>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alphaModFix amt="83000"/>
            </a:blip>
            <a:stretch>
              <a:fillRect l="0" t="0" r="0" b="0"/>
            </a:stretch>
          </a:blipFill>
        </p:spPr>
      </p:sp>
      <p:grpSp>
        <p:nvGrpSpPr>
          <p:cNvPr name="Group 5" id="5"/>
          <p:cNvGrpSpPr/>
          <p:nvPr/>
        </p:nvGrpSpPr>
        <p:grpSpPr>
          <a:xfrm rot="0">
            <a:off x="456924" y="205839"/>
            <a:ext cx="2471932" cy="624258"/>
            <a:chOff x="0" y="0"/>
            <a:chExt cx="3295909" cy="832344"/>
          </a:xfrm>
        </p:grpSpPr>
        <p:grpSp>
          <p:nvGrpSpPr>
            <p:cNvPr name="Group 6" id="6"/>
            <p:cNvGrpSpPr/>
            <p:nvPr/>
          </p:nvGrpSpPr>
          <p:grpSpPr>
            <a:xfrm rot="0">
              <a:off x="0" y="0"/>
              <a:ext cx="3295909" cy="832344"/>
              <a:chOff x="0" y="0"/>
              <a:chExt cx="1609259" cy="406400"/>
            </a:xfrm>
          </p:grpSpPr>
          <p:sp>
            <p:nvSpPr>
              <p:cNvPr name="Freeform 7" id="7"/>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8" id="8"/>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9" id="9"/>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5F5F5"/>
                  </a:solidFill>
                  <a:latin typeface="Garet"/>
                  <a:ea typeface="Garet"/>
                  <a:cs typeface="Garet"/>
                  <a:sym typeface="Garet"/>
                </a:rPr>
                <a:t>TEAM LOW TECH</a:t>
              </a:r>
            </a:p>
          </p:txBody>
        </p:sp>
      </p:grpSp>
      <p:sp>
        <p:nvSpPr>
          <p:cNvPr name="TextBox 10" id="10"/>
          <p:cNvSpPr txBox="true"/>
          <p:nvPr/>
        </p:nvSpPr>
        <p:spPr>
          <a:xfrm rot="0">
            <a:off x="8586085" y="2924656"/>
            <a:ext cx="8673215" cy="5202556"/>
          </a:xfrm>
          <a:prstGeom prst="rect">
            <a:avLst/>
          </a:prstGeom>
        </p:spPr>
        <p:txBody>
          <a:bodyPr anchor="t" rtlCol="false" tIns="0" lIns="0" bIns="0" rIns="0">
            <a:spAutoFit/>
          </a:bodyPr>
          <a:lstStyle/>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Definition:</a:t>
            </a:r>
            <a:r>
              <a:rPr lang="en-US" sz="3299">
                <a:solidFill>
                  <a:srgbClr val="FFFFFF"/>
                </a:solidFill>
                <a:latin typeface="Muli"/>
                <a:ea typeface="Muli"/>
                <a:cs typeface="Muli"/>
                <a:sym typeface="Muli"/>
              </a:rPr>
              <a:t> Visualizes relationships between two variables.</a:t>
            </a:r>
          </a:p>
          <a:p>
            <a:pPr algn="l">
              <a:lnSpc>
                <a:spcPts val="4619"/>
              </a:lnSpc>
            </a:pPr>
          </a:p>
          <a:p>
            <a:pPr algn="l" marL="712462" indent="-356231" lvl="1">
              <a:lnSpc>
                <a:spcPts val="4619"/>
              </a:lnSpc>
              <a:buFont typeface="Arial"/>
              <a:buChar char="•"/>
            </a:pPr>
            <a:r>
              <a:rPr lang="en-US" b="true" sz="3299">
                <a:solidFill>
                  <a:srgbClr val="FFFFFF"/>
                </a:solidFill>
                <a:latin typeface="Muli Bold"/>
                <a:ea typeface="Muli Bold"/>
                <a:cs typeface="Muli Bold"/>
                <a:sym typeface="Muli Bold"/>
              </a:rPr>
              <a:t>Applications: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Business:</a:t>
            </a:r>
            <a:r>
              <a:rPr lang="en-US" sz="3299">
                <a:solidFill>
                  <a:srgbClr val="FFFFFF"/>
                </a:solidFill>
                <a:latin typeface="Muli"/>
                <a:ea typeface="Muli"/>
                <a:cs typeface="Muli"/>
                <a:sym typeface="Muli"/>
              </a:rPr>
              <a:t> Correlation between marketing spend and sales.</a:t>
            </a:r>
          </a:p>
          <a:p>
            <a:pPr algn="l" marL="1424924" indent="-474975" lvl="2">
              <a:lnSpc>
                <a:spcPts val="4619"/>
              </a:lnSpc>
              <a:buFont typeface="Arial"/>
              <a:buChar char="⚬"/>
            </a:pPr>
            <a:r>
              <a:rPr lang="en-US" b="true" sz="3299" i="true">
                <a:solidFill>
                  <a:srgbClr val="FFFFFF"/>
                </a:solidFill>
                <a:latin typeface="Muli Bold Italics"/>
                <a:ea typeface="Muli Bold Italics"/>
                <a:cs typeface="Muli Bold Italics"/>
                <a:sym typeface="Muli Bold Italics"/>
              </a:rPr>
              <a:t>Healthcare: </a:t>
            </a:r>
            <a:r>
              <a:rPr lang="en-US" sz="3299">
                <a:solidFill>
                  <a:srgbClr val="FFFFFF"/>
                </a:solidFill>
                <a:latin typeface="Muli"/>
                <a:ea typeface="Muli"/>
                <a:cs typeface="Muli"/>
                <a:sym typeface="Muli"/>
              </a:rPr>
              <a:t>Relationship between drug dosage and patient recovery.</a:t>
            </a:r>
          </a:p>
          <a:p>
            <a:pPr algn="l">
              <a:lnSpc>
                <a:spcPts val="4619"/>
              </a:lnSpc>
            </a:pPr>
          </a:p>
        </p:txBody>
      </p:sp>
      <p:sp>
        <p:nvSpPr>
          <p:cNvPr name="Freeform 11" id="11"/>
          <p:cNvSpPr/>
          <p:nvPr/>
        </p:nvSpPr>
        <p:spPr>
          <a:xfrm flipH="false" flipV="false" rot="0">
            <a:off x="1692890" y="2570797"/>
            <a:ext cx="5556415" cy="5556415"/>
          </a:xfrm>
          <a:custGeom>
            <a:avLst/>
            <a:gdLst/>
            <a:ahLst/>
            <a:cxnLst/>
            <a:rect r="r" b="b" t="t" l="l"/>
            <a:pathLst>
              <a:path h="5556415" w="5556415">
                <a:moveTo>
                  <a:pt x="0" y="0"/>
                </a:moveTo>
                <a:lnTo>
                  <a:pt x="5556415" y="0"/>
                </a:lnTo>
                <a:lnTo>
                  <a:pt x="5556415" y="5556415"/>
                </a:lnTo>
                <a:lnTo>
                  <a:pt x="0" y="5556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947832" y="895350"/>
            <a:ext cx="8841604" cy="1120733"/>
          </a:xfrm>
          <a:prstGeom prst="rect">
            <a:avLst/>
          </a:prstGeom>
        </p:spPr>
        <p:txBody>
          <a:bodyPr anchor="t" rtlCol="false" tIns="0" lIns="0" bIns="0" rIns="0">
            <a:spAutoFit/>
          </a:bodyPr>
          <a:lstStyle/>
          <a:p>
            <a:pPr algn="l">
              <a:lnSpc>
                <a:spcPts val="9102"/>
              </a:lnSpc>
              <a:spcBef>
                <a:spcPct val="0"/>
              </a:spcBef>
            </a:pPr>
            <a:r>
              <a:rPr lang="en-US" sz="6501" b="true">
                <a:solidFill>
                  <a:srgbClr val="F6E0F5"/>
                </a:solidFill>
                <a:latin typeface="Garet Bold"/>
                <a:ea typeface="Garet Bold"/>
                <a:cs typeface="Garet Bold"/>
                <a:sym typeface="Garet Bold"/>
              </a:rPr>
              <a:t>Scatter Plots</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456924" y="404442"/>
            <a:ext cx="2471932" cy="624258"/>
            <a:chOff x="0" y="0"/>
            <a:chExt cx="3295909" cy="832344"/>
          </a:xfrm>
        </p:grpSpPr>
        <p:grpSp>
          <p:nvGrpSpPr>
            <p:cNvPr name="Group 5" id="5"/>
            <p:cNvGrpSpPr/>
            <p:nvPr/>
          </p:nvGrpSpPr>
          <p:grpSpPr>
            <a:xfrm rot="0">
              <a:off x="0" y="0"/>
              <a:ext cx="3295909" cy="832344"/>
              <a:chOff x="0" y="0"/>
              <a:chExt cx="1609259" cy="406400"/>
            </a:xfrm>
          </p:grpSpPr>
          <p:sp>
            <p:nvSpPr>
              <p:cNvPr name="Freeform 6" id="6"/>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7" id="7"/>
              <p:cNvSpPr txBox="true"/>
              <p:nvPr/>
            </p:nvSpPr>
            <p:spPr>
              <a:xfrm>
                <a:off x="0" y="47625"/>
                <a:ext cx="1609259" cy="358775"/>
              </a:xfrm>
              <a:prstGeom prst="rect">
                <a:avLst/>
              </a:prstGeom>
            </p:spPr>
            <p:txBody>
              <a:bodyPr anchor="ctr" rtlCol="false" tIns="50800" lIns="50800" bIns="50800" rIns="50800"/>
              <a:lstStyle/>
              <a:p>
                <a:pPr algn="ctr">
                  <a:lnSpc>
                    <a:spcPts val="2424"/>
                  </a:lnSpc>
                </a:pPr>
              </a:p>
            </p:txBody>
          </p:sp>
        </p:grpSp>
        <p:sp>
          <p:nvSpPr>
            <p:cNvPr name="TextBox 8" id="8"/>
            <p:cNvSpPr txBox="true"/>
            <p:nvPr/>
          </p:nvSpPr>
          <p:spPr>
            <a:xfrm rot="0">
              <a:off x="73398" y="210595"/>
              <a:ext cx="3149113" cy="405463"/>
            </a:xfrm>
            <a:prstGeom prst="rect">
              <a:avLst/>
            </a:prstGeom>
          </p:spPr>
          <p:txBody>
            <a:bodyPr anchor="t" rtlCol="false" tIns="0" lIns="0" bIns="0" rIns="0">
              <a:spAutoFit/>
            </a:bodyPr>
            <a:lstStyle/>
            <a:p>
              <a:pPr algn="ctr">
                <a:lnSpc>
                  <a:spcPts val="2645"/>
                </a:lnSpc>
                <a:spcBef>
                  <a:spcPct val="0"/>
                </a:spcBef>
              </a:pPr>
              <a:r>
                <a:rPr lang="en-US" sz="1889">
                  <a:solidFill>
                    <a:srgbClr val="F6E0F5"/>
                  </a:solidFill>
                  <a:latin typeface="Garet"/>
                  <a:ea typeface="Garet"/>
                  <a:cs typeface="Garet"/>
                  <a:sym typeface="Garet"/>
                </a:rPr>
                <a:t>TEAM LOW TECH</a:t>
              </a:r>
            </a:p>
          </p:txBody>
        </p:sp>
      </p:grpSp>
      <p:sp>
        <p:nvSpPr>
          <p:cNvPr name="TextBox 9" id="9"/>
          <p:cNvSpPr txBox="true"/>
          <p:nvPr/>
        </p:nvSpPr>
        <p:spPr>
          <a:xfrm rot="0">
            <a:off x="1982508" y="3308350"/>
            <a:ext cx="14322984" cy="3479801"/>
          </a:xfrm>
          <a:prstGeom prst="rect">
            <a:avLst/>
          </a:prstGeom>
        </p:spPr>
        <p:txBody>
          <a:bodyPr anchor="t" rtlCol="false" tIns="0" lIns="0" bIns="0" rIns="0">
            <a:spAutoFit/>
          </a:bodyPr>
          <a:lstStyle/>
          <a:p>
            <a:pPr algn="ctr">
              <a:lnSpc>
                <a:spcPts val="13999"/>
              </a:lnSpc>
              <a:spcBef>
                <a:spcPct val="0"/>
              </a:spcBef>
            </a:pPr>
            <a:r>
              <a:rPr lang="en-US" b="true" sz="9999">
                <a:solidFill>
                  <a:srgbClr val="F6E0F5"/>
                </a:solidFill>
                <a:latin typeface="Garet Bold"/>
                <a:ea typeface="Garet Bold"/>
                <a:cs typeface="Garet Bold"/>
                <a:sym typeface="Garet Bold"/>
              </a:rPr>
              <a:t>3. Tools for Big Data Visualization</a:t>
            </a:r>
          </a:p>
        </p:txBody>
      </p:sp>
      <p:sp>
        <p:nvSpPr>
          <p:cNvPr name="Freeform 10" id="10"/>
          <p:cNvSpPr/>
          <p:nvPr/>
        </p:nvSpPr>
        <p:spPr>
          <a:xfrm flipH="false" flipV="false" rot="-2389697">
            <a:off x="14869287" y="-2749250"/>
            <a:ext cx="4780026" cy="8229600"/>
          </a:xfrm>
          <a:custGeom>
            <a:avLst/>
            <a:gdLst/>
            <a:ahLst/>
            <a:cxnLst/>
            <a:rect r="r" b="b" t="t" l="l"/>
            <a:pathLst>
              <a:path h="8229600" w="4780026">
                <a:moveTo>
                  <a:pt x="0" y="0"/>
                </a:moveTo>
                <a:lnTo>
                  <a:pt x="4780026" y="0"/>
                </a:lnTo>
                <a:lnTo>
                  <a:pt x="4780026" y="8229600"/>
                </a:lnTo>
                <a:lnTo>
                  <a:pt x="0" y="822960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DAGTQimgqto</dc:identifier>
  <dcterms:modified xsi:type="dcterms:W3CDTF">2011-08-01T06:04:30Z</dcterms:modified>
  <cp:revision>1</cp:revision>
  <dc:title>Team Low Tech PPT</dc:title>
</cp:coreProperties>
</file>